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sldIdLst>
    <p:sldId id="268" r:id="rId2"/>
    <p:sldId id="270" r:id="rId3"/>
    <p:sldId id="482" r:id="rId4"/>
    <p:sldId id="454" r:id="rId5"/>
    <p:sldId id="274" r:id="rId6"/>
    <p:sldId id="479" r:id="rId7"/>
    <p:sldId id="480" r:id="rId8"/>
    <p:sldId id="492" r:id="rId9"/>
    <p:sldId id="483" r:id="rId10"/>
    <p:sldId id="493" r:id="rId11"/>
    <p:sldId id="484" r:id="rId12"/>
    <p:sldId id="485" r:id="rId13"/>
    <p:sldId id="547" r:id="rId14"/>
    <p:sldId id="343" r:id="rId15"/>
    <p:sldId id="428" r:id="rId16"/>
    <p:sldId id="481" r:id="rId17"/>
    <p:sldId id="488" r:id="rId18"/>
    <p:sldId id="489" r:id="rId19"/>
    <p:sldId id="486" r:id="rId20"/>
    <p:sldId id="490" r:id="rId21"/>
    <p:sldId id="496" r:id="rId22"/>
    <p:sldId id="522" r:id="rId23"/>
    <p:sldId id="472" r:id="rId24"/>
    <p:sldId id="473" r:id="rId25"/>
    <p:sldId id="514" r:id="rId26"/>
    <p:sldId id="500" r:id="rId27"/>
    <p:sldId id="501" r:id="rId28"/>
    <p:sldId id="502" r:id="rId29"/>
    <p:sldId id="503" r:id="rId30"/>
    <p:sldId id="515" r:id="rId31"/>
    <p:sldId id="504" r:id="rId32"/>
    <p:sldId id="507" r:id="rId33"/>
    <p:sldId id="516" r:id="rId34"/>
    <p:sldId id="511" r:id="rId35"/>
    <p:sldId id="506" r:id="rId36"/>
    <p:sldId id="512" r:id="rId37"/>
    <p:sldId id="513" r:id="rId38"/>
    <p:sldId id="505" r:id="rId39"/>
    <p:sldId id="509" r:id="rId40"/>
    <p:sldId id="517" r:id="rId41"/>
    <p:sldId id="518" r:id="rId42"/>
    <p:sldId id="523" r:id="rId43"/>
    <p:sldId id="446" r:id="rId44"/>
    <p:sldId id="450" r:id="rId45"/>
    <p:sldId id="554" r:id="rId46"/>
    <p:sldId id="555" r:id="rId47"/>
    <p:sldId id="556" r:id="rId48"/>
    <p:sldId id="553" r:id="rId49"/>
    <p:sldId id="548" r:id="rId50"/>
    <p:sldId id="374" r:id="rId51"/>
    <p:sldId id="466" r:id="rId52"/>
    <p:sldId id="519" r:id="rId53"/>
    <p:sldId id="557" r:id="rId54"/>
    <p:sldId id="528" r:id="rId55"/>
    <p:sldId id="550" r:id="rId56"/>
    <p:sldId id="530" r:id="rId57"/>
    <p:sldId id="558" r:id="rId58"/>
    <p:sldId id="559" r:id="rId59"/>
    <p:sldId id="535" r:id="rId60"/>
    <p:sldId id="560" r:id="rId61"/>
    <p:sldId id="561" r:id="rId62"/>
    <p:sldId id="562" r:id="rId63"/>
    <p:sldId id="563" r:id="rId64"/>
    <p:sldId id="542" r:id="rId65"/>
    <p:sldId id="541" r:id="rId66"/>
    <p:sldId id="543" r:id="rId67"/>
    <p:sldId id="544" r:id="rId68"/>
    <p:sldId id="539" r:id="rId69"/>
    <p:sldId id="540" r:id="rId70"/>
    <p:sldId id="545" r:id="rId71"/>
    <p:sldId id="552" r:id="rId72"/>
    <p:sldId id="546" r:id="rId73"/>
    <p:sldId id="564" r:id="rId74"/>
    <p:sldId id="565" r:id="rId75"/>
    <p:sldId id="551" r:id="rId76"/>
    <p:sldId id="363" r:id="rId77"/>
    <p:sldId id="271" r:id="rId7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r_Xu" initials="M" lastIdx="1" clrIdx="0">
    <p:extLst>
      <p:ext uri="{19B8F6BF-5375-455C-9EA6-DF929625EA0E}">
        <p15:presenceInfo xmlns:p15="http://schemas.microsoft.com/office/powerpoint/2012/main" userId="Mr_X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ED7D31"/>
    <a:srgbClr val="9ACDFF"/>
    <a:srgbClr val="FFFFFF"/>
    <a:srgbClr val="D5007B"/>
    <a:srgbClr val="36ABDD"/>
    <a:srgbClr val="5AA5DE"/>
    <a:srgbClr val="4472C4"/>
    <a:srgbClr val="1969B2"/>
    <a:srgbClr val="8C9F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77" autoAdjust="0"/>
    <p:restoredTop sz="72685" autoAdjust="0"/>
  </p:normalViewPr>
  <p:slideViewPr>
    <p:cSldViewPr snapToGrid="0">
      <p:cViewPr varScale="1">
        <p:scale>
          <a:sx n="114" d="100"/>
          <a:sy n="114" d="100"/>
        </p:scale>
        <p:origin x="878" y="4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0C222-97C0-4B70-ACDD-E66639EAD96B}" type="datetimeFigureOut">
              <a:rPr lang="zh-CN" altLang="en-US" smtClean="0"/>
              <a:t>2022/9/23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894774-0824-4F4F-BB73-1B96461CD593}" type="slidenum">
              <a:rPr lang="zh-CN" altLang="en-US" smtClean="0"/>
              <a:t>‹#›</a:t>
            </a:fld>
            <a:endParaRPr lang="zh-CN" altLang="en-US"/>
          </a:p>
        </p:txBody>
      </p:sp>
    </p:spTree>
    <p:extLst>
      <p:ext uri="{BB962C8B-B14F-4D97-AF65-F5344CB8AC3E}">
        <p14:creationId xmlns:p14="http://schemas.microsoft.com/office/powerpoint/2010/main" val="1011932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14</a:t>
            </a:fld>
            <a:endParaRPr lang="zh-CN" altLang="en-US"/>
          </a:p>
        </p:txBody>
      </p:sp>
    </p:spTree>
    <p:extLst>
      <p:ext uri="{BB962C8B-B14F-4D97-AF65-F5344CB8AC3E}">
        <p14:creationId xmlns:p14="http://schemas.microsoft.com/office/powerpoint/2010/main" val="98190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43</a:t>
            </a:fld>
            <a:endParaRPr lang="zh-CN" altLang="en-US"/>
          </a:p>
        </p:txBody>
      </p:sp>
    </p:spTree>
    <p:extLst>
      <p:ext uri="{BB962C8B-B14F-4D97-AF65-F5344CB8AC3E}">
        <p14:creationId xmlns:p14="http://schemas.microsoft.com/office/powerpoint/2010/main" val="2168180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44</a:t>
            </a:fld>
            <a:endParaRPr lang="zh-CN" altLang="en-US"/>
          </a:p>
        </p:txBody>
      </p:sp>
    </p:spTree>
    <p:extLst>
      <p:ext uri="{BB962C8B-B14F-4D97-AF65-F5344CB8AC3E}">
        <p14:creationId xmlns:p14="http://schemas.microsoft.com/office/powerpoint/2010/main" val="3276282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45</a:t>
            </a:fld>
            <a:endParaRPr lang="zh-CN" altLang="en-US"/>
          </a:p>
        </p:txBody>
      </p:sp>
    </p:spTree>
    <p:extLst>
      <p:ext uri="{BB962C8B-B14F-4D97-AF65-F5344CB8AC3E}">
        <p14:creationId xmlns:p14="http://schemas.microsoft.com/office/powerpoint/2010/main" val="1392176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46</a:t>
            </a:fld>
            <a:endParaRPr lang="zh-CN" altLang="en-US"/>
          </a:p>
        </p:txBody>
      </p:sp>
    </p:spTree>
    <p:extLst>
      <p:ext uri="{BB962C8B-B14F-4D97-AF65-F5344CB8AC3E}">
        <p14:creationId xmlns:p14="http://schemas.microsoft.com/office/powerpoint/2010/main" val="228253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47</a:t>
            </a:fld>
            <a:endParaRPr lang="zh-CN" altLang="en-US"/>
          </a:p>
        </p:txBody>
      </p:sp>
    </p:spTree>
    <p:extLst>
      <p:ext uri="{BB962C8B-B14F-4D97-AF65-F5344CB8AC3E}">
        <p14:creationId xmlns:p14="http://schemas.microsoft.com/office/powerpoint/2010/main" val="3771401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50</a:t>
            </a:fld>
            <a:endParaRPr lang="zh-CN" altLang="en-US"/>
          </a:p>
        </p:txBody>
      </p:sp>
    </p:spTree>
    <p:extLst>
      <p:ext uri="{BB962C8B-B14F-4D97-AF65-F5344CB8AC3E}">
        <p14:creationId xmlns:p14="http://schemas.microsoft.com/office/powerpoint/2010/main" val="850437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52</a:t>
            </a:fld>
            <a:endParaRPr lang="zh-CN" altLang="en-US"/>
          </a:p>
        </p:txBody>
      </p:sp>
    </p:spTree>
    <p:extLst>
      <p:ext uri="{BB962C8B-B14F-4D97-AF65-F5344CB8AC3E}">
        <p14:creationId xmlns:p14="http://schemas.microsoft.com/office/powerpoint/2010/main" val="3322756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56</a:t>
            </a:fld>
            <a:endParaRPr lang="zh-CN" altLang="en-US"/>
          </a:p>
        </p:txBody>
      </p:sp>
    </p:spTree>
    <p:extLst>
      <p:ext uri="{BB962C8B-B14F-4D97-AF65-F5344CB8AC3E}">
        <p14:creationId xmlns:p14="http://schemas.microsoft.com/office/powerpoint/2010/main" val="2134459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57</a:t>
            </a:fld>
            <a:endParaRPr lang="zh-CN" altLang="en-US"/>
          </a:p>
        </p:txBody>
      </p:sp>
    </p:spTree>
    <p:extLst>
      <p:ext uri="{BB962C8B-B14F-4D97-AF65-F5344CB8AC3E}">
        <p14:creationId xmlns:p14="http://schemas.microsoft.com/office/powerpoint/2010/main" val="1003017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58</a:t>
            </a:fld>
            <a:endParaRPr lang="zh-CN" altLang="en-US"/>
          </a:p>
        </p:txBody>
      </p:sp>
    </p:spTree>
    <p:extLst>
      <p:ext uri="{BB962C8B-B14F-4D97-AF65-F5344CB8AC3E}">
        <p14:creationId xmlns:p14="http://schemas.microsoft.com/office/powerpoint/2010/main" val="1264939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PPI</a:t>
            </a:r>
            <a:r>
              <a:rPr lang="zh-CN" altLang="en-US" dirty="0"/>
              <a:t>像素密度单位，表示每英寸所拥有的像素数目</a:t>
            </a:r>
          </a:p>
        </p:txBody>
      </p:sp>
      <p:sp>
        <p:nvSpPr>
          <p:cNvPr id="4" name="灯片编号占位符 3"/>
          <p:cNvSpPr>
            <a:spLocks noGrp="1"/>
          </p:cNvSpPr>
          <p:nvPr>
            <p:ph type="sldNum" sz="quarter" idx="5"/>
          </p:nvPr>
        </p:nvSpPr>
        <p:spPr/>
        <p:txBody>
          <a:bodyPr/>
          <a:lstStyle/>
          <a:p>
            <a:fld id="{8F894774-0824-4F4F-BB73-1B96461CD593}" type="slidenum">
              <a:rPr lang="zh-CN" altLang="en-US" smtClean="0"/>
              <a:t>15</a:t>
            </a:fld>
            <a:endParaRPr lang="zh-CN" altLang="en-US"/>
          </a:p>
        </p:txBody>
      </p:sp>
    </p:spTree>
    <p:extLst>
      <p:ext uri="{BB962C8B-B14F-4D97-AF65-F5344CB8AC3E}">
        <p14:creationId xmlns:p14="http://schemas.microsoft.com/office/powerpoint/2010/main" val="2488241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59</a:t>
            </a:fld>
            <a:endParaRPr lang="zh-CN" altLang="en-US"/>
          </a:p>
        </p:txBody>
      </p:sp>
    </p:spTree>
    <p:extLst>
      <p:ext uri="{BB962C8B-B14F-4D97-AF65-F5344CB8AC3E}">
        <p14:creationId xmlns:p14="http://schemas.microsoft.com/office/powerpoint/2010/main" val="2979837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60</a:t>
            </a:fld>
            <a:endParaRPr lang="zh-CN" altLang="en-US"/>
          </a:p>
        </p:txBody>
      </p:sp>
    </p:spTree>
    <p:extLst>
      <p:ext uri="{BB962C8B-B14F-4D97-AF65-F5344CB8AC3E}">
        <p14:creationId xmlns:p14="http://schemas.microsoft.com/office/powerpoint/2010/main" val="2823131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61</a:t>
            </a:fld>
            <a:endParaRPr lang="zh-CN" altLang="en-US"/>
          </a:p>
        </p:txBody>
      </p:sp>
    </p:spTree>
    <p:extLst>
      <p:ext uri="{BB962C8B-B14F-4D97-AF65-F5344CB8AC3E}">
        <p14:creationId xmlns:p14="http://schemas.microsoft.com/office/powerpoint/2010/main" val="2329279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62</a:t>
            </a:fld>
            <a:endParaRPr lang="zh-CN" altLang="en-US"/>
          </a:p>
        </p:txBody>
      </p:sp>
    </p:spTree>
    <p:extLst>
      <p:ext uri="{BB962C8B-B14F-4D97-AF65-F5344CB8AC3E}">
        <p14:creationId xmlns:p14="http://schemas.microsoft.com/office/powerpoint/2010/main" val="71670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72</a:t>
            </a:fld>
            <a:endParaRPr lang="zh-CN" altLang="en-US"/>
          </a:p>
        </p:txBody>
      </p:sp>
    </p:spTree>
    <p:extLst>
      <p:ext uri="{BB962C8B-B14F-4D97-AF65-F5344CB8AC3E}">
        <p14:creationId xmlns:p14="http://schemas.microsoft.com/office/powerpoint/2010/main" val="3439988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19</a:t>
            </a:fld>
            <a:endParaRPr lang="zh-CN" altLang="en-US"/>
          </a:p>
        </p:txBody>
      </p:sp>
    </p:spTree>
    <p:extLst>
      <p:ext uri="{BB962C8B-B14F-4D97-AF65-F5344CB8AC3E}">
        <p14:creationId xmlns:p14="http://schemas.microsoft.com/office/powerpoint/2010/main" val="3122463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22</a:t>
            </a:fld>
            <a:endParaRPr lang="zh-CN" altLang="en-US"/>
          </a:p>
        </p:txBody>
      </p:sp>
    </p:spTree>
    <p:extLst>
      <p:ext uri="{BB962C8B-B14F-4D97-AF65-F5344CB8AC3E}">
        <p14:creationId xmlns:p14="http://schemas.microsoft.com/office/powerpoint/2010/main" val="2216178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23</a:t>
            </a:fld>
            <a:endParaRPr lang="zh-CN" altLang="en-US"/>
          </a:p>
        </p:txBody>
      </p:sp>
    </p:spTree>
    <p:extLst>
      <p:ext uri="{BB962C8B-B14F-4D97-AF65-F5344CB8AC3E}">
        <p14:creationId xmlns:p14="http://schemas.microsoft.com/office/powerpoint/2010/main" val="3618103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25</a:t>
            </a:fld>
            <a:endParaRPr lang="zh-CN" altLang="en-US"/>
          </a:p>
        </p:txBody>
      </p:sp>
    </p:spTree>
    <p:extLst>
      <p:ext uri="{BB962C8B-B14F-4D97-AF65-F5344CB8AC3E}">
        <p14:creationId xmlns:p14="http://schemas.microsoft.com/office/powerpoint/2010/main" val="757513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30</a:t>
            </a:fld>
            <a:endParaRPr lang="zh-CN" altLang="en-US"/>
          </a:p>
        </p:txBody>
      </p:sp>
    </p:spTree>
    <p:extLst>
      <p:ext uri="{BB962C8B-B14F-4D97-AF65-F5344CB8AC3E}">
        <p14:creationId xmlns:p14="http://schemas.microsoft.com/office/powerpoint/2010/main" val="3093925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33</a:t>
            </a:fld>
            <a:endParaRPr lang="zh-CN" altLang="en-US"/>
          </a:p>
        </p:txBody>
      </p:sp>
    </p:spTree>
    <p:extLst>
      <p:ext uri="{BB962C8B-B14F-4D97-AF65-F5344CB8AC3E}">
        <p14:creationId xmlns:p14="http://schemas.microsoft.com/office/powerpoint/2010/main" val="316623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894774-0824-4F4F-BB73-1B96461CD593}" type="slidenum">
              <a:rPr lang="zh-CN" altLang="en-US" smtClean="0"/>
              <a:t>42</a:t>
            </a:fld>
            <a:endParaRPr lang="zh-CN" altLang="en-US"/>
          </a:p>
        </p:txBody>
      </p:sp>
    </p:spTree>
    <p:extLst>
      <p:ext uri="{BB962C8B-B14F-4D97-AF65-F5344CB8AC3E}">
        <p14:creationId xmlns:p14="http://schemas.microsoft.com/office/powerpoint/2010/main" val="3663202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2254D0E-B397-44A9-9DEC-6D5F0C511797}" type="datetimeFigureOut">
              <a:rPr lang="zh-CN" altLang="en-US" smtClean="0"/>
              <a:t>2022/9/23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23007F3-77CB-45E4-B949-323B6331A109}" type="slidenum">
              <a:rPr lang="zh-CN" altLang="en-US" smtClean="0"/>
              <a:t>‹#›</a:t>
            </a:fld>
            <a:endParaRPr lang="zh-CN" altLang="en-US"/>
          </a:p>
        </p:txBody>
      </p:sp>
    </p:spTree>
    <p:extLst>
      <p:ext uri="{BB962C8B-B14F-4D97-AF65-F5344CB8AC3E}">
        <p14:creationId xmlns:p14="http://schemas.microsoft.com/office/powerpoint/2010/main" val="4184711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2254D0E-B397-44A9-9DEC-6D5F0C511797}" type="datetimeFigureOut">
              <a:rPr lang="zh-CN" altLang="en-US" smtClean="0"/>
              <a:t>2022/9/23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23007F3-77CB-45E4-B949-323B6331A109}" type="slidenum">
              <a:rPr lang="zh-CN" altLang="en-US" smtClean="0"/>
              <a:t>‹#›</a:t>
            </a:fld>
            <a:endParaRPr lang="zh-CN" altLang="en-US"/>
          </a:p>
        </p:txBody>
      </p:sp>
    </p:spTree>
    <p:extLst>
      <p:ext uri="{BB962C8B-B14F-4D97-AF65-F5344CB8AC3E}">
        <p14:creationId xmlns:p14="http://schemas.microsoft.com/office/powerpoint/2010/main" val="3215015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2254D0E-B397-44A9-9DEC-6D5F0C511797}" type="datetimeFigureOut">
              <a:rPr lang="zh-CN" altLang="en-US" smtClean="0"/>
              <a:t>2022/9/23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23007F3-77CB-45E4-B949-323B6331A109}" type="slidenum">
              <a:rPr lang="zh-CN" altLang="en-US" smtClean="0"/>
              <a:t>‹#›</a:t>
            </a:fld>
            <a:endParaRPr lang="zh-CN" altLang="en-US"/>
          </a:p>
        </p:txBody>
      </p:sp>
    </p:spTree>
    <p:extLst>
      <p:ext uri="{BB962C8B-B14F-4D97-AF65-F5344CB8AC3E}">
        <p14:creationId xmlns:p14="http://schemas.microsoft.com/office/powerpoint/2010/main" val="3835027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2254D0E-B397-44A9-9DEC-6D5F0C511797}" type="datetimeFigureOut">
              <a:rPr lang="zh-CN" altLang="en-US" smtClean="0"/>
              <a:t>2022/9/23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23007F3-77CB-45E4-B949-323B6331A109}" type="slidenum">
              <a:rPr lang="zh-CN" altLang="en-US" smtClean="0"/>
              <a:t>‹#›</a:t>
            </a:fld>
            <a:endParaRPr lang="zh-CN" altLang="en-US"/>
          </a:p>
        </p:txBody>
      </p:sp>
    </p:spTree>
    <p:extLst>
      <p:ext uri="{BB962C8B-B14F-4D97-AF65-F5344CB8AC3E}">
        <p14:creationId xmlns:p14="http://schemas.microsoft.com/office/powerpoint/2010/main" val="1632273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2254D0E-B397-44A9-9DEC-6D5F0C511797}" type="datetimeFigureOut">
              <a:rPr lang="zh-CN" altLang="en-US" smtClean="0"/>
              <a:t>2022/9/23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23007F3-77CB-45E4-B949-323B6331A109}" type="slidenum">
              <a:rPr lang="zh-CN" altLang="en-US" smtClean="0"/>
              <a:t>‹#›</a:t>
            </a:fld>
            <a:endParaRPr lang="zh-CN" altLang="en-US"/>
          </a:p>
        </p:txBody>
      </p:sp>
    </p:spTree>
    <p:extLst>
      <p:ext uri="{BB962C8B-B14F-4D97-AF65-F5344CB8AC3E}">
        <p14:creationId xmlns:p14="http://schemas.microsoft.com/office/powerpoint/2010/main" val="166964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2254D0E-B397-44A9-9DEC-6D5F0C511797}" type="datetimeFigureOut">
              <a:rPr lang="zh-CN" altLang="en-US" smtClean="0"/>
              <a:t>2022/9/23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23007F3-77CB-45E4-B949-323B6331A109}" type="slidenum">
              <a:rPr lang="zh-CN" altLang="en-US" smtClean="0"/>
              <a:t>‹#›</a:t>
            </a:fld>
            <a:endParaRPr lang="zh-CN" altLang="en-US"/>
          </a:p>
        </p:txBody>
      </p:sp>
    </p:spTree>
    <p:extLst>
      <p:ext uri="{BB962C8B-B14F-4D97-AF65-F5344CB8AC3E}">
        <p14:creationId xmlns:p14="http://schemas.microsoft.com/office/powerpoint/2010/main" val="928979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2254D0E-B397-44A9-9DEC-6D5F0C511797}" type="datetimeFigureOut">
              <a:rPr lang="zh-CN" altLang="en-US" smtClean="0"/>
              <a:t>2022/9/23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23007F3-77CB-45E4-B949-323B6331A109}" type="slidenum">
              <a:rPr lang="zh-CN" altLang="en-US" smtClean="0"/>
              <a:t>‹#›</a:t>
            </a:fld>
            <a:endParaRPr lang="zh-CN" altLang="en-US"/>
          </a:p>
        </p:txBody>
      </p:sp>
    </p:spTree>
    <p:extLst>
      <p:ext uri="{BB962C8B-B14F-4D97-AF65-F5344CB8AC3E}">
        <p14:creationId xmlns:p14="http://schemas.microsoft.com/office/powerpoint/2010/main" val="3765901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2254D0E-B397-44A9-9DEC-6D5F0C511797}" type="datetimeFigureOut">
              <a:rPr lang="zh-CN" altLang="en-US" smtClean="0"/>
              <a:t>2022/9/23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23007F3-77CB-45E4-B949-323B6331A109}" type="slidenum">
              <a:rPr lang="zh-CN" altLang="en-US" smtClean="0"/>
              <a:t>‹#›</a:t>
            </a:fld>
            <a:endParaRPr lang="zh-CN" altLang="en-US"/>
          </a:p>
        </p:txBody>
      </p:sp>
    </p:spTree>
    <p:extLst>
      <p:ext uri="{BB962C8B-B14F-4D97-AF65-F5344CB8AC3E}">
        <p14:creationId xmlns:p14="http://schemas.microsoft.com/office/powerpoint/2010/main" val="2285490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254D0E-B397-44A9-9DEC-6D5F0C511797}" type="datetimeFigureOut">
              <a:rPr lang="zh-CN" altLang="en-US" smtClean="0"/>
              <a:t>2022/9/23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23007F3-77CB-45E4-B949-323B6331A109}" type="slidenum">
              <a:rPr lang="zh-CN" altLang="en-US" smtClean="0"/>
              <a:t>‹#›</a:t>
            </a:fld>
            <a:endParaRPr lang="zh-CN" altLang="en-US"/>
          </a:p>
        </p:txBody>
      </p:sp>
    </p:spTree>
    <p:extLst>
      <p:ext uri="{BB962C8B-B14F-4D97-AF65-F5344CB8AC3E}">
        <p14:creationId xmlns:p14="http://schemas.microsoft.com/office/powerpoint/2010/main" val="3729617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2254D0E-B397-44A9-9DEC-6D5F0C511797}" type="datetimeFigureOut">
              <a:rPr lang="zh-CN" altLang="en-US" smtClean="0"/>
              <a:t>2022/9/23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23007F3-77CB-45E4-B949-323B6331A109}" type="slidenum">
              <a:rPr lang="zh-CN" altLang="en-US" smtClean="0"/>
              <a:t>‹#›</a:t>
            </a:fld>
            <a:endParaRPr lang="zh-CN" altLang="en-US"/>
          </a:p>
        </p:txBody>
      </p:sp>
    </p:spTree>
    <p:extLst>
      <p:ext uri="{BB962C8B-B14F-4D97-AF65-F5344CB8AC3E}">
        <p14:creationId xmlns:p14="http://schemas.microsoft.com/office/powerpoint/2010/main" val="16006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2254D0E-B397-44A9-9DEC-6D5F0C511797}" type="datetimeFigureOut">
              <a:rPr lang="zh-CN" altLang="en-US" smtClean="0"/>
              <a:t>2022/9/23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23007F3-77CB-45E4-B949-323B6331A109}" type="slidenum">
              <a:rPr lang="zh-CN" altLang="en-US" smtClean="0"/>
              <a:t>‹#›</a:t>
            </a:fld>
            <a:endParaRPr lang="zh-CN" altLang="en-US"/>
          </a:p>
        </p:txBody>
      </p:sp>
    </p:spTree>
    <p:extLst>
      <p:ext uri="{BB962C8B-B14F-4D97-AF65-F5344CB8AC3E}">
        <p14:creationId xmlns:p14="http://schemas.microsoft.com/office/powerpoint/2010/main" val="1008431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2254D0E-B397-44A9-9DEC-6D5F0C511797}" type="datetimeFigureOut">
              <a:rPr lang="zh-CN" altLang="en-US" smtClean="0"/>
              <a:t>2022/9/23</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23007F3-77CB-45E4-B949-323B6331A109}" type="slidenum">
              <a:rPr lang="zh-CN" altLang="en-US" smtClean="0"/>
              <a:t>‹#›</a:t>
            </a:fld>
            <a:endParaRPr lang="zh-CN" altLang="en-US"/>
          </a:p>
        </p:txBody>
      </p:sp>
    </p:spTree>
    <p:extLst>
      <p:ext uri="{BB962C8B-B14F-4D97-AF65-F5344CB8AC3E}">
        <p14:creationId xmlns:p14="http://schemas.microsoft.com/office/powerpoint/2010/main" val="40892876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4" name="矩形 39">
            <a:extLst>
              <a:ext uri="{FF2B5EF4-FFF2-40B4-BE49-F238E27FC236}">
                <a16:creationId xmlns:a16="http://schemas.microsoft.com/office/drawing/2014/main" id="{36899BE1-AA56-4470-8952-F397C1E788DD}"/>
              </a:ext>
            </a:extLst>
          </p:cNvPr>
          <p:cNvSpPr>
            <a:spLocks noChangeArrowheads="1"/>
          </p:cNvSpPr>
          <p:nvPr/>
        </p:nvSpPr>
        <p:spPr bwMode="auto">
          <a:xfrm>
            <a:off x="2392676" y="2118695"/>
            <a:ext cx="4358648" cy="527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277" tIns="17138" rIns="34277" bIns="17138">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a:spcBef>
                <a:spcPts val="281"/>
              </a:spcBef>
              <a:defRPr/>
            </a:pPr>
            <a:r>
              <a:rPr lang="en-US" altLang="zh-CN" sz="3200" b="1" dirty="0">
                <a:solidFill>
                  <a:srgbClr val="002060"/>
                </a:solidFill>
                <a:latin typeface="思源黑体 CN Bold" pitchFamily="34" charset="-122"/>
                <a:ea typeface="思源黑体 CN Bold" pitchFamily="34" charset="-122"/>
              </a:rPr>
              <a:t>LTDC LCD(RGB</a:t>
            </a:r>
            <a:r>
              <a:rPr lang="zh-CN" altLang="en-US" sz="3200" b="1" dirty="0">
                <a:solidFill>
                  <a:srgbClr val="002060"/>
                </a:solidFill>
                <a:latin typeface="思源黑体 CN Bold" pitchFamily="34" charset="-122"/>
                <a:ea typeface="思源黑体 CN Bold" pitchFamily="34" charset="-122"/>
              </a:rPr>
              <a:t>屏</a:t>
            </a:r>
            <a:r>
              <a:rPr lang="en-US" altLang="zh-CN" sz="3200" b="1" dirty="0">
                <a:solidFill>
                  <a:srgbClr val="002060"/>
                </a:solidFill>
                <a:latin typeface="思源黑体 CN Bold" pitchFamily="34" charset="-122"/>
                <a:ea typeface="思源黑体 CN Bold" pitchFamily="34" charset="-122"/>
              </a:rPr>
              <a:t>)</a:t>
            </a:r>
            <a:r>
              <a:rPr lang="zh-CN" altLang="en-US" sz="3200" b="1" dirty="0">
                <a:solidFill>
                  <a:srgbClr val="002060"/>
                </a:solidFill>
                <a:latin typeface="思源黑体 CN Bold" pitchFamily="34" charset="-122"/>
                <a:ea typeface="思源黑体 CN Bold" pitchFamily="34" charset="-122"/>
              </a:rPr>
              <a:t>实验</a:t>
            </a:r>
            <a:endParaRPr lang="en-US" altLang="zh-CN" sz="3200" b="1" dirty="0">
              <a:solidFill>
                <a:srgbClr val="002060"/>
              </a:solidFill>
              <a:latin typeface="思源黑体 CN Bold" pitchFamily="34" charset="-122"/>
              <a:ea typeface="思源黑体 CN Bold" pitchFamily="34" charset="-122"/>
            </a:endParaRPr>
          </a:p>
        </p:txBody>
      </p:sp>
      <p:sp>
        <p:nvSpPr>
          <p:cNvPr id="10" name="Rectangle 2">
            <a:extLst>
              <a:ext uri="{FF2B5EF4-FFF2-40B4-BE49-F238E27FC236}">
                <a16:creationId xmlns:a16="http://schemas.microsoft.com/office/drawing/2014/main" id="{E56121DD-D2D6-43F9-A3CD-0ACF2153A167}"/>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Tree>
    <p:extLst>
      <p:ext uri="{BB962C8B-B14F-4D97-AF65-F5344CB8AC3E}">
        <p14:creationId xmlns:p14="http://schemas.microsoft.com/office/powerpoint/2010/main" val="2446172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4DDA32D-AB57-5477-5870-E47D517AF44F}"/>
              </a:ext>
            </a:extLst>
          </p:cNvPr>
          <p:cNvSpPr txBox="1"/>
          <p:nvPr/>
        </p:nvSpPr>
        <p:spPr>
          <a:xfrm>
            <a:off x="2744594" y="643807"/>
            <a:ext cx="3272639" cy="369332"/>
          </a:xfrm>
          <a:prstGeom prst="rect">
            <a:avLst/>
          </a:prstGeom>
          <a:noFill/>
        </p:spPr>
        <p:txBody>
          <a:bodyPr wrap="square" rtlCol="0">
            <a:spAutoFit/>
          </a:bodyPr>
          <a:lstStyle/>
          <a:p>
            <a:r>
              <a:rPr lang="zh-CN" altLang="en-US" b="1" dirty="0">
                <a:solidFill>
                  <a:srgbClr val="002060"/>
                </a:solidFill>
                <a:latin typeface="思源黑体 CN Normal" panose="020B0400000000000000" pitchFamily="34" charset="-122"/>
                <a:ea typeface="思源黑体 CN Normal" panose="020B0400000000000000" pitchFamily="34" charset="-122"/>
              </a:rPr>
              <a:t>不同分辨率的</a:t>
            </a:r>
            <a:r>
              <a:rPr lang="en-US" altLang="zh-CN" b="1" dirty="0">
                <a:solidFill>
                  <a:srgbClr val="002060"/>
                </a:solidFill>
                <a:latin typeface="思源黑体 CN Normal" panose="020B0400000000000000" pitchFamily="34" charset="-122"/>
                <a:ea typeface="思源黑体 CN Normal" panose="020B0400000000000000" pitchFamily="34" charset="-122"/>
              </a:rPr>
              <a:t>LCD</a:t>
            </a:r>
            <a:r>
              <a:rPr lang="zh-CN" altLang="en-US" b="1" dirty="0">
                <a:solidFill>
                  <a:srgbClr val="002060"/>
                </a:solidFill>
                <a:latin typeface="思源黑体 CN Normal" panose="020B0400000000000000" pitchFamily="34" charset="-122"/>
                <a:ea typeface="思源黑体 CN Normal" panose="020B0400000000000000" pitchFamily="34" charset="-122"/>
              </a:rPr>
              <a:t>时序参数</a:t>
            </a:r>
            <a:endParaRPr lang="en-US" altLang="zh-CN" b="1" dirty="0">
              <a:solidFill>
                <a:srgbClr val="002060"/>
              </a:solidFill>
              <a:latin typeface="思源黑体 CN Normal" panose="020B0400000000000000" pitchFamily="34" charset="-122"/>
              <a:ea typeface="思源黑体 CN Normal" panose="020B0400000000000000" pitchFamily="34" charset="-122"/>
            </a:endParaRPr>
          </a:p>
        </p:txBody>
      </p:sp>
      <p:sp>
        <p:nvSpPr>
          <p:cNvPr id="10" name="矩形 9">
            <a:extLst>
              <a:ext uri="{FF2B5EF4-FFF2-40B4-BE49-F238E27FC236}">
                <a16:creationId xmlns:a16="http://schemas.microsoft.com/office/drawing/2014/main" id="{3A4234C1-B604-3876-C1DA-5D8C1048E91C}"/>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pic>
        <p:nvPicPr>
          <p:cNvPr id="11" name="图片 10">
            <a:extLst>
              <a:ext uri="{FF2B5EF4-FFF2-40B4-BE49-F238E27FC236}">
                <a16:creationId xmlns:a16="http://schemas.microsoft.com/office/drawing/2014/main" id="{EC8C2934-0E02-B742-8064-35AA3E6A8E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2" name="Rectangle 2">
            <a:extLst>
              <a:ext uri="{FF2B5EF4-FFF2-40B4-BE49-F238E27FC236}">
                <a16:creationId xmlns:a16="http://schemas.microsoft.com/office/drawing/2014/main" id="{4E67A184-B429-6B87-92C9-C734EDAFF49C}"/>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3" name="矩形 12">
            <a:extLst>
              <a:ext uri="{FF2B5EF4-FFF2-40B4-BE49-F238E27FC236}">
                <a16:creationId xmlns:a16="http://schemas.microsoft.com/office/drawing/2014/main" id="{C0DF2696-4FC2-AFFE-382E-9FE0DBC0C3F3}"/>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5" name="文本框 14">
            <a:extLst>
              <a:ext uri="{FF2B5EF4-FFF2-40B4-BE49-F238E27FC236}">
                <a16:creationId xmlns:a16="http://schemas.microsoft.com/office/drawing/2014/main" id="{BEA37C11-E61E-EE44-8603-A6C1221CBD66}"/>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9" name="文本框 18">
            <a:extLst>
              <a:ext uri="{FF2B5EF4-FFF2-40B4-BE49-F238E27FC236}">
                <a16:creationId xmlns:a16="http://schemas.microsoft.com/office/drawing/2014/main" id="{038091A1-CE12-B579-737B-A04E71F4D4B9}"/>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graphicFrame>
        <p:nvGraphicFramePr>
          <p:cNvPr id="21" name="表格 20">
            <a:extLst>
              <a:ext uri="{FF2B5EF4-FFF2-40B4-BE49-F238E27FC236}">
                <a16:creationId xmlns:a16="http://schemas.microsoft.com/office/drawing/2014/main" id="{1767C5B4-9A56-D9C1-F306-2E46A531FB09}"/>
              </a:ext>
            </a:extLst>
          </p:cNvPr>
          <p:cNvGraphicFramePr>
            <a:graphicFrameLocks noGrp="1"/>
          </p:cNvGraphicFramePr>
          <p:nvPr>
            <p:extLst>
              <p:ext uri="{D42A27DB-BD31-4B8C-83A1-F6EECF244321}">
                <p14:modId xmlns:p14="http://schemas.microsoft.com/office/powerpoint/2010/main" val="3675453399"/>
              </p:ext>
            </p:extLst>
          </p:nvPr>
        </p:nvGraphicFramePr>
        <p:xfrm>
          <a:off x="238080" y="1119659"/>
          <a:ext cx="8784000" cy="2232000"/>
        </p:xfrm>
        <a:graphic>
          <a:graphicData uri="http://schemas.openxmlformats.org/drawingml/2006/table">
            <a:tbl>
              <a:tblPr firstRow="1" firstCol="1" bandRow="1">
                <a:tableStyleId>{B301B821-A1FF-4177-AEE7-76D212191A09}</a:tableStyleId>
              </a:tblPr>
              <a:tblGrid>
                <a:gridCol w="1260000">
                  <a:extLst>
                    <a:ext uri="{9D8B030D-6E8A-4147-A177-3AD203B41FA5}">
                      <a16:colId xmlns:a16="http://schemas.microsoft.com/office/drawing/2014/main" val="107443588"/>
                    </a:ext>
                  </a:extLst>
                </a:gridCol>
                <a:gridCol w="936000">
                  <a:extLst>
                    <a:ext uri="{9D8B030D-6E8A-4147-A177-3AD203B41FA5}">
                      <a16:colId xmlns:a16="http://schemas.microsoft.com/office/drawing/2014/main" val="3797213752"/>
                    </a:ext>
                  </a:extLst>
                </a:gridCol>
                <a:gridCol w="684000">
                  <a:extLst>
                    <a:ext uri="{9D8B030D-6E8A-4147-A177-3AD203B41FA5}">
                      <a16:colId xmlns:a16="http://schemas.microsoft.com/office/drawing/2014/main" val="2964890757"/>
                    </a:ext>
                  </a:extLst>
                </a:gridCol>
                <a:gridCol w="864000">
                  <a:extLst>
                    <a:ext uri="{9D8B030D-6E8A-4147-A177-3AD203B41FA5}">
                      <a16:colId xmlns:a16="http://schemas.microsoft.com/office/drawing/2014/main" val="1619257962"/>
                    </a:ext>
                  </a:extLst>
                </a:gridCol>
                <a:gridCol w="864000">
                  <a:extLst>
                    <a:ext uri="{9D8B030D-6E8A-4147-A177-3AD203B41FA5}">
                      <a16:colId xmlns:a16="http://schemas.microsoft.com/office/drawing/2014/main" val="3378906925"/>
                    </a:ext>
                  </a:extLst>
                </a:gridCol>
                <a:gridCol w="864000">
                  <a:extLst>
                    <a:ext uri="{9D8B030D-6E8A-4147-A177-3AD203B41FA5}">
                      <a16:colId xmlns:a16="http://schemas.microsoft.com/office/drawing/2014/main" val="159437448"/>
                    </a:ext>
                  </a:extLst>
                </a:gridCol>
                <a:gridCol w="720000">
                  <a:extLst>
                    <a:ext uri="{9D8B030D-6E8A-4147-A177-3AD203B41FA5}">
                      <a16:colId xmlns:a16="http://schemas.microsoft.com/office/drawing/2014/main" val="3420303324"/>
                    </a:ext>
                  </a:extLst>
                </a:gridCol>
                <a:gridCol w="864000">
                  <a:extLst>
                    <a:ext uri="{9D8B030D-6E8A-4147-A177-3AD203B41FA5}">
                      <a16:colId xmlns:a16="http://schemas.microsoft.com/office/drawing/2014/main" val="1990073551"/>
                    </a:ext>
                  </a:extLst>
                </a:gridCol>
                <a:gridCol w="864000">
                  <a:extLst>
                    <a:ext uri="{9D8B030D-6E8A-4147-A177-3AD203B41FA5}">
                      <a16:colId xmlns:a16="http://schemas.microsoft.com/office/drawing/2014/main" val="2559486005"/>
                    </a:ext>
                  </a:extLst>
                </a:gridCol>
                <a:gridCol w="864000">
                  <a:extLst>
                    <a:ext uri="{9D8B030D-6E8A-4147-A177-3AD203B41FA5}">
                      <a16:colId xmlns:a16="http://schemas.microsoft.com/office/drawing/2014/main" val="4038471152"/>
                    </a:ext>
                  </a:extLst>
                </a:gridCol>
              </a:tblGrid>
              <a:tr h="299903">
                <a:tc rowSpan="2">
                  <a:txBody>
                    <a:bodyPr/>
                    <a:lstStyle/>
                    <a:p>
                      <a:pPr algn="ctr">
                        <a:lnSpc>
                          <a:spcPct val="150000"/>
                        </a:lnSpc>
                        <a:spcAft>
                          <a:spcPts val="0"/>
                        </a:spcAft>
                      </a:pPr>
                      <a:r>
                        <a:rPr lang="zh-CN" altLang="en-US" sz="1400" kern="100" dirty="0">
                          <a:effectLst/>
                          <a:latin typeface="思源黑体 CN Normal" panose="020B0400000000000000" pitchFamily="34" charset="-122"/>
                          <a:ea typeface="思源黑体 CN Normal" panose="020B0400000000000000" pitchFamily="34" charset="-122"/>
                        </a:rPr>
                        <a:t>显示分辨率 </a:t>
                      </a:r>
                      <a:endParaRPr lang="zh-CN" sz="1400" kern="100" dirty="0">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lnSpc>
                          <a:spcPct val="100000"/>
                        </a:lnSpc>
                        <a:spcAft>
                          <a:spcPts val="0"/>
                        </a:spcAft>
                      </a:pPr>
                      <a:r>
                        <a:rPr lang="zh-CN" altLang="en-US" sz="1400" kern="100" dirty="0">
                          <a:effectLst/>
                          <a:latin typeface="思源黑体 CN Normal" panose="020B0400000000000000" pitchFamily="34" charset="-122"/>
                          <a:ea typeface="思源黑体 CN Normal" panose="020B0400000000000000" pitchFamily="34" charset="-122"/>
                        </a:rPr>
                        <a:t>时钟</a:t>
                      </a:r>
                      <a:r>
                        <a:rPr lang="en-US" altLang="zh-CN" sz="1400" kern="100" dirty="0">
                          <a:effectLst/>
                          <a:latin typeface="思源黑体 CN Normal" panose="020B0400000000000000" pitchFamily="34" charset="-122"/>
                          <a:ea typeface="思源黑体 CN Normal" panose="020B0400000000000000" pitchFamily="34" charset="-122"/>
                        </a:rPr>
                        <a:t>(MHz)</a:t>
                      </a:r>
                    </a:p>
                    <a:p>
                      <a:pPr algn="ctr">
                        <a:lnSpc>
                          <a:spcPct val="100000"/>
                        </a:lnSpc>
                        <a:spcAft>
                          <a:spcPts val="0"/>
                        </a:spcAft>
                      </a:pPr>
                      <a:r>
                        <a:rPr lang="en-US" altLang="zh-CN" sz="1400" kern="100" dirty="0" err="1">
                          <a:effectLst/>
                          <a:latin typeface="思源黑体 CN Normal" panose="020B0400000000000000" pitchFamily="34" charset="-122"/>
                          <a:ea typeface="思源黑体 CN Normal" panose="020B0400000000000000" pitchFamily="34" charset="-122"/>
                        </a:rPr>
                        <a:t>fCLK</a:t>
                      </a:r>
                      <a:endParaRPr lang="zh-CN" sz="1400" kern="100" dirty="0">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lnSpc>
                          <a:spcPct val="150000"/>
                        </a:lnSpc>
                        <a:spcAft>
                          <a:spcPts val="0"/>
                        </a:spcAft>
                      </a:pPr>
                      <a:r>
                        <a:rPr lang="zh-CN" altLang="en-US" sz="1400" kern="100" dirty="0">
                          <a:effectLst/>
                          <a:latin typeface="思源黑体 CN Normal" panose="020B0400000000000000" pitchFamily="34" charset="-122"/>
                          <a:ea typeface="思源黑体 CN Normal" panose="020B0400000000000000" pitchFamily="34" charset="-122"/>
                        </a:rPr>
                        <a:t>行时序</a:t>
                      </a:r>
                      <a:endParaRPr lang="zh-CN" sz="1400" kern="100" dirty="0">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gridSpan="4">
                  <a:txBody>
                    <a:bodyPr/>
                    <a:lstStyle/>
                    <a:p>
                      <a:pPr algn="ctr">
                        <a:lnSpc>
                          <a:spcPct val="150000"/>
                        </a:lnSpc>
                        <a:spcAft>
                          <a:spcPts val="0"/>
                        </a:spcAft>
                      </a:pPr>
                      <a:r>
                        <a:rPr lang="zh-CN" altLang="en-US" sz="1400" kern="100" dirty="0">
                          <a:effectLst/>
                          <a:latin typeface="思源黑体 CN Normal" panose="020B0400000000000000" pitchFamily="34" charset="-122"/>
                          <a:ea typeface="思源黑体 CN Normal" panose="020B0400000000000000" pitchFamily="34" charset="-122"/>
                        </a:rPr>
                        <a:t>帧时序</a:t>
                      </a:r>
                      <a:endParaRPr lang="zh-CN" sz="1400" kern="100" dirty="0">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44578308"/>
                  </a:ext>
                </a:extLst>
              </a:tr>
              <a:tr h="382347">
                <a:tc vMerge="1">
                  <a:txBody>
                    <a:bodyPr/>
                    <a:lstStyle/>
                    <a:p>
                      <a:endParaRPr lang="zh-CN" altLang="en-US"/>
                    </a:p>
                  </a:txBody>
                  <a:tcPr/>
                </a:tc>
                <a:tc vMerge="1">
                  <a:txBody>
                    <a:bodyPr/>
                    <a:lstStyle/>
                    <a:p>
                      <a:endParaRPr lang="zh-CN" altLang="en-US"/>
                    </a:p>
                  </a:txBody>
                  <a:tcPr/>
                </a:tc>
                <a:tc>
                  <a:txBody>
                    <a:bodyPr/>
                    <a:lstStyle/>
                    <a:p>
                      <a:pPr algn="ctr">
                        <a:lnSpc>
                          <a:spcPct val="100000"/>
                        </a:lnSpc>
                        <a:spcAft>
                          <a:spcPts val="0"/>
                        </a:spcAft>
                      </a:pPr>
                      <a:r>
                        <a:rPr lang="zh-CN" altLang="en-US" sz="1200" kern="100" dirty="0">
                          <a:effectLst/>
                          <a:latin typeface="思源黑体 CN Normal" panose="020B0400000000000000" pitchFamily="34" charset="-122"/>
                          <a:ea typeface="思源黑体 CN Normal" panose="020B0400000000000000" pitchFamily="34" charset="-122"/>
                        </a:rPr>
                        <a:t>行同步</a:t>
                      </a:r>
                      <a:endParaRPr lang="en-US" altLang="zh-CN" sz="1200" kern="100" dirty="0">
                        <a:effectLst/>
                        <a:latin typeface="思源黑体 CN Normal" panose="020B0400000000000000" pitchFamily="34" charset="-122"/>
                        <a:ea typeface="思源黑体 CN Normal" panose="020B0400000000000000" pitchFamily="34" charset="-122"/>
                      </a:endParaRPr>
                    </a:p>
                    <a:p>
                      <a:pPr algn="ctr">
                        <a:lnSpc>
                          <a:spcPct val="100000"/>
                        </a:lnSpc>
                        <a:spcAft>
                          <a:spcPts val="0"/>
                        </a:spcAft>
                      </a:pPr>
                      <a:r>
                        <a:rPr lang="en-US" altLang="zh-CN" sz="1200" kern="100" dirty="0" err="1">
                          <a:effectLst/>
                          <a:latin typeface="思源黑体 CN Normal" panose="020B0400000000000000" pitchFamily="34" charset="-122"/>
                          <a:ea typeface="思源黑体 CN Normal" panose="020B0400000000000000" pitchFamily="34" charset="-122"/>
                        </a:rPr>
                        <a:t>Thsw</a:t>
                      </a:r>
                      <a:endParaRPr lang="zh-CN" sz="1200" kern="100" dirty="0">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思源黑体 CN Normal" panose="020B0400000000000000" pitchFamily="34" charset="-122"/>
                          <a:ea typeface="思源黑体 CN Normal" panose="020B0400000000000000" pitchFamily="34" charset="-122"/>
                        </a:rPr>
                        <a:t>水平后廊</a:t>
                      </a:r>
                      <a:endParaRPr lang="en-US" altLang="zh-CN" sz="1200" dirty="0">
                        <a:latin typeface="思源黑体 CN Normal" panose="020B0400000000000000" pitchFamily="34" charset="-122"/>
                        <a:ea typeface="思源黑体 CN Normal" panose="020B0400000000000000" pitchFamily="34" charset="-122"/>
                      </a:endParaRPr>
                    </a:p>
                    <a:p>
                      <a:pPr algn="ctr"/>
                      <a:r>
                        <a:rPr lang="en-US" altLang="zh-CN" sz="1200" dirty="0" err="1">
                          <a:latin typeface="思源黑体 CN Normal" panose="020B0400000000000000" pitchFamily="34" charset="-122"/>
                          <a:ea typeface="思源黑体 CN Normal" panose="020B0400000000000000" pitchFamily="34" charset="-122"/>
                        </a:rPr>
                        <a:t>Thbp</a:t>
                      </a:r>
                      <a:endParaRPr lang="zh-CN" altLang="en-US" sz="1200" dirty="0">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思源黑体 CN Normal" panose="020B0400000000000000" pitchFamily="34" charset="-122"/>
                          <a:ea typeface="思源黑体 CN Normal" panose="020B0400000000000000" pitchFamily="34" charset="-122"/>
                        </a:rPr>
                        <a:t>显示 宽度</a:t>
                      </a:r>
                      <a:endParaRPr lang="en-US" altLang="zh-CN" sz="1200" dirty="0">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思源黑体 CN Normal" panose="020B0400000000000000" pitchFamily="34" charset="-122"/>
                          <a:ea typeface="思源黑体 CN Normal" panose="020B0400000000000000" pitchFamily="34" charset="-122"/>
                        </a:rPr>
                        <a:t>水平前廊</a:t>
                      </a:r>
                      <a:endParaRPr lang="en-US" altLang="zh-CN" sz="1200" dirty="0">
                        <a:latin typeface="思源黑体 CN Normal" panose="020B0400000000000000" pitchFamily="34" charset="-122"/>
                        <a:ea typeface="思源黑体 CN Normal" panose="020B0400000000000000" pitchFamily="34" charset="-122"/>
                      </a:endParaRPr>
                    </a:p>
                    <a:p>
                      <a:pPr algn="ctr"/>
                      <a:r>
                        <a:rPr lang="en-US" altLang="zh-CN" sz="1200" dirty="0" err="1">
                          <a:latin typeface="思源黑体 CN Normal" panose="020B0400000000000000" pitchFamily="34" charset="-122"/>
                          <a:ea typeface="思源黑体 CN Normal" panose="020B0400000000000000" pitchFamily="34" charset="-122"/>
                        </a:rPr>
                        <a:t>Thfp</a:t>
                      </a:r>
                      <a:endParaRPr lang="zh-CN" altLang="en-US" sz="1200" dirty="0">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zh-CN" altLang="en-US" sz="1200" kern="100" dirty="0">
                          <a:effectLst/>
                          <a:latin typeface="思源黑体 CN Normal" panose="020B0400000000000000" pitchFamily="34" charset="-122"/>
                          <a:ea typeface="思源黑体 CN Normal" panose="020B0400000000000000" pitchFamily="34" charset="-122"/>
                        </a:rPr>
                        <a:t>场同步</a:t>
                      </a:r>
                      <a:endParaRPr lang="en-US" altLang="zh-CN" sz="1200" kern="100" dirty="0">
                        <a:effectLst/>
                        <a:latin typeface="思源黑体 CN Normal" panose="020B0400000000000000" pitchFamily="34" charset="-122"/>
                        <a:ea typeface="思源黑体 CN Normal" panose="020B0400000000000000" pitchFamily="34" charset="-122"/>
                      </a:endParaRPr>
                    </a:p>
                    <a:p>
                      <a:pPr algn="ctr">
                        <a:lnSpc>
                          <a:spcPct val="100000"/>
                        </a:lnSpc>
                        <a:spcAft>
                          <a:spcPts val="0"/>
                        </a:spcAft>
                      </a:pPr>
                      <a:r>
                        <a:rPr lang="en-US" altLang="zh-CN" sz="1200" kern="100" dirty="0" err="1">
                          <a:effectLst/>
                          <a:latin typeface="思源黑体 CN Normal" panose="020B0400000000000000" pitchFamily="34" charset="-122"/>
                          <a:ea typeface="思源黑体 CN Normal" panose="020B0400000000000000" pitchFamily="34" charset="-122"/>
                        </a:rPr>
                        <a:t>Tvsw</a:t>
                      </a:r>
                      <a:endParaRPr lang="zh-CN" sz="1200" kern="100" dirty="0">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zh-CN" altLang="en-US" sz="1200" kern="100" dirty="0">
                          <a:effectLst/>
                          <a:latin typeface="思源黑体 CN Normal" panose="020B0400000000000000" pitchFamily="34" charset="-122"/>
                          <a:ea typeface="思源黑体 CN Normal" panose="020B0400000000000000" pitchFamily="34" charset="-122"/>
                        </a:rPr>
                        <a:t>垂直后廊</a:t>
                      </a:r>
                      <a:endParaRPr lang="en-US" altLang="zh-CN" sz="1200" kern="100" dirty="0">
                        <a:effectLst/>
                        <a:latin typeface="思源黑体 CN Normal" panose="020B0400000000000000" pitchFamily="34" charset="-122"/>
                        <a:ea typeface="思源黑体 CN Normal" panose="020B0400000000000000" pitchFamily="34" charset="-122"/>
                      </a:endParaRPr>
                    </a:p>
                    <a:p>
                      <a:pPr algn="ctr">
                        <a:lnSpc>
                          <a:spcPct val="100000"/>
                        </a:lnSpc>
                        <a:spcAft>
                          <a:spcPts val="0"/>
                        </a:spcAft>
                      </a:pPr>
                      <a:r>
                        <a:rPr lang="en-US" altLang="zh-CN" sz="1200" kern="100" dirty="0" err="1">
                          <a:effectLst/>
                          <a:latin typeface="思源黑体 CN Normal" panose="020B0400000000000000" pitchFamily="34" charset="-122"/>
                          <a:ea typeface="思源黑体 CN Normal" panose="020B0400000000000000" pitchFamily="34" charset="-122"/>
                        </a:rPr>
                        <a:t>Tvbp</a:t>
                      </a:r>
                      <a:endParaRPr lang="zh-CN" sz="1200" kern="100" dirty="0">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zh-CN" altLang="en-US" sz="1200" kern="100" dirty="0">
                          <a:effectLst/>
                          <a:latin typeface="思源黑体 CN Normal" panose="020B0400000000000000" pitchFamily="34" charset="-122"/>
                          <a:ea typeface="思源黑体 CN Normal" panose="020B0400000000000000" pitchFamily="34" charset="-122"/>
                        </a:rPr>
                        <a:t>显示高度</a:t>
                      </a:r>
                      <a:endParaRPr lang="zh-CN" sz="1200" kern="100" dirty="0">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zh-CN" altLang="en-US" sz="1200" kern="100" dirty="0">
                          <a:effectLst/>
                          <a:latin typeface="思源黑体 CN Normal" panose="020B0400000000000000" pitchFamily="34" charset="-122"/>
                          <a:ea typeface="思源黑体 CN Normal" panose="020B0400000000000000" pitchFamily="34" charset="-122"/>
                        </a:rPr>
                        <a:t>垂直前廊</a:t>
                      </a:r>
                      <a:endParaRPr lang="en-US" altLang="zh-CN" sz="1200" kern="100" dirty="0">
                        <a:effectLst/>
                        <a:latin typeface="思源黑体 CN Normal" panose="020B0400000000000000" pitchFamily="34" charset="-122"/>
                        <a:ea typeface="思源黑体 CN Normal" panose="020B0400000000000000" pitchFamily="34" charset="-122"/>
                      </a:endParaRPr>
                    </a:p>
                    <a:p>
                      <a:pPr algn="ctr">
                        <a:lnSpc>
                          <a:spcPct val="100000"/>
                        </a:lnSpc>
                        <a:spcAft>
                          <a:spcPts val="0"/>
                        </a:spcAft>
                      </a:pPr>
                      <a:r>
                        <a:rPr lang="en-US" altLang="zh-CN" sz="1200" kern="100" dirty="0" err="1">
                          <a:effectLst/>
                          <a:latin typeface="思源黑体 CN Normal" panose="020B0400000000000000" pitchFamily="34" charset="-122"/>
                          <a:ea typeface="思源黑体 CN Normal" panose="020B0400000000000000" pitchFamily="34" charset="-122"/>
                        </a:rPr>
                        <a:t>Tvfp</a:t>
                      </a:r>
                      <a:endParaRPr lang="zh-CN" sz="1200" kern="100" dirty="0">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2127219"/>
                  </a:ext>
                </a:extLst>
              </a:tr>
              <a:tr h="309950">
                <a:tc>
                  <a:txBody>
                    <a:bodyPr/>
                    <a:lstStyle/>
                    <a:p>
                      <a:pPr marL="0" algn="ctr" defTabSz="685800" rtl="0" eaLnBrk="1" latinLnBrk="0" hangingPunct="1">
                        <a:lnSpc>
                          <a:spcPct val="150000"/>
                        </a:lnSpc>
                        <a:spcAft>
                          <a:spcPts val="0"/>
                        </a:spcAft>
                      </a:pPr>
                      <a:r>
                        <a:rPr lang="en-US" altLang="zh-CN" sz="1400" b="0" kern="100" dirty="0">
                          <a:solidFill>
                            <a:srgbClr val="002060"/>
                          </a:solidFill>
                          <a:effectLst/>
                          <a:latin typeface="思源黑体 CN Normal" panose="020B0400000000000000" pitchFamily="34" charset="-122"/>
                          <a:ea typeface="思源黑体 CN Normal" panose="020B0400000000000000" pitchFamily="34" charset="-122"/>
                          <a:cs typeface="+mn-cs"/>
                        </a:rPr>
                        <a:t>480*272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rPr>
                        <a:t>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40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480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1</a:t>
                      </a:r>
                      <a:endParaRPr lang="zh-CN"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8</a:t>
                      </a:r>
                      <a:endParaRPr lang="zh-CN"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272</a:t>
                      </a:r>
                      <a:endParaRPr lang="zh-CN"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8</a:t>
                      </a:r>
                      <a:endParaRPr lang="zh-CN"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9595464"/>
                  </a:ext>
                </a:extLst>
              </a:tr>
              <a:tr h="309950">
                <a:tc>
                  <a:txBody>
                    <a:bodyPr/>
                    <a:lstStyle/>
                    <a:p>
                      <a:pPr marL="0" algn="ctr" defTabSz="685800" rtl="0" eaLnBrk="1" latinLnBrk="0" hangingPunct="1">
                        <a:lnSpc>
                          <a:spcPct val="150000"/>
                        </a:lnSpc>
                        <a:spcAft>
                          <a:spcPts val="0"/>
                        </a:spcAft>
                      </a:pPr>
                      <a:r>
                        <a:rPr lang="en-US" altLang="zh-CN" sz="1400" b="0" kern="100" dirty="0">
                          <a:solidFill>
                            <a:srgbClr val="002060"/>
                          </a:solidFill>
                          <a:effectLst/>
                          <a:latin typeface="思源黑体 CN Normal" panose="020B0400000000000000" pitchFamily="34" charset="-122"/>
                          <a:ea typeface="思源黑体 CN Normal" panose="020B0400000000000000" pitchFamily="34" charset="-122"/>
                          <a:cs typeface="+mn-cs"/>
                        </a:rPr>
                        <a:t>800*480(4.3in)</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rPr>
                        <a:t>33.3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48</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88</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a:solidFill>
                            <a:srgbClr val="002060"/>
                          </a:solidFill>
                          <a:effectLst/>
                          <a:latin typeface="思源黑体 CN Normal" panose="020B0400000000000000" pitchFamily="34" charset="-122"/>
                          <a:ea typeface="思源黑体 CN Normal" panose="020B0400000000000000" pitchFamily="34" charset="-122"/>
                        </a:rPr>
                        <a:t>800</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40</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3</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32</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480</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13</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3756109"/>
                  </a:ext>
                </a:extLst>
              </a:tr>
              <a:tr h="309950">
                <a:tc>
                  <a:txBody>
                    <a:bodyPr/>
                    <a:lstStyle/>
                    <a:p>
                      <a:pPr marL="0" algn="ctr" defTabSz="685800" rtl="0" eaLnBrk="1" latinLnBrk="0" hangingPunct="1">
                        <a:lnSpc>
                          <a:spcPct val="150000"/>
                        </a:lnSpc>
                        <a:spcAft>
                          <a:spcPts val="0"/>
                        </a:spcAft>
                      </a:pPr>
                      <a:r>
                        <a:rPr lang="en-US" altLang="zh-CN" sz="1400" b="0" kern="100" dirty="0">
                          <a:solidFill>
                            <a:srgbClr val="002060"/>
                          </a:solidFill>
                          <a:effectLst/>
                          <a:latin typeface="思源黑体 CN Normal" panose="020B0400000000000000" pitchFamily="34" charset="-122"/>
                          <a:ea typeface="思源黑体 CN Normal" panose="020B0400000000000000" pitchFamily="34" charset="-122"/>
                          <a:cs typeface="+mn-cs"/>
                        </a:rPr>
                        <a:t>800*480(7in)</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rPr>
                        <a:t>33.3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1</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46</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800</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210</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1</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23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480</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22</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6013302"/>
                  </a:ext>
                </a:extLst>
              </a:tr>
              <a:tr h="309950">
                <a:tc>
                  <a:txBody>
                    <a:bodyPr/>
                    <a:lstStyle/>
                    <a:p>
                      <a:pPr marL="0" algn="ctr" defTabSz="685800" rtl="0" eaLnBrk="1" latinLnBrk="0" hangingPunct="1">
                        <a:lnSpc>
                          <a:spcPct val="150000"/>
                        </a:lnSpc>
                        <a:spcAft>
                          <a:spcPts val="0"/>
                        </a:spcAft>
                      </a:pPr>
                      <a:r>
                        <a:rPr lang="en-US" altLang="zh-CN" sz="1400" b="0" kern="100" dirty="0">
                          <a:solidFill>
                            <a:srgbClr val="002060"/>
                          </a:solidFill>
                          <a:effectLst/>
                          <a:latin typeface="思源黑体 CN Normal" panose="020B0400000000000000" pitchFamily="34" charset="-122"/>
                          <a:ea typeface="思源黑体 CN Normal" panose="020B0400000000000000" pitchFamily="34" charset="-122"/>
                          <a:cs typeface="+mn-cs"/>
                        </a:rPr>
                        <a:t>1024*600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rPr>
                        <a:t>50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20</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140</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1024</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160</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3</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20</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600</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12</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1697325"/>
                  </a:ext>
                </a:extLst>
              </a:tr>
              <a:tr h="309950">
                <a:tc>
                  <a:txBody>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lang="en-US" altLang="zh-CN" sz="1400" b="0" kern="100" dirty="0">
                          <a:solidFill>
                            <a:srgbClr val="002060"/>
                          </a:solidFill>
                          <a:effectLst/>
                          <a:latin typeface="思源黑体 CN Normal" panose="020B0400000000000000" pitchFamily="34" charset="-122"/>
                          <a:ea typeface="思源黑体 CN Normal" panose="020B0400000000000000" pitchFamily="34" charset="-122"/>
                          <a:cs typeface="+mn-cs"/>
                        </a:rPr>
                        <a:t>1280*800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rPr>
                        <a:t>70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rPr>
                        <a:t>10</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rPr>
                        <a:t>10</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rPr>
                        <a:t>1280</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rPr>
                        <a:t>10</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rPr>
                        <a:t>3</a:t>
                      </a:r>
                      <a:endParaRPr lang="zh-CN"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rPr>
                        <a:t>10</a:t>
                      </a:r>
                      <a:endParaRPr lang="zh-CN"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rPr>
                        <a:t>800</a:t>
                      </a:r>
                      <a:endParaRPr lang="zh-CN"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rPr>
                        <a:t>10</a:t>
                      </a:r>
                      <a:endParaRPr lang="zh-CN"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4" name="文本框 13">
            <a:extLst>
              <a:ext uri="{FF2B5EF4-FFF2-40B4-BE49-F238E27FC236}">
                <a16:creationId xmlns:a16="http://schemas.microsoft.com/office/drawing/2014/main" id="{19FA0402-7E4A-3A33-803D-1FCF582CEE88}"/>
              </a:ext>
            </a:extLst>
          </p:cNvPr>
          <p:cNvSpPr txBox="1"/>
          <p:nvPr/>
        </p:nvSpPr>
        <p:spPr>
          <a:xfrm>
            <a:off x="5379716" y="3393019"/>
            <a:ext cx="3910156"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参数来自</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zh-CN" altLang="en-US" sz="1600" dirty="0">
                <a:solidFill>
                  <a:srgbClr val="002060"/>
                </a:solidFill>
                <a:latin typeface="思源黑体 CN Normal" panose="020B0400000000000000" pitchFamily="34" charset="-122"/>
                <a:ea typeface="思源黑体 CN Normal" panose="020B0400000000000000" pitchFamily="34" charset="-122"/>
              </a:rPr>
              <a:t>不同屏幕数据手册</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zh-CN" altLang="en-US" sz="1600" dirty="0">
                <a:solidFill>
                  <a:srgbClr val="002060"/>
                </a:solidFill>
                <a:latin typeface="思源黑体 CN Normal" panose="020B0400000000000000" pitchFamily="34" charset="-122"/>
                <a:ea typeface="思源黑体 CN Normal" panose="020B0400000000000000" pitchFamily="34" charset="-122"/>
              </a:rPr>
              <a:t>时序表</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208295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文本框 12">
            <a:extLst>
              <a:ext uri="{FF2B5EF4-FFF2-40B4-BE49-F238E27FC236}">
                <a16:creationId xmlns:a16="http://schemas.microsoft.com/office/drawing/2014/main" id="{793AE400-4765-4F8E-996C-5414B4BE0BA9}"/>
              </a:ext>
            </a:extLst>
          </p:cNvPr>
          <p:cNvSpPr txBox="1"/>
          <p:nvPr/>
        </p:nvSpPr>
        <p:spPr>
          <a:xfrm>
            <a:off x="94227" y="458402"/>
            <a:ext cx="2717553" cy="369332"/>
          </a:xfrm>
          <a:prstGeom prst="rect">
            <a:avLst/>
          </a:prstGeom>
          <a:noFill/>
        </p:spPr>
        <p:txBody>
          <a:bodyPr wrap="square" rtlCol="0">
            <a:spAutoFit/>
          </a:bodyPr>
          <a:lstStyle/>
          <a:p>
            <a:r>
              <a:rPr lang="zh-CN" altLang="en-US" b="1" dirty="0">
                <a:solidFill>
                  <a:srgbClr val="002060"/>
                </a:solidFill>
                <a:latin typeface="思源黑体 CN Normal" panose="020B0400000000000000" pitchFamily="34" charset="-122"/>
                <a:ea typeface="思源黑体 CN Normal" panose="020B0400000000000000" pitchFamily="34" charset="-122"/>
              </a:rPr>
              <a:t>正点原子 </a:t>
            </a:r>
            <a:r>
              <a:rPr lang="en-US" altLang="zh-CN" b="1" dirty="0">
                <a:solidFill>
                  <a:srgbClr val="002060"/>
                </a:solidFill>
                <a:latin typeface="思源黑体 CN Normal" panose="020B0400000000000000" pitchFamily="34" charset="-122"/>
                <a:ea typeface="思源黑体 CN Normal" panose="020B0400000000000000" pitchFamily="34" charset="-122"/>
              </a:rPr>
              <a:t>RGBLCD</a:t>
            </a:r>
            <a:r>
              <a:rPr lang="zh-CN" altLang="en-US" b="1" dirty="0">
                <a:solidFill>
                  <a:srgbClr val="002060"/>
                </a:solidFill>
                <a:latin typeface="思源黑体 CN Normal" panose="020B0400000000000000" pitchFamily="34" charset="-122"/>
                <a:ea typeface="思源黑体 CN Normal" panose="020B0400000000000000" pitchFamily="34" charset="-122"/>
              </a:rPr>
              <a:t>模块</a:t>
            </a:r>
            <a:endParaRPr lang="en-US" altLang="zh-CN" b="1" dirty="0">
              <a:solidFill>
                <a:srgbClr val="002060"/>
              </a:solidFill>
              <a:latin typeface="思源黑体 CN Normal" panose="020B0400000000000000" pitchFamily="34" charset="-122"/>
              <a:ea typeface="思源黑体 CN Normal" panose="020B0400000000000000" pitchFamily="34" charset="-122"/>
            </a:endParaRPr>
          </a:p>
        </p:txBody>
      </p:sp>
      <p:sp>
        <p:nvSpPr>
          <p:cNvPr id="15" name="Rectangle 2">
            <a:extLst>
              <a:ext uri="{FF2B5EF4-FFF2-40B4-BE49-F238E27FC236}">
                <a16:creationId xmlns:a16="http://schemas.microsoft.com/office/drawing/2014/main" id="{CF3F731C-0F9A-4A41-8C1F-D74D2E38DEAA}"/>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6" name="文本框 15">
            <a:extLst>
              <a:ext uri="{FF2B5EF4-FFF2-40B4-BE49-F238E27FC236}">
                <a16:creationId xmlns:a16="http://schemas.microsoft.com/office/drawing/2014/main" id="{113FBFF7-6588-3B08-4141-CD9CB9E9F0DC}"/>
              </a:ext>
            </a:extLst>
          </p:cNvPr>
          <p:cNvSpPr txBox="1"/>
          <p:nvPr/>
        </p:nvSpPr>
        <p:spPr>
          <a:xfrm>
            <a:off x="99060" y="804686"/>
            <a:ext cx="7516084" cy="640112"/>
          </a:xfrm>
          <a:prstGeom prst="rect">
            <a:avLst/>
          </a:prstGeom>
          <a:noFill/>
        </p:spPr>
        <p:txBody>
          <a:bodyPr wrap="square" rtlCol="0">
            <a:spAutoFit/>
          </a:bodyPr>
          <a:lstStyle/>
          <a:p>
            <a:pPr>
              <a:lnSpc>
                <a:spcPts val="2200"/>
              </a:lnSpc>
            </a:pPr>
            <a:r>
              <a:rPr lang="en-US" altLang="zh-CN" sz="1600" dirty="0">
                <a:solidFill>
                  <a:srgbClr val="002060"/>
                </a:solidFill>
                <a:latin typeface="思源黑体 CN Normal" panose="020B0400000000000000" pitchFamily="34" charset="-122"/>
                <a:ea typeface="思源黑体 CN Normal" panose="020B0400000000000000" pitchFamily="34" charset="-122"/>
              </a:rPr>
              <a:t>	</a:t>
            </a:r>
            <a:r>
              <a:rPr lang="zh-CN" altLang="en-US" sz="1600" dirty="0">
                <a:solidFill>
                  <a:srgbClr val="002060"/>
                </a:solidFill>
                <a:latin typeface="思源黑体 CN Normal" panose="020B0400000000000000" pitchFamily="34" charset="-122"/>
                <a:ea typeface="思源黑体 CN Normal" panose="020B0400000000000000" pitchFamily="34" charset="-122"/>
              </a:rPr>
              <a:t>正点原子有五款</a:t>
            </a:r>
            <a:r>
              <a:rPr lang="en-US" altLang="zh-CN" sz="1600" dirty="0">
                <a:solidFill>
                  <a:srgbClr val="002060"/>
                </a:solidFill>
                <a:latin typeface="思源黑体 CN Normal" panose="020B0400000000000000" pitchFamily="34" charset="-122"/>
                <a:ea typeface="思源黑体 CN Normal" panose="020B0400000000000000" pitchFamily="34" charset="-122"/>
              </a:rPr>
              <a:t>RGBLCD</a:t>
            </a:r>
            <a:r>
              <a:rPr lang="zh-CN" altLang="en-US" sz="1600" dirty="0">
                <a:solidFill>
                  <a:srgbClr val="002060"/>
                </a:solidFill>
                <a:latin typeface="思源黑体 CN Normal" panose="020B0400000000000000" pitchFamily="34" charset="-122"/>
                <a:ea typeface="思源黑体 CN Normal" panose="020B0400000000000000" pitchFamily="34" charset="-122"/>
              </a:rPr>
              <a:t>模块：</a:t>
            </a:r>
            <a:r>
              <a:rPr lang="en-US" altLang="zh-CN" sz="1600" dirty="0">
                <a:solidFill>
                  <a:srgbClr val="002060"/>
                </a:solidFill>
                <a:latin typeface="思源黑体 CN Normal" panose="020B0400000000000000" pitchFamily="34" charset="-122"/>
                <a:ea typeface="思源黑体 CN Normal" panose="020B0400000000000000" pitchFamily="34" charset="-122"/>
              </a:rPr>
              <a:t>ATK-MD0430R(4.3</a:t>
            </a:r>
            <a:r>
              <a:rPr lang="zh-CN" altLang="en-US" sz="1600" dirty="0">
                <a:solidFill>
                  <a:srgbClr val="002060"/>
                </a:solidFill>
                <a:latin typeface="思源黑体 CN Normal" panose="020B0400000000000000" pitchFamily="34" charset="-122"/>
                <a:ea typeface="思源黑体 CN Normal" panose="020B0400000000000000" pitchFamily="34" charset="-122"/>
              </a:rPr>
              <a:t>寸，</a:t>
            </a:r>
            <a:r>
              <a:rPr lang="en-US" altLang="zh-CN" sz="1600" dirty="0">
                <a:solidFill>
                  <a:srgbClr val="002060"/>
                </a:solidFill>
                <a:latin typeface="思源黑体 CN Normal" panose="020B0400000000000000" pitchFamily="34" charset="-122"/>
                <a:ea typeface="思源黑体 CN Normal" panose="020B0400000000000000" pitchFamily="34" charset="-122"/>
              </a:rPr>
              <a:t>800*480 / 480*272)</a:t>
            </a:r>
            <a:r>
              <a:rPr lang="zh-CN" altLang="en-US" sz="1600" dirty="0">
                <a:solidFill>
                  <a:srgbClr val="002060"/>
                </a:solidFill>
                <a:latin typeface="思源黑体 CN Normal" panose="020B0400000000000000" pitchFamily="34" charset="-122"/>
                <a:ea typeface="思源黑体 CN Normal" panose="020B0400000000000000" pitchFamily="34" charset="-122"/>
              </a:rPr>
              <a:t>、</a:t>
            </a:r>
            <a:r>
              <a:rPr lang="en-US" altLang="zh-CN" sz="1600" dirty="0">
                <a:solidFill>
                  <a:srgbClr val="002060"/>
                </a:solidFill>
                <a:latin typeface="思源黑体 CN Normal" panose="020B0400000000000000" pitchFamily="34" charset="-122"/>
                <a:ea typeface="思源黑体 CN Normal" panose="020B0400000000000000" pitchFamily="34" charset="-122"/>
              </a:rPr>
              <a:t>ATK-MD0700R(7</a:t>
            </a:r>
            <a:r>
              <a:rPr lang="zh-CN" altLang="en-US" sz="1600" dirty="0">
                <a:solidFill>
                  <a:srgbClr val="002060"/>
                </a:solidFill>
                <a:latin typeface="思源黑体 CN Normal" panose="020B0400000000000000" pitchFamily="34" charset="-122"/>
                <a:ea typeface="思源黑体 CN Normal" panose="020B0400000000000000" pitchFamily="34" charset="-122"/>
              </a:rPr>
              <a:t>寸，</a:t>
            </a:r>
            <a:r>
              <a:rPr lang="en-US" altLang="zh-CN" sz="1600" dirty="0">
                <a:solidFill>
                  <a:srgbClr val="002060"/>
                </a:solidFill>
                <a:latin typeface="思源黑体 CN Normal" panose="020B0400000000000000" pitchFamily="34" charset="-122"/>
                <a:ea typeface="思源黑体 CN Normal" panose="020B0400000000000000" pitchFamily="34" charset="-122"/>
              </a:rPr>
              <a:t>1024*600 / 800*480)</a:t>
            </a:r>
            <a:r>
              <a:rPr lang="zh-CN" altLang="en-US" sz="1600" dirty="0">
                <a:solidFill>
                  <a:srgbClr val="002060"/>
                </a:solidFill>
                <a:latin typeface="思源黑体 CN Normal" panose="020B0400000000000000" pitchFamily="34" charset="-122"/>
                <a:ea typeface="思源黑体 CN Normal" panose="020B0400000000000000" pitchFamily="34" charset="-122"/>
              </a:rPr>
              <a:t>、</a:t>
            </a:r>
            <a:r>
              <a:rPr lang="en-US" altLang="zh-CN" sz="1600" dirty="0">
                <a:solidFill>
                  <a:srgbClr val="002060"/>
                </a:solidFill>
                <a:latin typeface="思源黑体 CN Normal" panose="020B0400000000000000" pitchFamily="34" charset="-122"/>
                <a:ea typeface="思源黑体 CN Normal" panose="020B0400000000000000" pitchFamily="34" charset="-122"/>
              </a:rPr>
              <a:t>ATK-MD1010R(10.1</a:t>
            </a:r>
            <a:r>
              <a:rPr lang="zh-CN" altLang="en-US" sz="1600" dirty="0">
                <a:solidFill>
                  <a:srgbClr val="002060"/>
                </a:solidFill>
                <a:latin typeface="思源黑体 CN Normal" panose="020B0400000000000000" pitchFamily="34" charset="-122"/>
                <a:ea typeface="思源黑体 CN Normal" panose="020B0400000000000000" pitchFamily="34" charset="-122"/>
              </a:rPr>
              <a:t>寸，</a:t>
            </a:r>
            <a:r>
              <a:rPr lang="en-US" altLang="zh-CN" sz="1600" dirty="0">
                <a:solidFill>
                  <a:srgbClr val="002060"/>
                </a:solidFill>
                <a:latin typeface="思源黑体 CN Normal" panose="020B0400000000000000" pitchFamily="34" charset="-122"/>
                <a:ea typeface="思源黑体 CN Normal" panose="020B0400000000000000" pitchFamily="34" charset="-122"/>
              </a:rPr>
              <a:t>1280*800)</a:t>
            </a:r>
          </a:p>
        </p:txBody>
      </p:sp>
      <p:pic>
        <p:nvPicPr>
          <p:cNvPr id="8" name="图片 7">
            <a:extLst>
              <a:ext uri="{FF2B5EF4-FFF2-40B4-BE49-F238E27FC236}">
                <a16:creationId xmlns:a16="http://schemas.microsoft.com/office/drawing/2014/main" id="{69A676CF-2D6B-535F-F211-7E304FA35512}"/>
              </a:ext>
            </a:extLst>
          </p:cNvPr>
          <p:cNvPicPr>
            <a:picLocks noChangeAspect="1"/>
          </p:cNvPicPr>
          <p:nvPr/>
        </p:nvPicPr>
        <p:blipFill>
          <a:blip r:embed="rId3"/>
          <a:stretch>
            <a:fillRect/>
          </a:stretch>
        </p:blipFill>
        <p:spPr>
          <a:xfrm>
            <a:off x="3265137" y="2477086"/>
            <a:ext cx="3927761" cy="2351607"/>
          </a:xfrm>
          <a:prstGeom prst="rect">
            <a:avLst/>
          </a:prstGeom>
        </p:spPr>
      </p:pic>
      <p:pic>
        <p:nvPicPr>
          <p:cNvPr id="6" name="图片 5">
            <a:extLst>
              <a:ext uri="{FF2B5EF4-FFF2-40B4-BE49-F238E27FC236}">
                <a16:creationId xmlns:a16="http://schemas.microsoft.com/office/drawing/2014/main" id="{07D96AFF-02DE-299E-B841-BEA380D986D0}"/>
              </a:ext>
            </a:extLst>
          </p:cNvPr>
          <p:cNvPicPr>
            <a:picLocks noChangeAspect="1"/>
          </p:cNvPicPr>
          <p:nvPr/>
        </p:nvPicPr>
        <p:blipFill>
          <a:blip r:embed="rId4"/>
          <a:stretch>
            <a:fillRect/>
          </a:stretch>
        </p:blipFill>
        <p:spPr>
          <a:xfrm>
            <a:off x="-2055" y="1405526"/>
            <a:ext cx="3301621" cy="3421409"/>
          </a:xfrm>
          <a:prstGeom prst="rect">
            <a:avLst/>
          </a:prstGeom>
        </p:spPr>
      </p:pic>
      <p:pic>
        <p:nvPicPr>
          <p:cNvPr id="14" name="图片 13">
            <a:extLst>
              <a:ext uri="{FF2B5EF4-FFF2-40B4-BE49-F238E27FC236}">
                <a16:creationId xmlns:a16="http://schemas.microsoft.com/office/drawing/2014/main" id="{4BD1A975-F2CB-D329-D47C-66D476CB80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953395" y="1331083"/>
            <a:ext cx="4058882" cy="2322327"/>
          </a:xfrm>
          <a:prstGeom prst="rect">
            <a:avLst/>
          </a:prstGeom>
        </p:spPr>
      </p:pic>
    </p:spTree>
    <p:extLst>
      <p:ext uri="{BB962C8B-B14F-4D97-AF65-F5344CB8AC3E}">
        <p14:creationId xmlns:p14="http://schemas.microsoft.com/office/powerpoint/2010/main" val="373344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文本框 12">
            <a:extLst>
              <a:ext uri="{FF2B5EF4-FFF2-40B4-BE49-F238E27FC236}">
                <a16:creationId xmlns:a16="http://schemas.microsoft.com/office/drawing/2014/main" id="{793AE400-4765-4F8E-996C-5414B4BE0BA9}"/>
              </a:ext>
            </a:extLst>
          </p:cNvPr>
          <p:cNvSpPr txBox="1"/>
          <p:nvPr/>
        </p:nvSpPr>
        <p:spPr>
          <a:xfrm>
            <a:off x="109467" y="648512"/>
            <a:ext cx="4584453" cy="369332"/>
          </a:xfrm>
          <a:prstGeom prst="rect">
            <a:avLst/>
          </a:prstGeom>
          <a:noFill/>
        </p:spPr>
        <p:txBody>
          <a:bodyPr wrap="square" rtlCol="0">
            <a:spAutoFit/>
          </a:bodyPr>
          <a:lstStyle/>
          <a:p>
            <a:r>
              <a:rPr lang="zh-CN" altLang="en-US" b="1" dirty="0">
                <a:solidFill>
                  <a:srgbClr val="002060"/>
                </a:solidFill>
                <a:latin typeface="思源黑体 CN Normal" panose="020B0400000000000000" pitchFamily="34" charset="-122"/>
                <a:ea typeface="思源黑体 CN Normal" panose="020B0400000000000000" pitchFamily="34" charset="-122"/>
              </a:rPr>
              <a:t>正点原子 </a:t>
            </a:r>
            <a:r>
              <a:rPr lang="en-US" altLang="zh-CN" b="1" dirty="0">
                <a:solidFill>
                  <a:srgbClr val="002060"/>
                </a:solidFill>
                <a:latin typeface="思源黑体 CN Normal" panose="020B0400000000000000" pitchFamily="34" charset="-122"/>
                <a:ea typeface="思源黑体 CN Normal" panose="020B0400000000000000" pitchFamily="34" charset="-122"/>
              </a:rPr>
              <a:t>RGBLCD</a:t>
            </a:r>
            <a:r>
              <a:rPr lang="zh-CN" altLang="en-US" b="1" dirty="0">
                <a:solidFill>
                  <a:srgbClr val="002060"/>
                </a:solidFill>
                <a:latin typeface="思源黑体 CN Normal" panose="020B0400000000000000" pitchFamily="34" charset="-122"/>
                <a:ea typeface="思源黑体 CN Normal" panose="020B0400000000000000" pitchFamily="34" charset="-122"/>
              </a:rPr>
              <a:t> 与</a:t>
            </a:r>
            <a:r>
              <a:rPr lang="en-US" altLang="zh-CN" b="1" dirty="0">
                <a:solidFill>
                  <a:srgbClr val="002060"/>
                </a:solidFill>
                <a:latin typeface="思源黑体 CN Normal" panose="020B0400000000000000" pitchFamily="34" charset="-122"/>
                <a:ea typeface="思源黑体 CN Normal" panose="020B0400000000000000" pitchFamily="34" charset="-122"/>
              </a:rPr>
              <a:t>R7/G7/B7 </a:t>
            </a:r>
            <a:r>
              <a:rPr lang="zh-CN" altLang="en-US" b="1" dirty="0">
                <a:solidFill>
                  <a:srgbClr val="002060"/>
                </a:solidFill>
                <a:latin typeface="思源黑体 CN Normal" panose="020B0400000000000000" pitchFamily="34" charset="-122"/>
                <a:ea typeface="思源黑体 CN Normal" panose="020B0400000000000000" pitchFamily="34" charset="-122"/>
              </a:rPr>
              <a:t>对应关系</a:t>
            </a:r>
            <a:endParaRPr lang="en-US" altLang="zh-CN" b="1" dirty="0">
              <a:solidFill>
                <a:srgbClr val="002060"/>
              </a:solidFill>
              <a:latin typeface="思源黑体 CN Normal" panose="020B0400000000000000" pitchFamily="34" charset="-122"/>
              <a:ea typeface="思源黑体 CN Normal" panose="020B0400000000000000" pitchFamily="34" charset="-122"/>
            </a:endParaRPr>
          </a:p>
        </p:txBody>
      </p:sp>
      <p:sp>
        <p:nvSpPr>
          <p:cNvPr id="15" name="Rectangle 2">
            <a:extLst>
              <a:ext uri="{FF2B5EF4-FFF2-40B4-BE49-F238E27FC236}">
                <a16:creationId xmlns:a16="http://schemas.microsoft.com/office/drawing/2014/main" id="{CF3F731C-0F9A-4A41-8C1F-D74D2E38DEAA}"/>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graphicFrame>
        <p:nvGraphicFramePr>
          <p:cNvPr id="17" name="表格 16">
            <a:extLst>
              <a:ext uri="{FF2B5EF4-FFF2-40B4-BE49-F238E27FC236}">
                <a16:creationId xmlns:a16="http://schemas.microsoft.com/office/drawing/2014/main" id="{5C520DB5-E8A4-80D5-7C96-91DB88F46A43}"/>
              </a:ext>
            </a:extLst>
          </p:cNvPr>
          <p:cNvGraphicFramePr>
            <a:graphicFrameLocks noGrp="1"/>
          </p:cNvGraphicFramePr>
          <p:nvPr>
            <p:extLst>
              <p:ext uri="{D42A27DB-BD31-4B8C-83A1-F6EECF244321}">
                <p14:modId xmlns:p14="http://schemas.microsoft.com/office/powerpoint/2010/main" val="2480502113"/>
              </p:ext>
            </p:extLst>
          </p:nvPr>
        </p:nvGraphicFramePr>
        <p:xfrm>
          <a:off x="1174099" y="1243924"/>
          <a:ext cx="6300000" cy="2363106"/>
        </p:xfrm>
        <a:graphic>
          <a:graphicData uri="http://schemas.openxmlformats.org/drawingml/2006/table">
            <a:tbl>
              <a:tblPr firstRow="1" firstCol="1" bandRow="1">
                <a:tableStyleId>{B301B821-A1FF-4177-AEE7-76D212191A09}</a:tableStyleId>
              </a:tblPr>
              <a:tblGrid>
                <a:gridCol w="1080000">
                  <a:extLst>
                    <a:ext uri="{9D8B030D-6E8A-4147-A177-3AD203B41FA5}">
                      <a16:colId xmlns:a16="http://schemas.microsoft.com/office/drawing/2014/main" val="107443588"/>
                    </a:ext>
                  </a:extLst>
                </a:gridCol>
                <a:gridCol w="1080000">
                  <a:extLst>
                    <a:ext uri="{9D8B030D-6E8A-4147-A177-3AD203B41FA5}">
                      <a16:colId xmlns:a16="http://schemas.microsoft.com/office/drawing/2014/main" val="3797213752"/>
                    </a:ext>
                  </a:extLst>
                </a:gridCol>
                <a:gridCol w="1080000">
                  <a:extLst>
                    <a:ext uri="{9D8B030D-6E8A-4147-A177-3AD203B41FA5}">
                      <a16:colId xmlns:a16="http://schemas.microsoft.com/office/drawing/2014/main" val="2964890757"/>
                    </a:ext>
                  </a:extLst>
                </a:gridCol>
                <a:gridCol w="3060000">
                  <a:extLst>
                    <a:ext uri="{9D8B030D-6E8A-4147-A177-3AD203B41FA5}">
                      <a16:colId xmlns:a16="http://schemas.microsoft.com/office/drawing/2014/main" val="3420303324"/>
                    </a:ext>
                  </a:extLst>
                </a:gridCol>
              </a:tblGrid>
              <a:tr h="396000">
                <a:tc>
                  <a:txBody>
                    <a:bodyPr/>
                    <a:lstStyle/>
                    <a:p>
                      <a:pPr algn="ctr">
                        <a:lnSpc>
                          <a:spcPct val="150000"/>
                        </a:lnSpc>
                        <a:spcAft>
                          <a:spcPts val="0"/>
                        </a:spcAft>
                      </a:pPr>
                      <a:r>
                        <a:rPr lang="en-US" altLang="zh-CN" sz="1600" kern="100" dirty="0">
                          <a:effectLst/>
                          <a:latin typeface="思源黑体 CN Normal" panose="020B0400000000000000" pitchFamily="34" charset="-122"/>
                          <a:ea typeface="思源黑体 CN Normal" panose="020B0400000000000000" pitchFamily="34" charset="-122"/>
                        </a:rPr>
                        <a:t>M2(B7)</a:t>
                      </a:r>
                      <a:endParaRPr lang="zh-CN" sz="1600" kern="100" dirty="0">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600" kern="100" dirty="0">
                          <a:effectLst/>
                          <a:latin typeface="思源黑体 CN Normal" panose="020B0400000000000000" pitchFamily="34" charset="-122"/>
                          <a:ea typeface="思源黑体 CN Normal" panose="020B0400000000000000" pitchFamily="34" charset="-122"/>
                        </a:rPr>
                        <a:t>M1(G7)</a:t>
                      </a:r>
                      <a:endParaRPr lang="zh-CN" sz="1600" kern="100" dirty="0">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600" kern="100" dirty="0">
                          <a:effectLst/>
                          <a:latin typeface="思源黑体 CN Normal" panose="020B0400000000000000" pitchFamily="34" charset="-122"/>
                          <a:ea typeface="思源黑体 CN Normal" panose="020B0400000000000000" pitchFamily="34" charset="-122"/>
                        </a:rPr>
                        <a:t>M0(R7)</a:t>
                      </a:r>
                      <a:endParaRPr lang="zh-CN" sz="1600" kern="100" dirty="0">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600" kern="100" dirty="0">
                          <a:effectLst/>
                          <a:latin typeface="思源黑体 CN Normal" panose="020B0400000000000000" pitchFamily="34" charset="-122"/>
                          <a:ea typeface="思源黑体 CN Normal" panose="020B0400000000000000" pitchFamily="34" charset="-122"/>
                        </a:rPr>
                        <a:t>RGB LCD</a:t>
                      </a:r>
                      <a:r>
                        <a:rPr lang="zh-CN" altLang="en-US" sz="1600" kern="100" dirty="0">
                          <a:effectLst/>
                          <a:latin typeface="思源黑体 CN Normal" panose="020B0400000000000000" pitchFamily="34" charset="-122"/>
                          <a:ea typeface="思源黑体 CN Normal" panose="020B0400000000000000" pitchFamily="34" charset="-122"/>
                        </a:rPr>
                        <a:t>模块参数</a:t>
                      </a:r>
                      <a:endParaRPr lang="zh-CN" sz="1600" kern="100" dirty="0">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4578308"/>
                  </a:ext>
                </a:extLst>
              </a:tr>
              <a:tr h="324000">
                <a:tc>
                  <a:txBody>
                    <a:bodyPr/>
                    <a:lstStyle/>
                    <a:p>
                      <a:pPr marL="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lnSpc>
                          <a:spcPct val="150000"/>
                        </a:lnSpc>
                        <a:spcAft>
                          <a:spcPts val="0"/>
                        </a:spcAft>
                      </a:pP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cs typeface="+mn-cs"/>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rPr>
                        <a:t>4.3</a:t>
                      </a:r>
                      <a:r>
                        <a:rPr lang="zh-CN" altLang="en-US" sz="1600" kern="100" dirty="0">
                          <a:solidFill>
                            <a:srgbClr val="002060"/>
                          </a:solidFill>
                          <a:effectLst/>
                          <a:latin typeface="思源黑体 CN Normal" panose="020B0400000000000000" pitchFamily="34" charset="-122"/>
                          <a:ea typeface="思源黑体 CN Normal" panose="020B0400000000000000" pitchFamily="34" charset="-122"/>
                        </a:rPr>
                        <a:t>寸，</a:t>
                      </a: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rPr>
                        <a:t>480*272</a:t>
                      </a:r>
                      <a:r>
                        <a:rPr lang="zh-CN" altLang="en-US" sz="1600" kern="100" dirty="0">
                          <a:solidFill>
                            <a:srgbClr val="002060"/>
                          </a:solidFill>
                          <a:effectLst/>
                          <a:latin typeface="思源黑体 CN Normal" panose="020B0400000000000000" pitchFamily="34" charset="-122"/>
                          <a:ea typeface="思源黑体 CN Normal" panose="020B0400000000000000" pitchFamily="34" charset="-122"/>
                        </a:rPr>
                        <a:t>分辨率</a:t>
                      </a:r>
                      <a:endParaRPr lang="zh-CN" sz="16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9595464"/>
                  </a:ext>
                </a:extLst>
              </a:tr>
              <a:tr h="324000">
                <a:tc>
                  <a:txBody>
                    <a:bodyPr/>
                    <a:lstStyle/>
                    <a:p>
                      <a:pPr marL="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lnSpc>
                          <a:spcPct val="150000"/>
                        </a:lnSpc>
                        <a:spcAft>
                          <a:spcPts val="0"/>
                        </a:spcAft>
                      </a:pP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cs typeface="+mn-cs"/>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rPr>
                        <a:t>1</a:t>
                      </a:r>
                      <a:endParaRPr lang="zh-CN" altLang="en-US" sz="16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rPr>
                        <a:t>7</a:t>
                      </a:r>
                      <a:r>
                        <a:rPr lang="zh-CN" altLang="en-US" sz="1600" kern="100" dirty="0">
                          <a:solidFill>
                            <a:srgbClr val="002060"/>
                          </a:solidFill>
                          <a:effectLst/>
                          <a:latin typeface="思源黑体 CN Normal" panose="020B0400000000000000" pitchFamily="34" charset="-122"/>
                          <a:ea typeface="思源黑体 CN Normal" panose="020B0400000000000000" pitchFamily="34" charset="-122"/>
                        </a:rPr>
                        <a:t>寸，</a:t>
                      </a: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rPr>
                        <a:t>800*480</a:t>
                      </a:r>
                      <a:r>
                        <a:rPr lang="zh-CN" altLang="en-US" sz="1600" kern="100" dirty="0">
                          <a:solidFill>
                            <a:srgbClr val="002060"/>
                          </a:solidFill>
                          <a:effectLst/>
                          <a:latin typeface="思源黑体 CN Normal" panose="020B0400000000000000" pitchFamily="34" charset="-122"/>
                          <a:ea typeface="思源黑体 CN Normal" panose="020B0400000000000000" pitchFamily="34" charset="-122"/>
                        </a:rPr>
                        <a:t>分辨率</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3756109"/>
                  </a:ext>
                </a:extLst>
              </a:tr>
              <a:tr h="324000">
                <a:tc>
                  <a:txBody>
                    <a:bodyPr/>
                    <a:lstStyle/>
                    <a:p>
                      <a:pPr marL="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lnSpc>
                          <a:spcPct val="150000"/>
                        </a:lnSpc>
                        <a:spcAft>
                          <a:spcPts val="0"/>
                        </a:spcAft>
                      </a:pP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cs typeface="+mn-cs"/>
                        </a:rPr>
                        <a:t>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rPr>
                        <a:t>0</a:t>
                      </a:r>
                      <a:endParaRPr lang="zh-CN" altLang="en-US" sz="16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rPr>
                        <a:t>7</a:t>
                      </a:r>
                      <a:r>
                        <a:rPr lang="zh-CN" altLang="en-US" sz="1600" kern="100" dirty="0">
                          <a:solidFill>
                            <a:srgbClr val="002060"/>
                          </a:solidFill>
                          <a:effectLst/>
                          <a:latin typeface="思源黑体 CN Normal" panose="020B0400000000000000" pitchFamily="34" charset="-122"/>
                          <a:ea typeface="思源黑体 CN Normal" panose="020B0400000000000000" pitchFamily="34" charset="-122"/>
                        </a:rPr>
                        <a:t>寸，</a:t>
                      </a: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rPr>
                        <a:t>1024*600</a:t>
                      </a:r>
                      <a:r>
                        <a:rPr lang="zh-CN" altLang="en-US" sz="1600" kern="100" dirty="0">
                          <a:solidFill>
                            <a:srgbClr val="002060"/>
                          </a:solidFill>
                          <a:effectLst/>
                          <a:latin typeface="思源黑体 CN Normal" panose="020B0400000000000000" pitchFamily="34" charset="-122"/>
                          <a:ea typeface="思源黑体 CN Normal" panose="020B0400000000000000" pitchFamily="34" charset="-122"/>
                        </a:rPr>
                        <a:t>分辨率</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1697325"/>
                  </a:ext>
                </a:extLst>
              </a:tr>
              <a:tr h="324000">
                <a:tc>
                  <a:txBody>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lnSpc>
                          <a:spcPct val="150000"/>
                        </a:lnSpc>
                        <a:spcAft>
                          <a:spcPts val="0"/>
                        </a:spcAft>
                      </a:pP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cs typeface="+mn-cs"/>
                        </a:rPr>
                        <a:t>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cs typeface="+mn-cs"/>
                        </a:rPr>
                        <a:t>1</a:t>
                      </a:r>
                      <a:endParaRPr lang="zh-CN" altLang="en-US" sz="160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cs typeface="+mn-cs"/>
                        </a:rPr>
                        <a:t>7</a:t>
                      </a:r>
                      <a:r>
                        <a:rPr lang="zh-CN" altLang="en-US" sz="1600" kern="100" dirty="0">
                          <a:solidFill>
                            <a:srgbClr val="002060"/>
                          </a:solidFill>
                          <a:effectLst/>
                          <a:latin typeface="思源黑体 CN Normal" panose="020B0400000000000000" pitchFamily="34" charset="-122"/>
                          <a:ea typeface="思源黑体 CN Normal" panose="020B0400000000000000" pitchFamily="34" charset="-122"/>
                          <a:cs typeface="+mn-cs"/>
                        </a:rPr>
                        <a:t>寸，</a:t>
                      </a: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cs typeface="+mn-cs"/>
                        </a:rPr>
                        <a:t>1280*800</a:t>
                      </a:r>
                      <a:r>
                        <a:rPr lang="zh-CN" altLang="en-US" sz="1600" kern="100" dirty="0">
                          <a:solidFill>
                            <a:srgbClr val="002060"/>
                          </a:solidFill>
                          <a:effectLst/>
                          <a:latin typeface="思源黑体 CN Normal" panose="020B0400000000000000" pitchFamily="34" charset="-122"/>
                          <a:ea typeface="思源黑体 CN Normal" panose="020B0400000000000000" pitchFamily="34" charset="-122"/>
                          <a:cs typeface="+mn-cs"/>
                        </a:rPr>
                        <a:t>分辨率</a:t>
                      </a:r>
                      <a:endParaRPr lang="zh-CN" altLang="zh-CN" sz="160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24000">
                <a:tc>
                  <a:txBody>
                    <a:bodyPr/>
                    <a:lstStyle/>
                    <a:p>
                      <a:pPr marL="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lnSpc>
                          <a:spcPct val="150000"/>
                        </a:lnSpc>
                        <a:spcAft>
                          <a:spcPts val="0"/>
                        </a:spcAft>
                      </a:pP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cs typeface="+mn-cs"/>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cs typeface="+mn-cs"/>
                        </a:rPr>
                        <a:t>0</a:t>
                      </a:r>
                      <a:endParaRPr lang="zh-CN" altLang="en-US" sz="160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cs typeface="+mn-cs"/>
                        </a:rPr>
                        <a:t>4.3</a:t>
                      </a:r>
                      <a:r>
                        <a:rPr lang="zh-CN" altLang="en-US" sz="1600" kern="100" dirty="0">
                          <a:solidFill>
                            <a:srgbClr val="002060"/>
                          </a:solidFill>
                          <a:effectLst/>
                          <a:latin typeface="思源黑体 CN Normal" panose="020B0400000000000000" pitchFamily="34" charset="-122"/>
                          <a:ea typeface="思源黑体 CN Normal" panose="020B0400000000000000" pitchFamily="34" charset="-122"/>
                          <a:cs typeface="+mn-cs"/>
                        </a:rPr>
                        <a:t>寸，</a:t>
                      </a: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cs typeface="+mn-cs"/>
                        </a:rPr>
                        <a:t>800*480</a:t>
                      </a:r>
                      <a:r>
                        <a:rPr lang="zh-CN" altLang="en-US" sz="1600" kern="100" dirty="0">
                          <a:solidFill>
                            <a:srgbClr val="002060"/>
                          </a:solidFill>
                          <a:effectLst/>
                          <a:latin typeface="思源黑体 CN Normal" panose="020B0400000000000000" pitchFamily="34" charset="-122"/>
                          <a:ea typeface="思源黑体 CN Normal" panose="020B0400000000000000" pitchFamily="34" charset="-122"/>
                          <a:cs typeface="+mn-cs"/>
                        </a:rPr>
                        <a:t>分辨率</a:t>
                      </a:r>
                      <a:endParaRPr lang="zh-CN" altLang="zh-CN" sz="160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1656460"/>
                  </a:ext>
                </a:extLst>
              </a:tr>
              <a:tr h="324000">
                <a:tc>
                  <a:txBody>
                    <a:bodyPr/>
                    <a:lstStyle/>
                    <a:p>
                      <a:pPr marL="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lnSpc>
                          <a:spcPct val="150000"/>
                        </a:lnSpc>
                        <a:spcAft>
                          <a:spcPts val="0"/>
                        </a:spcAft>
                      </a:pP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cs typeface="+mn-cs"/>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cs typeface="+mn-cs"/>
                        </a:rPr>
                        <a:t>1</a:t>
                      </a:r>
                      <a:endParaRPr lang="zh-CN" altLang="en-US" sz="160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cs typeface="+mn-cs"/>
                        </a:rPr>
                        <a:t>10.1</a:t>
                      </a:r>
                      <a:r>
                        <a:rPr lang="zh-CN" altLang="en-US" sz="1600" kern="100" dirty="0">
                          <a:solidFill>
                            <a:srgbClr val="002060"/>
                          </a:solidFill>
                          <a:effectLst/>
                          <a:latin typeface="思源黑体 CN Normal" panose="020B0400000000000000" pitchFamily="34" charset="-122"/>
                          <a:ea typeface="思源黑体 CN Normal" panose="020B0400000000000000" pitchFamily="34" charset="-122"/>
                          <a:cs typeface="+mn-cs"/>
                        </a:rPr>
                        <a:t>寸，</a:t>
                      </a:r>
                      <a:r>
                        <a:rPr lang="en-US" altLang="zh-CN" sz="1600" kern="100" dirty="0">
                          <a:solidFill>
                            <a:srgbClr val="002060"/>
                          </a:solidFill>
                          <a:effectLst/>
                          <a:latin typeface="思源黑体 CN Normal" panose="020B0400000000000000" pitchFamily="34" charset="-122"/>
                          <a:ea typeface="思源黑体 CN Normal" panose="020B0400000000000000" pitchFamily="34" charset="-122"/>
                          <a:cs typeface="+mn-cs"/>
                        </a:rPr>
                        <a:t>1280*800</a:t>
                      </a:r>
                      <a:r>
                        <a:rPr lang="zh-CN" altLang="en-US" sz="1600" kern="100" dirty="0">
                          <a:solidFill>
                            <a:srgbClr val="002060"/>
                          </a:solidFill>
                          <a:effectLst/>
                          <a:latin typeface="思源黑体 CN Normal" panose="020B0400000000000000" pitchFamily="34" charset="-122"/>
                          <a:ea typeface="思源黑体 CN Normal" panose="020B0400000000000000" pitchFamily="34" charset="-122"/>
                          <a:cs typeface="+mn-cs"/>
                        </a:rPr>
                        <a:t>分辨率</a:t>
                      </a:r>
                      <a:endParaRPr lang="zh-CN" altLang="zh-CN" sz="160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6281197"/>
                  </a:ext>
                </a:extLst>
              </a:tr>
            </a:tbl>
          </a:graphicData>
        </a:graphic>
      </p:graphicFrame>
    </p:spTree>
    <p:extLst>
      <p:ext uri="{BB962C8B-B14F-4D97-AF65-F5344CB8AC3E}">
        <p14:creationId xmlns:p14="http://schemas.microsoft.com/office/powerpoint/2010/main" val="37363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4" name="矩形 39">
            <a:extLst>
              <a:ext uri="{FF2B5EF4-FFF2-40B4-BE49-F238E27FC236}">
                <a16:creationId xmlns:a16="http://schemas.microsoft.com/office/drawing/2014/main" id="{22DF7026-0282-4986-B815-9A2D97D7444F}"/>
              </a:ext>
            </a:extLst>
          </p:cNvPr>
          <p:cNvSpPr>
            <a:spLocks noChangeArrowheads="1"/>
          </p:cNvSpPr>
          <p:nvPr/>
        </p:nvSpPr>
        <p:spPr bwMode="auto">
          <a:xfrm>
            <a:off x="2689858" y="726318"/>
            <a:ext cx="4653060" cy="369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lnSpc>
                <a:spcPct val="150000"/>
              </a:lnSpc>
              <a:defRPr/>
            </a:pPr>
            <a:r>
              <a:rPr lang="en-US" altLang="zh-CN" sz="2000" b="1" dirty="0">
                <a:solidFill>
                  <a:srgbClr val="002060"/>
                </a:solidFill>
                <a:latin typeface="思源黑体 CN Bold" pitchFamily="34" charset="-122"/>
                <a:ea typeface="思源黑体 CN Bold" pitchFamily="34" charset="-122"/>
              </a:rPr>
              <a:t>1</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RGB LCD</a:t>
            </a:r>
            <a:r>
              <a:rPr lang="zh-CN" altLang="en-US" sz="2000" b="1" dirty="0">
                <a:solidFill>
                  <a:srgbClr val="002060"/>
                </a:solidFill>
                <a:latin typeface="思源黑体 CN Bold" pitchFamily="34" charset="-122"/>
                <a:ea typeface="思源黑体 CN Bold" pitchFamily="34" charset="-122"/>
              </a:rPr>
              <a:t>简介（了解）</a:t>
            </a:r>
            <a:endParaRPr lang="en-US" altLang="zh-CN" sz="2000" b="1" dirty="0">
              <a:solidFill>
                <a:srgbClr val="002060"/>
              </a:solidFill>
              <a:latin typeface="思源黑体 CN Bold" pitchFamily="34" charset="-122"/>
              <a:ea typeface="思源黑体 CN Bold" pitchFamily="34" charset="-122"/>
            </a:endParaRPr>
          </a:p>
          <a:p>
            <a:pPr eaLnBrk="1" hangingPunct="1">
              <a:lnSpc>
                <a:spcPct val="150000"/>
              </a:lnSpc>
              <a:defRPr/>
            </a:pPr>
            <a:r>
              <a:rPr lang="en-US" altLang="zh-CN" sz="2000" b="1" dirty="0">
                <a:solidFill>
                  <a:srgbClr val="FF0000"/>
                </a:solidFill>
                <a:latin typeface="思源黑体 CN Bold" pitchFamily="34" charset="-122"/>
                <a:ea typeface="思源黑体 CN Bold" pitchFamily="34" charset="-122"/>
              </a:rPr>
              <a:t>2</a:t>
            </a:r>
            <a:r>
              <a:rPr lang="zh-CN" altLang="en-US" sz="2000" b="1" dirty="0">
                <a:solidFill>
                  <a:srgbClr val="FF0000"/>
                </a:solidFill>
                <a:latin typeface="思源黑体 CN Bold" pitchFamily="34" charset="-122"/>
                <a:ea typeface="思源黑体 CN Bold" pitchFamily="34" charset="-122"/>
              </a:rPr>
              <a:t>，</a:t>
            </a:r>
            <a:r>
              <a:rPr lang="en-US" altLang="zh-CN" sz="2000" b="1" dirty="0">
                <a:solidFill>
                  <a:srgbClr val="FF0000"/>
                </a:solidFill>
                <a:latin typeface="思源黑体 CN Bold" pitchFamily="34" charset="-122"/>
                <a:ea typeface="思源黑体 CN Bold" pitchFamily="34" charset="-122"/>
              </a:rPr>
              <a:t>LTDC</a:t>
            </a:r>
            <a:r>
              <a:rPr lang="zh-CN" altLang="en-US" sz="2000" b="1" dirty="0">
                <a:solidFill>
                  <a:srgbClr val="FF0000"/>
                </a:solidFill>
                <a:latin typeface="思源黑体 CN Bold" pitchFamily="34" charset="-122"/>
                <a:ea typeface="思源黑体 CN Bold" pitchFamily="34" charset="-122"/>
              </a:rPr>
              <a:t>介绍（熟悉）</a:t>
            </a:r>
            <a:endParaRPr lang="en-US" altLang="zh-CN" sz="2000" b="1" dirty="0">
              <a:solidFill>
                <a:srgbClr val="FF000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3</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RGB</a:t>
            </a:r>
            <a:r>
              <a:rPr lang="zh-CN" altLang="en-US" sz="2000" b="1" dirty="0">
                <a:solidFill>
                  <a:srgbClr val="002060"/>
                </a:solidFill>
                <a:latin typeface="思源黑体 CN Bold" pitchFamily="34" charset="-122"/>
                <a:ea typeface="思源黑体 CN Bold" pitchFamily="34" charset="-122"/>
              </a:rPr>
              <a:t>屏基本驱动步骤（掌握）</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4</a:t>
            </a:r>
            <a:r>
              <a:rPr lang="zh-CN" altLang="en-US" sz="2000" b="1" dirty="0">
                <a:solidFill>
                  <a:srgbClr val="002060"/>
                </a:solidFill>
                <a:latin typeface="思源黑体 CN Bold" pitchFamily="34" charset="-122"/>
                <a:ea typeface="思源黑体 CN Bold" pitchFamily="34" charset="-122"/>
              </a:rPr>
              <a:t>，编程实战</a:t>
            </a:r>
            <a:r>
              <a:rPr lang="en-US" altLang="zh-CN" sz="2000" b="1" dirty="0">
                <a:solidFill>
                  <a:srgbClr val="002060"/>
                </a:solidFill>
                <a:latin typeface="思源黑体 CN Bold" pitchFamily="34" charset="-122"/>
                <a:ea typeface="思源黑体 CN Bold" pitchFamily="34" charset="-122"/>
              </a:rPr>
              <a:t>1</a:t>
            </a:r>
            <a:r>
              <a:rPr lang="zh-CN" altLang="en-US" sz="2000" b="1" dirty="0">
                <a:solidFill>
                  <a:srgbClr val="002060"/>
                </a:solidFill>
                <a:latin typeface="思源黑体 CN Bold" pitchFamily="34" charset="-122"/>
                <a:ea typeface="思源黑体 CN Bold" pitchFamily="34" charset="-122"/>
              </a:rPr>
              <a:t>（掌握）</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5</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DMA2D</a:t>
            </a:r>
            <a:r>
              <a:rPr lang="zh-CN" altLang="en-US" sz="2000" b="1" dirty="0">
                <a:solidFill>
                  <a:srgbClr val="002060"/>
                </a:solidFill>
                <a:latin typeface="思源黑体 CN Bold" pitchFamily="34" charset="-122"/>
                <a:ea typeface="思源黑体 CN Bold" pitchFamily="34" charset="-122"/>
              </a:rPr>
              <a:t>介绍（熟悉）</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6</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DMA2D</a:t>
            </a:r>
            <a:r>
              <a:rPr lang="zh-CN" altLang="en-US" sz="2000" b="1" dirty="0">
                <a:solidFill>
                  <a:srgbClr val="002060"/>
                </a:solidFill>
                <a:latin typeface="思源黑体 CN Bold" pitchFamily="34" charset="-122"/>
                <a:ea typeface="思源黑体 CN Bold" pitchFamily="34" charset="-122"/>
              </a:rPr>
              <a:t>颜色填充的具体步骤（掌握）</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7</a:t>
            </a:r>
            <a:r>
              <a:rPr lang="zh-CN" altLang="en-US" sz="2000" b="1" dirty="0">
                <a:solidFill>
                  <a:srgbClr val="002060"/>
                </a:solidFill>
                <a:latin typeface="思源黑体 CN Bold" pitchFamily="34" charset="-122"/>
                <a:ea typeface="思源黑体 CN Bold" pitchFamily="34" charset="-122"/>
              </a:rPr>
              <a:t>，编程实战</a:t>
            </a:r>
            <a:r>
              <a:rPr lang="en-US" altLang="zh-CN" sz="2000" b="1" dirty="0">
                <a:solidFill>
                  <a:srgbClr val="002060"/>
                </a:solidFill>
                <a:latin typeface="思源黑体 CN Bold" pitchFamily="34" charset="-122"/>
                <a:ea typeface="思源黑体 CN Bold" pitchFamily="34" charset="-122"/>
              </a:rPr>
              <a:t>2</a:t>
            </a:r>
            <a:r>
              <a:rPr lang="zh-CN" altLang="en-US" sz="2000" b="1" dirty="0">
                <a:solidFill>
                  <a:srgbClr val="002060"/>
                </a:solidFill>
                <a:latin typeface="思源黑体 CN Bold" pitchFamily="34" charset="-122"/>
                <a:ea typeface="思源黑体 CN Bold" pitchFamily="34" charset="-122"/>
              </a:rPr>
              <a:t>（掌握）</a:t>
            </a:r>
            <a:endParaRPr lang="en-US" altLang="zh-CN" sz="2000" b="1" dirty="0">
              <a:solidFill>
                <a:srgbClr val="002060"/>
              </a:solidFill>
              <a:latin typeface="思源黑体 CN Bold" pitchFamily="34" charset="-122"/>
              <a:ea typeface="思源黑体 CN Bold" pitchFamily="34" charset="-122"/>
            </a:endParaRPr>
          </a:p>
          <a:p>
            <a:pPr eaLnBrk="1" hangingPunct="1">
              <a:lnSpc>
                <a:spcPct val="150000"/>
              </a:lnSpc>
              <a:defRPr/>
            </a:pPr>
            <a:r>
              <a:rPr lang="en-US" altLang="zh-CN" sz="2000" b="1" dirty="0">
                <a:solidFill>
                  <a:srgbClr val="002060"/>
                </a:solidFill>
                <a:latin typeface="思源黑体 CN Bold" pitchFamily="34" charset="-122"/>
                <a:ea typeface="思源黑体 CN Bold" pitchFamily="34" charset="-122"/>
              </a:rPr>
              <a:t>8</a:t>
            </a:r>
            <a:r>
              <a:rPr lang="zh-CN" altLang="en-US" sz="2000" b="1" dirty="0">
                <a:solidFill>
                  <a:srgbClr val="002060"/>
                </a:solidFill>
                <a:latin typeface="思源黑体 CN Bold" pitchFamily="34" charset="-122"/>
                <a:ea typeface="思源黑体 CN Bold" pitchFamily="34" charset="-122"/>
              </a:rPr>
              <a:t>，课堂总结</a:t>
            </a:r>
            <a:endParaRPr lang="en-US" altLang="zh-CN" sz="2000" b="1" dirty="0">
              <a:solidFill>
                <a:srgbClr val="002060"/>
              </a:solidFill>
              <a:latin typeface="思源黑体 CN Bold" pitchFamily="34" charset="-122"/>
              <a:ea typeface="思源黑体 CN Bold" pitchFamily="34" charset="-122"/>
            </a:endParaRPr>
          </a:p>
        </p:txBody>
      </p:sp>
      <p:sp>
        <p:nvSpPr>
          <p:cNvPr id="10" name="Rectangle 2">
            <a:extLst>
              <a:ext uri="{FF2B5EF4-FFF2-40B4-BE49-F238E27FC236}">
                <a16:creationId xmlns:a16="http://schemas.microsoft.com/office/drawing/2014/main" id="{CE5B2D90-811C-42F4-B8BF-9A68131D8EED}"/>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Tree>
    <p:extLst>
      <p:ext uri="{BB962C8B-B14F-4D97-AF65-F5344CB8AC3E}">
        <p14:creationId xmlns:p14="http://schemas.microsoft.com/office/powerpoint/2010/main" val="222956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24" name="矩形 39">
            <a:extLst>
              <a:ext uri="{FF2B5EF4-FFF2-40B4-BE49-F238E27FC236}">
                <a16:creationId xmlns:a16="http://schemas.microsoft.com/office/drawing/2014/main" id="{DDEA21DE-EFE8-4FFE-B3B8-1E7F40EC7243}"/>
              </a:ext>
            </a:extLst>
          </p:cNvPr>
          <p:cNvSpPr>
            <a:spLocks noChangeArrowheads="1"/>
          </p:cNvSpPr>
          <p:nvPr/>
        </p:nvSpPr>
        <p:spPr bwMode="auto">
          <a:xfrm>
            <a:off x="402998" y="699550"/>
            <a:ext cx="4054702" cy="45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sz="2000" b="1" dirty="0">
                <a:solidFill>
                  <a:srgbClr val="002060"/>
                </a:solidFill>
                <a:latin typeface="思源黑体 CN Bold" pitchFamily="34" charset="-122"/>
                <a:ea typeface="思源黑体 CN Bold" pitchFamily="34" charset="-122"/>
              </a:rPr>
              <a:t>2</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 LTDC</a:t>
            </a:r>
            <a:r>
              <a:rPr lang="zh-CN" altLang="en-US" sz="2000" b="1" dirty="0">
                <a:solidFill>
                  <a:srgbClr val="002060"/>
                </a:solidFill>
                <a:latin typeface="思源黑体 CN Bold" pitchFamily="34" charset="-122"/>
                <a:ea typeface="思源黑体 CN Bold" pitchFamily="34" charset="-122"/>
              </a:rPr>
              <a:t>介绍（熟悉）</a:t>
            </a:r>
            <a:endParaRPr lang="en-US" altLang="zh-CN" sz="2000" b="1" dirty="0">
              <a:solidFill>
                <a:srgbClr val="002060"/>
              </a:solidFill>
              <a:latin typeface="思源黑体 CN Bold" pitchFamily="34" charset="-122"/>
              <a:ea typeface="思源黑体 CN Bold" pitchFamily="34" charset="-122"/>
            </a:endParaRPr>
          </a:p>
        </p:txBody>
      </p:sp>
      <p:sp>
        <p:nvSpPr>
          <p:cNvPr id="14" name="矩形 39">
            <a:extLst>
              <a:ext uri="{FF2B5EF4-FFF2-40B4-BE49-F238E27FC236}">
                <a16:creationId xmlns:a16="http://schemas.microsoft.com/office/drawing/2014/main" id="{DFCA18A4-3639-44D4-8080-A6AFE37BEF3C}"/>
              </a:ext>
            </a:extLst>
          </p:cNvPr>
          <p:cNvSpPr>
            <a:spLocks noChangeArrowheads="1"/>
          </p:cNvSpPr>
          <p:nvPr/>
        </p:nvSpPr>
        <p:spPr bwMode="auto">
          <a:xfrm>
            <a:off x="933831" y="1332125"/>
            <a:ext cx="5652375" cy="16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nchor="ctr">
            <a:spAutoFit/>
          </a:bodyPr>
          <a:lstStyle/>
          <a:p>
            <a:pPr>
              <a:lnSpc>
                <a:spcPct val="150000"/>
              </a:lnSpc>
            </a:pPr>
            <a:r>
              <a:rPr lang="en-US" altLang="zh-CN" dirty="0">
                <a:solidFill>
                  <a:srgbClr val="FF0000"/>
                </a:solidFill>
                <a:latin typeface="思源黑体 CN Normal" panose="020B0400000000000000" pitchFamily="34" charset="-122"/>
                <a:ea typeface="思源黑体 CN Normal" panose="020B0400000000000000" pitchFamily="34" charset="-122"/>
              </a:rPr>
              <a:t>2.1</a:t>
            </a:r>
            <a:r>
              <a:rPr lang="zh-CN" altLang="en-US" dirty="0">
                <a:solidFill>
                  <a:srgbClr val="FF0000"/>
                </a:solidFill>
                <a:latin typeface="思源黑体 CN Normal" panose="020B0400000000000000" pitchFamily="34" charset="-122"/>
                <a:ea typeface="思源黑体 CN Normal" panose="020B0400000000000000" pitchFamily="34" charset="-122"/>
              </a:rPr>
              <a:t>，</a:t>
            </a:r>
            <a:r>
              <a:rPr lang="en-US" altLang="zh-CN" dirty="0">
                <a:solidFill>
                  <a:srgbClr val="FF0000"/>
                </a:solidFill>
                <a:latin typeface="思源黑体 CN Normal" panose="020B0400000000000000" pitchFamily="34" charset="-122"/>
                <a:ea typeface="思源黑体 CN Normal" panose="020B0400000000000000" pitchFamily="34" charset="-122"/>
              </a:rPr>
              <a:t>LTDC</a:t>
            </a:r>
            <a:r>
              <a:rPr lang="zh-CN" altLang="en-US" dirty="0">
                <a:solidFill>
                  <a:srgbClr val="FF0000"/>
                </a:solidFill>
                <a:latin typeface="思源黑体 CN Normal" panose="020B0400000000000000" pitchFamily="34" charset="-122"/>
                <a:ea typeface="思源黑体 CN Normal" panose="020B0400000000000000" pitchFamily="34" charset="-122"/>
              </a:rPr>
              <a:t>简介</a:t>
            </a:r>
            <a:endParaRPr lang="en-US" altLang="zh-CN" dirty="0">
              <a:solidFill>
                <a:srgbClr val="FF0000"/>
              </a:solidFill>
              <a:latin typeface="思源黑体 CN Normal" panose="020B0400000000000000" pitchFamily="34" charset="-122"/>
              <a:ea typeface="思源黑体 CN Normal" panose="020B0400000000000000" pitchFamily="34" charset="-122"/>
            </a:endParaRPr>
          </a:p>
          <a:p>
            <a:pPr>
              <a:lnSpc>
                <a:spcPct val="150000"/>
              </a:lnSpc>
            </a:pPr>
            <a:r>
              <a:rPr lang="en-US" altLang="zh-CN" dirty="0">
                <a:solidFill>
                  <a:srgbClr val="FF0000"/>
                </a:solidFill>
                <a:latin typeface="思源黑体 CN Normal" panose="020B0400000000000000" pitchFamily="34" charset="-122"/>
                <a:ea typeface="思源黑体 CN Normal" panose="020B0400000000000000" pitchFamily="34" charset="-122"/>
              </a:rPr>
              <a:t>2.2</a:t>
            </a:r>
            <a:r>
              <a:rPr lang="zh-CN" altLang="en-US" dirty="0">
                <a:solidFill>
                  <a:srgbClr val="FF0000"/>
                </a:solidFill>
                <a:latin typeface="思源黑体 CN Normal" panose="020B0400000000000000" pitchFamily="34" charset="-122"/>
                <a:ea typeface="思源黑体 CN Normal" panose="020B0400000000000000" pitchFamily="34" charset="-122"/>
              </a:rPr>
              <a:t>，</a:t>
            </a:r>
            <a:r>
              <a:rPr lang="en-US" altLang="zh-CN" dirty="0">
                <a:solidFill>
                  <a:srgbClr val="FF0000"/>
                </a:solidFill>
                <a:latin typeface="思源黑体 CN Normal" panose="020B0400000000000000" pitchFamily="34" charset="-122"/>
                <a:ea typeface="思源黑体 CN Normal" panose="020B0400000000000000" pitchFamily="34" charset="-122"/>
              </a:rPr>
              <a:t>LTDC</a:t>
            </a:r>
            <a:r>
              <a:rPr lang="zh-CN" altLang="en-US" dirty="0">
                <a:solidFill>
                  <a:srgbClr val="FF0000"/>
                </a:solidFill>
                <a:latin typeface="思源黑体 CN Normal" panose="020B0400000000000000" pitchFamily="34" charset="-122"/>
                <a:ea typeface="思源黑体 CN Normal" panose="020B0400000000000000" pitchFamily="34" charset="-122"/>
              </a:rPr>
              <a:t>框图介绍</a:t>
            </a:r>
            <a:endParaRPr lang="en-US" altLang="zh-CN" dirty="0">
              <a:solidFill>
                <a:srgbClr val="FF0000"/>
              </a:solidFill>
              <a:latin typeface="思源黑体 CN Normal" panose="020B0400000000000000" pitchFamily="34" charset="-122"/>
              <a:ea typeface="思源黑体 CN Normal" panose="020B0400000000000000" pitchFamily="34" charset="-122"/>
            </a:endParaRPr>
          </a:p>
          <a:p>
            <a:pPr>
              <a:lnSpc>
                <a:spcPct val="150000"/>
              </a:lnSpc>
            </a:pPr>
            <a:r>
              <a:rPr lang="en-US" altLang="zh-CN" dirty="0">
                <a:solidFill>
                  <a:srgbClr val="002060"/>
                </a:solidFill>
                <a:latin typeface="思源黑体 CN Normal" panose="020B0400000000000000" pitchFamily="34" charset="-122"/>
                <a:ea typeface="思源黑体 CN Normal" panose="020B0400000000000000" pitchFamily="34" charset="-122"/>
              </a:rPr>
              <a:t>2.3</a:t>
            </a:r>
            <a:r>
              <a:rPr lang="zh-CN" altLang="en-US" dirty="0">
                <a:solidFill>
                  <a:srgbClr val="002060"/>
                </a:solidFill>
                <a:latin typeface="思源黑体 CN Normal" panose="020B0400000000000000" pitchFamily="34" charset="-122"/>
                <a:ea typeface="思源黑体 CN Normal" panose="020B0400000000000000" pitchFamily="34" charset="-122"/>
              </a:rPr>
              <a:t>，</a:t>
            </a: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相关寄存器介绍</a:t>
            </a:r>
            <a:endParaRPr lang="en-US" altLang="zh-CN" dirty="0">
              <a:solidFill>
                <a:srgbClr val="002060"/>
              </a:solidFill>
              <a:latin typeface="思源黑体 CN Normal" panose="020B0400000000000000" pitchFamily="34" charset="-122"/>
              <a:ea typeface="思源黑体 CN Normal" panose="020B0400000000000000" pitchFamily="34" charset="-122"/>
            </a:endParaRPr>
          </a:p>
          <a:p>
            <a:pPr>
              <a:lnSpc>
                <a:spcPct val="150000"/>
              </a:lnSpc>
            </a:pPr>
            <a:r>
              <a:rPr lang="en-US" altLang="zh-CN" dirty="0">
                <a:solidFill>
                  <a:srgbClr val="002060"/>
                </a:solidFill>
                <a:latin typeface="思源黑体 CN Normal" panose="020B0400000000000000" pitchFamily="34" charset="-122"/>
                <a:ea typeface="思源黑体 CN Normal" panose="020B0400000000000000" pitchFamily="34" charset="-122"/>
              </a:rPr>
              <a:t>2.4</a:t>
            </a:r>
            <a:r>
              <a:rPr lang="zh-CN" altLang="en-US" dirty="0">
                <a:solidFill>
                  <a:srgbClr val="002060"/>
                </a:solidFill>
                <a:latin typeface="思源黑体 CN Normal" panose="020B0400000000000000" pitchFamily="34" charset="-122"/>
                <a:ea typeface="思源黑体 CN Normal" panose="020B0400000000000000" pitchFamily="34" charset="-122"/>
              </a:rPr>
              <a:t>，</a:t>
            </a: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相关</a:t>
            </a:r>
            <a:r>
              <a:rPr lang="en-US" altLang="zh-CN" dirty="0">
                <a:solidFill>
                  <a:srgbClr val="002060"/>
                </a:solidFill>
                <a:latin typeface="思源黑体 CN Normal" panose="020B0400000000000000" pitchFamily="34" charset="-122"/>
                <a:ea typeface="思源黑体 CN Normal" panose="020B0400000000000000" pitchFamily="34" charset="-122"/>
              </a:rPr>
              <a:t>HAL</a:t>
            </a:r>
            <a:r>
              <a:rPr lang="zh-CN" altLang="en-US" dirty="0">
                <a:solidFill>
                  <a:srgbClr val="002060"/>
                </a:solidFill>
                <a:latin typeface="思源黑体 CN Normal" panose="020B0400000000000000" pitchFamily="34" charset="-122"/>
                <a:ea typeface="思源黑体 CN Normal" panose="020B0400000000000000" pitchFamily="34" charset="-122"/>
              </a:rPr>
              <a:t>库驱动介绍</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6977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4" name="矩形 39">
            <a:extLst>
              <a:ext uri="{FF2B5EF4-FFF2-40B4-BE49-F238E27FC236}">
                <a16:creationId xmlns:a16="http://schemas.microsoft.com/office/drawing/2014/main" id="{22DF7026-0282-4986-B815-9A2D97D7444F}"/>
              </a:ext>
            </a:extLst>
          </p:cNvPr>
          <p:cNvSpPr>
            <a:spLocks noChangeArrowheads="1"/>
          </p:cNvSpPr>
          <p:nvPr/>
        </p:nvSpPr>
        <p:spPr bwMode="auto">
          <a:xfrm>
            <a:off x="182018" y="448842"/>
            <a:ext cx="3463290"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简介（了解）</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24" name="文本框 23">
            <a:extLst>
              <a:ext uri="{FF2B5EF4-FFF2-40B4-BE49-F238E27FC236}">
                <a16:creationId xmlns:a16="http://schemas.microsoft.com/office/drawing/2014/main" id="{1B4159D6-94E3-4E94-ACE6-A6E49E9A0F45}"/>
              </a:ext>
            </a:extLst>
          </p:cNvPr>
          <p:cNvSpPr txBox="1"/>
          <p:nvPr/>
        </p:nvSpPr>
        <p:spPr>
          <a:xfrm>
            <a:off x="719798" y="912003"/>
            <a:ext cx="7462737" cy="338554"/>
          </a:xfrm>
          <a:prstGeom prst="rect">
            <a:avLst/>
          </a:prstGeom>
          <a:noFill/>
        </p:spPr>
        <p:txBody>
          <a:bodyPr wrap="square" rtlCol="0">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STM32F429/F750/F767/H743/H750 </a:t>
            </a:r>
            <a:r>
              <a:rPr lang="zh-CN" altLang="en-US" sz="1600" dirty="0">
                <a:solidFill>
                  <a:srgbClr val="002060"/>
                </a:solidFill>
                <a:latin typeface="思源黑体 CN Normal" panose="020B0400000000000000" pitchFamily="34" charset="-122"/>
                <a:ea typeface="思源黑体 CN Normal" panose="020B0400000000000000" pitchFamily="34" charset="-122"/>
              </a:rPr>
              <a:t>系列都带有</a:t>
            </a:r>
            <a:r>
              <a:rPr lang="en-US" altLang="zh-CN" sz="1600" dirty="0">
                <a:solidFill>
                  <a:srgbClr val="002060"/>
                </a:solidFill>
                <a:latin typeface="思源黑体 CN Normal" panose="020B0400000000000000" pitchFamily="34" charset="-122"/>
                <a:ea typeface="思源黑体 CN Normal" panose="020B0400000000000000" pitchFamily="34" charset="-122"/>
              </a:rPr>
              <a:t>LCD-TFT</a:t>
            </a:r>
            <a:r>
              <a:rPr lang="zh-CN" altLang="en-US" sz="1600" dirty="0">
                <a:solidFill>
                  <a:srgbClr val="002060"/>
                </a:solidFill>
                <a:latin typeface="思源黑体 CN Normal" panose="020B0400000000000000" pitchFamily="34" charset="-122"/>
                <a:ea typeface="思源黑体 CN Normal" panose="020B0400000000000000" pitchFamily="34" charset="-122"/>
              </a:rPr>
              <a:t>显示控制器，即</a:t>
            </a:r>
            <a:r>
              <a:rPr lang="en-US" altLang="zh-CN" sz="1600" dirty="0">
                <a:solidFill>
                  <a:srgbClr val="002060"/>
                </a:solidFill>
                <a:latin typeface="思源黑体 CN Normal" panose="020B0400000000000000" pitchFamily="34" charset="-122"/>
                <a:ea typeface="思源黑体 CN Normal" panose="020B0400000000000000" pitchFamily="34" charset="-122"/>
              </a:rPr>
              <a:t>LTDC</a:t>
            </a:r>
            <a:r>
              <a:rPr lang="zh-CN" altLang="en-US" sz="1600" dirty="0">
                <a:solidFill>
                  <a:srgbClr val="002060"/>
                </a:solidFill>
                <a:latin typeface="思源黑体 CN Normal" panose="020B0400000000000000" pitchFamily="34" charset="-122"/>
                <a:ea typeface="思源黑体 CN Normal" panose="020B0400000000000000" pitchFamily="34" charset="-122"/>
              </a:rPr>
              <a:t>。</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7" name="矩形: 圆角 26">
            <a:extLst>
              <a:ext uri="{FF2B5EF4-FFF2-40B4-BE49-F238E27FC236}">
                <a16:creationId xmlns:a16="http://schemas.microsoft.com/office/drawing/2014/main" id="{2324BA59-DB41-4A12-815A-225340A2919C}"/>
              </a:ext>
            </a:extLst>
          </p:cNvPr>
          <p:cNvSpPr/>
          <p:nvPr/>
        </p:nvSpPr>
        <p:spPr>
          <a:xfrm>
            <a:off x="276660" y="1761965"/>
            <a:ext cx="2262558" cy="363505"/>
          </a:xfrm>
          <a:prstGeom prst="roundRect">
            <a:avLst/>
          </a:prstGeom>
          <a:ln>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节约成本</a:t>
            </a:r>
          </a:p>
        </p:txBody>
      </p:sp>
      <p:sp>
        <p:nvSpPr>
          <p:cNvPr id="29" name="矩形: 圆角 28">
            <a:extLst>
              <a:ext uri="{FF2B5EF4-FFF2-40B4-BE49-F238E27FC236}">
                <a16:creationId xmlns:a16="http://schemas.microsoft.com/office/drawing/2014/main" id="{734009E0-6585-4082-BD27-AE8DF9231D8A}"/>
              </a:ext>
            </a:extLst>
          </p:cNvPr>
          <p:cNvSpPr/>
          <p:nvPr/>
        </p:nvSpPr>
        <p:spPr>
          <a:xfrm>
            <a:off x="276660" y="3832681"/>
            <a:ext cx="2262558" cy="363505"/>
          </a:xfrm>
          <a:prstGeom prst="roundRect">
            <a:avLst/>
          </a:prstGeom>
          <a:ln>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不需要额外的应用层</a:t>
            </a:r>
          </a:p>
        </p:txBody>
      </p:sp>
      <p:sp>
        <p:nvSpPr>
          <p:cNvPr id="30" name="矩形: 圆角 29">
            <a:extLst>
              <a:ext uri="{FF2B5EF4-FFF2-40B4-BE49-F238E27FC236}">
                <a16:creationId xmlns:a16="http://schemas.microsoft.com/office/drawing/2014/main" id="{04947AFA-0A98-465B-B5A5-F0778DCFEA4F}"/>
              </a:ext>
            </a:extLst>
          </p:cNvPr>
          <p:cNvSpPr/>
          <p:nvPr/>
        </p:nvSpPr>
        <p:spPr>
          <a:xfrm>
            <a:off x="276660" y="2797323"/>
            <a:ext cx="2262558" cy="363505"/>
          </a:xfrm>
          <a:prstGeom prst="roundRect">
            <a:avLst/>
          </a:prstGeom>
          <a:ln>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分辨率可编程</a:t>
            </a:r>
          </a:p>
        </p:txBody>
      </p:sp>
      <p:sp>
        <p:nvSpPr>
          <p:cNvPr id="3" name="文本框 2">
            <a:extLst>
              <a:ext uri="{FF2B5EF4-FFF2-40B4-BE49-F238E27FC236}">
                <a16:creationId xmlns:a16="http://schemas.microsoft.com/office/drawing/2014/main" id="{3422D38E-E40F-4193-984C-56669E513E17}"/>
              </a:ext>
            </a:extLst>
          </p:cNvPr>
          <p:cNvSpPr txBox="1"/>
          <p:nvPr/>
        </p:nvSpPr>
        <p:spPr>
          <a:xfrm>
            <a:off x="2546808" y="1781083"/>
            <a:ext cx="4336086"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与其他接口相比，</a:t>
            </a:r>
            <a:r>
              <a:rPr lang="en-US" altLang="zh-CN" sz="1600" dirty="0">
                <a:solidFill>
                  <a:srgbClr val="002060"/>
                </a:solidFill>
                <a:latin typeface="思源黑体 CN Normal" panose="020B0400000000000000" pitchFamily="34" charset="-122"/>
                <a:ea typeface="思源黑体 CN Normal" panose="020B0400000000000000" pitchFamily="34" charset="-122"/>
              </a:rPr>
              <a:t>LTDC</a:t>
            </a:r>
            <a:r>
              <a:rPr lang="zh-CN" altLang="en-US" sz="1600" dirty="0">
                <a:solidFill>
                  <a:srgbClr val="002060"/>
                </a:solidFill>
                <a:latin typeface="思源黑体 CN Normal" panose="020B0400000000000000" pitchFamily="34" charset="-122"/>
                <a:ea typeface="思源黑体 CN Normal" panose="020B0400000000000000" pitchFamily="34" charset="-122"/>
              </a:rPr>
              <a:t>可连接低成本显示模块</a:t>
            </a:r>
          </a:p>
        </p:txBody>
      </p:sp>
      <p:sp>
        <p:nvSpPr>
          <p:cNvPr id="20" name="Rectangle 2">
            <a:extLst>
              <a:ext uri="{FF2B5EF4-FFF2-40B4-BE49-F238E27FC236}">
                <a16:creationId xmlns:a16="http://schemas.microsoft.com/office/drawing/2014/main" id="{89171F34-ED6E-4A81-8289-AAC163560C17}"/>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8" name="文本框 17">
            <a:extLst>
              <a:ext uri="{FF2B5EF4-FFF2-40B4-BE49-F238E27FC236}">
                <a16:creationId xmlns:a16="http://schemas.microsoft.com/office/drawing/2014/main" id="{6721FBCB-29E2-7280-54E8-2E8F2D6893D4}"/>
              </a:ext>
            </a:extLst>
          </p:cNvPr>
          <p:cNvSpPr txBox="1"/>
          <p:nvPr/>
        </p:nvSpPr>
        <p:spPr>
          <a:xfrm>
            <a:off x="719798" y="1225066"/>
            <a:ext cx="6321083"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通过</a:t>
            </a:r>
            <a:r>
              <a:rPr lang="en-US" altLang="zh-CN" sz="1600" dirty="0">
                <a:solidFill>
                  <a:srgbClr val="002060"/>
                </a:solidFill>
                <a:latin typeface="思源黑体 CN Normal" panose="020B0400000000000000" pitchFamily="34" charset="-122"/>
                <a:ea typeface="思源黑体 CN Normal" panose="020B0400000000000000" pitchFamily="34" charset="-122"/>
              </a:rPr>
              <a:t>LTDC</a:t>
            </a:r>
            <a:r>
              <a:rPr lang="zh-CN" altLang="en-US" sz="1600" dirty="0">
                <a:solidFill>
                  <a:srgbClr val="002060"/>
                </a:solidFill>
                <a:latin typeface="思源黑体 CN Normal" panose="020B0400000000000000" pitchFamily="34" charset="-122"/>
                <a:ea typeface="思源黑体 CN Normal" panose="020B0400000000000000" pitchFamily="34" charset="-122"/>
              </a:rPr>
              <a:t>外设，可使芯片直接外接</a:t>
            </a:r>
            <a:r>
              <a:rPr lang="en-US" altLang="zh-CN" sz="1600" dirty="0">
                <a:solidFill>
                  <a:srgbClr val="002060"/>
                </a:solidFill>
                <a:latin typeface="思源黑体 CN Normal" panose="020B0400000000000000" pitchFamily="34" charset="-122"/>
                <a:ea typeface="思源黑体 CN Normal" panose="020B0400000000000000" pitchFamily="34" charset="-122"/>
              </a:rPr>
              <a:t>RGB LCD</a:t>
            </a:r>
            <a:r>
              <a:rPr lang="zh-CN" altLang="en-US" sz="1600" dirty="0">
                <a:solidFill>
                  <a:srgbClr val="002060"/>
                </a:solidFill>
                <a:latin typeface="思源黑体 CN Normal" panose="020B0400000000000000" pitchFamily="34" charset="-122"/>
                <a:ea typeface="思源黑体 CN Normal" panose="020B0400000000000000" pitchFamily="34" charset="-122"/>
              </a:rPr>
              <a:t>屏，实现液晶屏驱动。</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19" name="矩形: 圆角 18">
            <a:extLst>
              <a:ext uri="{FF2B5EF4-FFF2-40B4-BE49-F238E27FC236}">
                <a16:creationId xmlns:a16="http://schemas.microsoft.com/office/drawing/2014/main" id="{044E3285-B3F1-A4B2-4F4C-1476A487A73D}"/>
              </a:ext>
            </a:extLst>
          </p:cNvPr>
          <p:cNvSpPr/>
          <p:nvPr/>
        </p:nvSpPr>
        <p:spPr>
          <a:xfrm>
            <a:off x="276660" y="3315002"/>
            <a:ext cx="2262558" cy="363505"/>
          </a:xfrm>
          <a:prstGeom prst="roundRect">
            <a:avLst/>
          </a:prstGeom>
          <a:ln>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支持多种颜色格式</a:t>
            </a:r>
          </a:p>
        </p:txBody>
      </p:sp>
      <p:sp>
        <p:nvSpPr>
          <p:cNvPr id="21" name="矩形: 圆角 20">
            <a:extLst>
              <a:ext uri="{FF2B5EF4-FFF2-40B4-BE49-F238E27FC236}">
                <a16:creationId xmlns:a16="http://schemas.microsoft.com/office/drawing/2014/main" id="{52CEB0F9-625D-5604-06CC-6C6C64F91C39}"/>
              </a:ext>
            </a:extLst>
          </p:cNvPr>
          <p:cNvSpPr/>
          <p:nvPr/>
        </p:nvSpPr>
        <p:spPr>
          <a:xfrm>
            <a:off x="276660" y="2279644"/>
            <a:ext cx="2262558" cy="363505"/>
          </a:xfrm>
          <a:prstGeom prst="roundRect">
            <a:avLst/>
          </a:prstGeom>
          <a:ln>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灵活的并行</a:t>
            </a:r>
            <a:r>
              <a:rPr lang="en-US" altLang="zh-CN" sz="1600" dirty="0">
                <a:solidFill>
                  <a:srgbClr val="002060"/>
                </a:solidFill>
                <a:latin typeface="思源黑体 CN Normal" panose="020B0400000000000000" pitchFamily="34" charset="-122"/>
                <a:ea typeface="思源黑体 CN Normal" panose="020B0400000000000000" pitchFamily="34" charset="-122"/>
              </a:rPr>
              <a:t>RGB</a:t>
            </a:r>
            <a:r>
              <a:rPr lang="zh-CN" altLang="en-US" sz="1600" dirty="0">
                <a:solidFill>
                  <a:srgbClr val="002060"/>
                </a:solidFill>
                <a:latin typeface="思源黑体 CN Normal" panose="020B0400000000000000" pitchFamily="34" charset="-122"/>
                <a:ea typeface="思源黑体 CN Normal" panose="020B0400000000000000" pitchFamily="34" charset="-122"/>
              </a:rPr>
              <a:t>接口</a:t>
            </a:r>
          </a:p>
        </p:txBody>
      </p:sp>
      <p:sp>
        <p:nvSpPr>
          <p:cNvPr id="25" name="矩形: 圆角 24">
            <a:extLst>
              <a:ext uri="{FF2B5EF4-FFF2-40B4-BE49-F238E27FC236}">
                <a16:creationId xmlns:a16="http://schemas.microsoft.com/office/drawing/2014/main" id="{5930BDD9-E927-A28C-DF31-9CB2784FBC80}"/>
              </a:ext>
            </a:extLst>
          </p:cNvPr>
          <p:cNvSpPr/>
          <p:nvPr/>
        </p:nvSpPr>
        <p:spPr>
          <a:xfrm>
            <a:off x="6882893" y="1781083"/>
            <a:ext cx="2211869" cy="311932"/>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无显示控制器和</a:t>
            </a:r>
            <a:r>
              <a:rPr lang="en-US" altLang="zh-CN" sz="1600" dirty="0">
                <a:latin typeface="思源黑体 CN Normal" panose="020B0400000000000000" pitchFamily="34" charset="-122"/>
                <a:ea typeface="思源黑体 CN Normal" panose="020B0400000000000000" pitchFamily="34" charset="-122"/>
              </a:rPr>
              <a:t>GRAM</a:t>
            </a:r>
            <a:endParaRPr lang="zh-CN" altLang="en-US" sz="1600" dirty="0">
              <a:latin typeface="思源黑体 CN Normal" panose="020B0400000000000000" pitchFamily="34" charset="-122"/>
              <a:ea typeface="思源黑体 CN Normal" panose="020B0400000000000000" pitchFamily="34" charset="-122"/>
            </a:endParaRPr>
          </a:p>
        </p:txBody>
      </p:sp>
      <p:sp>
        <p:nvSpPr>
          <p:cNvPr id="34" name="文本框 33">
            <a:extLst>
              <a:ext uri="{FF2B5EF4-FFF2-40B4-BE49-F238E27FC236}">
                <a16:creationId xmlns:a16="http://schemas.microsoft.com/office/drawing/2014/main" id="{1ABD8BC0-125B-9D67-B375-1867451C9345}"/>
              </a:ext>
            </a:extLst>
          </p:cNvPr>
          <p:cNvSpPr txBox="1"/>
          <p:nvPr/>
        </p:nvSpPr>
        <p:spPr>
          <a:xfrm>
            <a:off x="2546808" y="3844229"/>
            <a:ext cx="5426336" cy="338554"/>
          </a:xfrm>
          <a:prstGeom prst="rect">
            <a:avLst/>
          </a:prstGeom>
          <a:noFill/>
        </p:spPr>
        <p:txBody>
          <a:bodyPr wrap="square" rtlCol="0">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LTDC</a:t>
            </a:r>
            <a:r>
              <a:rPr lang="zh-CN" altLang="en-US" sz="1600" dirty="0">
                <a:solidFill>
                  <a:srgbClr val="002060"/>
                </a:solidFill>
                <a:latin typeface="思源黑体 CN Normal" panose="020B0400000000000000" pitchFamily="34" charset="-122"/>
                <a:ea typeface="思源黑体 CN Normal" panose="020B0400000000000000" pitchFamily="34" charset="-122"/>
              </a:rPr>
              <a:t>硬件完全能够管理数据读取、</a:t>
            </a:r>
            <a:r>
              <a:rPr lang="en-US" altLang="zh-CN" sz="1600" dirty="0">
                <a:solidFill>
                  <a:srgbClr val="002060"/>
                </a:solidFill>
                <a:latin typeface="思源黑体 CN Normal" panose="020B0400000000000000" pitchFamily="34" charset="-122"/>
                <a:ea typeface="思源黑体 CN Normal" panose="020B0400000000000000" pitchFamily="34" charset="-122"/>
              </a:rPr>
              <a:t>RGB</a:t>
            </a:r>
            <a:r>
              <a:rPr lang="zh-CN" altLang="en-US" sz="1600" dirty="0">
                <a:solidFill>
                  <a:srgbClr val="002060"/>
                </a:solidFill>
                <a:latin typeface="思源黑体 CN Normal" panose="020B0400000000000000" pitchFamily="34" charset="-122"/>
                <a:ea typeface="思源黑体 CN Normal" panose="020B0400000000000000" pitchFamily="34" charset="-122"/>
              </a:rPr>
              <a:t>输出和信号控制</a:t>
            </a:r>
          </a:p>
        </p:txBody>
      </p:sp>
      <p:sp>
        <p:nvSpPr>
          <p:cNvPr id="35" name="文本框 34">
            <a:extLst>
              <a:ext uri="{FF2B5EF4-FFF2-40B4-BE49-F238E27FC236}">
                <a16:creationId xmlns:a16="http://schemas.microsoft.com/office/drawing/2014/main" id="{51636FFD-CBA5-1809-AF3D-E40A1EFBF5D1}"/>
              </a:ext>
            </a:extLst>
          </p:cNvPr>
          <p:cNvSpPr txBox="1"/>
          <p:nvPr/>
        </p:nvSpPr>
        <p:spPr>
          <a:xfrm>
            <a:off x="2546808" y="2809626"/>
            <a:ext cx="5890570"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分辨率范围</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zh-CN" altLang="en-US" sz="1600" dirty="0">
                <a:solidFill>
                  <a:srgbClr val="002060"/>
                </a:solidFill>
                <a:latin typeface="思源黑体 CN Normal" panose="020B0400000000000000" pitchFamily="34" charset="-122"/>
                <a:ea typeface="思源黑体 CN Normal" panose="020B0400000000000000" pitchFamily="34" charset="-122"/>
              </a:rPr>
              <a:t>宽度</a:t>
            </a:r>
            <a:r>
              <a:rPr lang="en-US" altLang="zh-CN" sz="1600" dirty="0">
                <a:solidFill>
                  <a:srgbClr val="002060"/>
                </a:solidFill>
                <a:latin typeface="思源黑体 CN Normal" panose="020B0400000000000000" pitchFamily="34" charset="-122"/>
                <a:ea typeface="思源黑体 CN Normal" panose="020B0400000000000000" pitchFamily="34" charset="-122"/>
              </a:rPr>
              <a:t>4096,</a:t>
            </a:r>
            <a:r>
              <a:rPr lang="zh-CN" altLang="en-US" sz="1600" dirty="0">
                <a:solidFill>
                  <a:srgbClr val="002060"/>
                </a:solidFill>
                <a:latin typeface="思源黑体 CN Normal" panose="020B0400000000000000" pitchFamily="34" charset="-122"/>
                <a:ea typeface="思源黑体 CN Normal" panose="020B0400000000000000" pitchFamily="34" charset="-122"/>
              </a:rPr>
              <a:t>高度</a:t>
            </a:r>
            <a:r>
              <a:rPr lang="en-US" altLang="zh-CN" sz="1600" dirty="0">
                <a:solidFill>
                  <a:srgbClr val="002060"/>
                </a:solidFill>
                <a:latin typeface="思源黑体 CN Normal" panose="020B0400000000000000" pitchFamily="34" charset="-122"/>
                <a:ea typeface="思源黑体 CN Normal" panose="020B0400000000000000" pitchFamily="34" charset="-122"/>
              </a:rPr>
              <a:t>2048)</a:t>
            </a:r>
            <a:r>
              <a:rPr lang="zh-CN" altLang="en-US" sz="1600" dirty="0">
                <a:solidFill>
                  <a:srgbClr val="002060"/>
                </a:solidFill>
                <a:latin typeface="思源黑体 CN Normal" panose="020B0400000000000000" pitchFamily="34" charset="-122"/>
                <a:ea typeface="思源黑体 CN Normal" panose="020B0400000000000000" pitchFamily="34" charset="-122"/>
              </a:rPr>
              <a:t>，像素时钟高达</a:t>
            </a:r>
            <a:r>
              <a:rPr lang="en-US" altLang="zh-CN" sz="1600" dirty="0">
                <a:solidFill>
                  <a:srgbClr val="002060"/>
                </a:solidFill>
                <a:latin typeface="思源黑体 CN Normal" panose="020B0400000000000000" pitchFamily="34" charset="-122"/>
                <a:ea typeface="思源黑体 CN Normal" panose="020B0400000000000000" pitchFamily="34" charset="-122"/>
              </a:rPr>
              <a:t>83MHz</a:t>
            </a:r>
            <a:endParaRPr lang="zh-CN" altLang="en-US"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36" name="文本框 35">
            <a:extLst>
              <a:ext uri="{FF2B5EF4-FFF2-40B4-BE49-F238E27FC236}">
                <a16:creationId xmlns:a16="http://schemas.microsoft.com/office/drawing/2014/main" id="{5E3CF3E6-90AD-9C18-36F7-8FD425AE9D49}"/>
              </a:ext>
            </a:extLst>
          </p:cNvPr>
          <p:cNvSpPr txBox="1"/>
          <p:nvPr/>
        </p:nvSpPr>
        <p:spPr>
          <a:xfrm>
            <a:off x="2546808" y="3327935"/>
            <a:ext cx="6249296"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支持</a:t>
            </a:r>
            <a:r>
              <a:rPr lang="en-US" altLang="zh-CN" sz="1600" dirty="0">
                <a:solidFill>
                  <a:srgbClr val="002060"/>
                </a:solidFill>
                <a:latin typeface="思源黑体 CN Normal" panose="020B0400000000000000" pitchFamily="34" charset="-122"/>
                <a:ea typeface="思源黑体 CN Normal" panose="020B0400000000000000" pitchFamily="34" charset="-122"/>
              </a:rPr>
              <a:t>RGB888</a:t>
            </a:r>
            <a:r>
              <a:rPr lang="zh-CN" altLang="en-US" sz="1600" dirty="0">
                <a:solidFill>
                  <a:srgbClr val="002060"/>
                </a:solidFill>
                <a:latin typeface="思源黑体 CN Normal" panose="020B0400000000000000" pitchFamily="34" charset="-122"/>
                <a:ea typeface="思源黑体 CN Normal" panose="020B0400000000000000" pitchFamily="34" charset="-122"/>
              </a:rPr>
              <a:t>、</a:t>
            </a:r>
            <a:r>
              <a:rPr lang="en-US" altLang="zh-CN" sz="1600" dirty="0">
                <a:solidFill>
                  <a:srgbClr val="002060"/>
                </a:solidFill>
                <a:latin typeface="思源黑体 CN Normal" panose="020B0400000000000000" pitchFamily="34" charset="-122"/>
                <a:ea typeface="思源黑体 CN Normal" panose="020B0400000000000000" pitchFamily="34" charset="-122"/>
              </a:rPr>
              <a:t>RGB565</a:t>
            </a:r>
            <a:r>
              <a:rPr lang="zh-CN" altLang="en-US" sz="1600" dirty="0">
                <a:solidFill>
                  <a:srgbClr val="002060"/>
                </a:solidFill>
                <a:latin typeface="思源黑体 CN Normal" panose="020B0400000000000000" pitchFamily="34" charset="-122"/>
                <a:ea typeface="思源黑体 CN Normal" panose="020B0400000000000000" pitchFamily="34" charset="-122"/>
              </a:rPr>
              <a:t>、</a:t>
            </a:r>
            <a:r>
              <a:rPr lang="en-US" altLang="zh-CN" sz="1600" dirty="0">
                <a:solidFill>
                  <a:srgbClr val="002060"/>
                </a:solidFill>
                <a:latin typeface="思源黑体 CN Normal" panose="020B0400000000000000" pitchFamily="34" charset="-122"/>
                <a:ea typeface="思源黑体 CN Normal" panose="020B0400000000000000" pitchFamily="34" charset="-122"/>
              </a:rPr>
              <a:t>ARGB8888</a:t>
            </a:r>
            <a:r>
              <a:rPr lang="zh-CN" altLang="en-US" sz="1600" dirty="0">
                <a:solidFill>
                  <a:srgbClr val="002060"/>
                </a:solidFill>
                <a:latin typeface="思源黑体 CN Normal" panose="020B0400000000000000" pitchFamily="34" charset="-122"/>
                <a:ea typeface="思源黑体 CN Normal" panose="020B0400000000000000" pitchFamily="34" charset="-122"/>
              </a:rPr>
              <a:t>和</a:t>
            </a:r>
            <a:r>
              <a:rPr lang="en-US" altLang="zh-CN" sz="1600" dirty="0">
                <a:solidFill>
                  <a:srgbClr val="002060"/>
                </a:solidFill>
                <a:latin typeface="思源黑体 CN Normal" panose="020B0400000000000000" pitchFamily="34" charset="-122"/>
                <a:ea typeface="思源黑体 CN Normal" panose="020B0400000000000000" pitchFamily="34" charset="-122"/>
              </a:rPr>
              <a:t>ARGB1555</a:t>
            </a:r>
            <a:r>
              <a:rPr lang="zh-CN" altLang="en-US" sz="1600" dirty="0">
                <a:solidFill>
                  <a:srgbClr val="002060"/>
                </a:solidFill>
                <a:latin typeface="思源黑体 CN Normal" panose="020B0400000000000000" pitchFamily="34" charset="-122"/>
                <a:ea typeface="思源黑体 CN Normal" panose="020B0400000000000000" pitchFamily="34" charset="-122"/>
              </a:rPr>
              <a:t>（</a:t>
            </a:r>
            <a:r>
              <a:rPr lang="en-US" altLang="zh-CN" sz="1600" dirty="0">
                <a:solidFill>
                  <a:srgbClr val="002060"/>
                </a:solidFill>
                <a:latin typeface="思源黑体 CN Normal" panose="020B0400000000000000" pitchFamily="34" charset="-122"/>
                <a:ea typeface="思源黑体 CN Normal" panose="020B0400000000000000" pitchFamily="34" charset="-122"/>
              </a:rPr>
              <a:t>A</a:t>
            </a:r>
            <a:r>
              <a:rPr lang="zh-CN" altLang="en-US" sz="1600" dirty="0">
                <a:solidFill>
                  <a:srgbClr val="002060"/>
                </a:solidFill>
                <a:latin typeface="思源黑体 CN Normal" panose="020B0400000000000000" pitchFamily="34" charset="-122"/>
                <a:ea typeface="思源黑体 CN Normal" panose="020B0400000000000000" pitchFamily="34" charset="-122"/>
              </a:rPr>
              <a:t>表示透明像素）</a:t>
            </a:r>
          </a:p>
        </p:txBody>
      </p:sp>
      <p:sp>
        <p:nvSpPr>
          <p:cNvPr id="37" name="文本框 36">
            <a:extLst>
              <a:ext uri="{FF2B5EF4-FFF2-40B4-BE49-F238E27FC236}">
                <a16:creationId xmlns:a16="http://schemas.microsoft.com/office/drawing/2014/main" id="{B18E1F5F-6743-DD35-E3FC-1F88A90B4A9E}"/>
              </a:ext>
            </a:extLst>
          </p:cNvPr>
          <p:cNvSpPr txBox="1"/>
          <p:nvPr/>
        </p:nvSpPr>
        <p:spPr>
          <a:xfrm>
            <a:off x="2546808" y="2285669"/>
            <a:ext cx="4026601"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可以驱动</a:t>
            </a:r>
            <a:r>
              <a:rPr lang="en-US" altLang="zh-CN" sz="1600" dirty="0">
                <a:solidFill>
                  <a:srgbClr val="002060"/>
                </a:solidFill>
                <a:latin typeface="思源黑体 CN Normal" panose="020B0400000000000000" pitchFamily="34" charset="-122"/>
                <a:ea typeface="思源黑体 CN Normal" panose="020B0400000000000000" pitchFamily="34" charset="-122"/>
              </a:rPr>
              <a:t>16</a:t>
            </a:r>
            <a:r>
              <a:rPr lang="zh-CN" altLang="en-US" sz="1600" dirty="0">
                <a:solidFill>
                  <a:srgbClr val="002060"/>
                </a:solidFill>
                <a:latin typeface="思源黑体 CN Normal" panose="020B0400000000000000" pitchFamily="34" charset="-122"/>
                <a:ea typeface="思源黑体 CN Normal" panose="020B0400000000000000" pitchFamily="34" charset="-122"/>
              </a:rPr>
              <a:t>位、</a:t>
            </a:r>
            <a:r>
              <a:rPr lang="en-US" altLang="zh-CN" sz="1600" dirty="0">
                <a:solidFill>
                  <a:srgbClr val="002060"/>
                </a:solidFill>
                <a:latin typeface="思源黑体 CN Normal" panose="020B0400000000000000" pitchFamily="34" charset="-122"/>
                <a:ea typeface="思源黑体 CN Normal" panose="020B0400000000000000" pitchFamily="34" charset="-122"/>
              </a:rPr>
              <a:t>18</a:t>
            </a:r>
            <a:r>
              <a:rPr lang="zh-CN" altLang="en-US" sz="1600" dirty="0">
                <a:solidFill>
                  <a:srgbClr val="002060"/>
                </a:solidFill>
                <a:latin typeface="思源黑体 CN Normal" panose="020B0400000000000000" pitchFamily="34" charset="-122"/>
                <a:ea typeface="思源黑体 CN Normal" panose="020B0400000000000000" pitchFamily="34" charset="-122"/>
              </a:rPr>
              <a:t>位和</a:t>
            </a:r>
            <a:r>
              <a:rPr lang="en-US" altLang="zh-CN" sz="1600" dirty="0">
                <a:solidFill>
                  <a:srgbClr val="002060"/>
                </a:solidFill>
                <a:latin typeface="思源黑体 CN Normal" panose="020B0400000000000000" pitchFamily="34" charset="-122"/>
                <a:ea typeface="思源黑体 CN Normal" panose="020B0400000000000000" pitchFamily="34" charset="-122"/>
              </a:rPr>
              <a:t>24</a:t>
            </a:r>
            <a:r>
              <a:rPr lang="zh-CN" altLang="en-US" sz="1600" dirty="0">
                <a:solidFill>
                  <a:srgbClr val="002060"/>
                </a:solidFill>
                <a:latin typeface="思源黑体 CN Normal" panose="020B0400000000000000" pitchFamily="34" charset="-122"/>
                <a:ea typeface="思源黑体 CN Normal" panose="020B0400000000000000" pitchFamily="34" charset="-122"/>
              </a:rPr>
              <a:t>位显示模块</a:t>
            </a:r>
          </a:p>
        </p:txBody>
      </p:sp>
      <p:sp>
        <p:nvSpPr>
          <p:cNvPr id="38" name="矩形: 圆角 37">
            <a:extLst>
              <a:ext uri="{FF2B5EF4-FFF2-40B4-BE49-F238E27FC236}">
                <a16:creationId xmlns:a16="http://schemas.microsoft.com/office/drawing/2014/main" id="{30C32F53-4892-A6EC-976D-43A92C064E5B}"/>
              </a:ext>
            </a:extLst>
          </p:cNvPr>
          <p:cNvSpPr/>
          <p:nvPr/>
        </p:nvSpPr>
        <p:spPr>
          <a:xfrm>
            <a:off x="273419" y="4350359"/>
            <a:ext cx="2265799" cy="363505"/>
          </a:xfrm>
          <a:prstGeom prst="roundRect">
            <a:avLst/>
          </a:prstGeom>
          <a:ln>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支持两层显示数据混合</a:t>
            </a:r>
          </a:p>
        </p:txBody>
      </p:sp>
      <p:sp>
        <p:nvSpPr>
          <p:cNvPr id="39" name="文本框 38">
            <a:extLst>
              <a:ext uri="{FF2B5EF4-FFF2-40B4-BE49-F238E27FC236}">
                <a16:creationId xmlns:a16="http://schemas.microsoft.com/office/drawing/2014/main" id="{07E11C65-07BB-C4B2-1065-B9B7171FAA99}"/>
              </a:ext>
            </a:extLst>
          </p:cNvPr>
          <p:cNvSpPr txBox="1"/>
          <p:nvPr/>
        </p:nvSpPr>
        <p:spPr>
          <a:xfrm>
            <a:off x="2546808" y="4364002"/>
            <a:ext cx="6069654" cy="338554"/>
          </a:xfrm>
          <a:prstGeom prst="rect">
            <a:avLst/>
          </a:prstGeom>
          <a:noFill/>
        </p:spPr>
        <p:txBody>
          <a:bodyPr wrap="square" rtlCol="0">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2</a:t>
            </a:r>
            <a:r>
              <a:rPr lang="zh-CN" altLang="en-US" sz="1600" dirty="0">
                <a:solidFill>
                  <a:srgbClr val="002060"/>
                </a:solidFill>
                <a:latin typeface="思源黑体 CN Normal" panose="020B0400000000000000" pitchFamily="34" charset="-122"/>
                <a:ea typeface="思源黑体 CN Normal" panose="020B0400000000000000" pitchFamily="34" charset="-122"/>
              </a:rPr>
              <a:t>层数据源</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zh-CN" altLang="en-US" sz="1600" dirty="0">
                <a:solidFill>
                  <a:srgbClr val="002060"/>
                </a:solidFill>
                <a:latin typeface="思源黑体 CN Normal" panose="020B0400000000000000" pitchFamily="34" charset="-122"/>
                <a:ea typeface="思源黑体 CN Normal" panose="020B0400000000000000" pitchFamily="34" charset="-122"/>
              </a:rPr>
              <a:t>前景层和背景层，</a:t>
            </a:r>
            <a:r>
              <a:rPr lang="en-US" altLang="zh-CN" sz="1600" dirty="0">
                <a:solidFill>
                  <a:srgbClr val="002060"/>
                </a:solidFill>
                <a:latin typeface="思源黑体 CN Normal" panose="020B0400000000000000" pitchFamily="34" charset="-122"/>
                <a:ea typeface="思源黑体 CN Normal" panose="020B0400000000000000" pitchFamily="34" charset="-122"/>
              </a:rPr>
              <a:t>LTDC</a:t>
            </a:r>
            <a:r>
              <a:rPr lang="zh-CN" altLang="en-US" sz="1600" dirty="0">
                <a:solidFill>
                  <a:srgbClr val="002060"/>
                </a:solidFill>
                <a:latin typeface="思源黑体 CN Normal" panose="020B0400000000000000" pitchFamily="34" charset="-122"/>
                <a:ea typeface="思源黑体 CN Normal" panose="020B0400000000000000" pitchFamily="34" charset="-122"/>
              </a:rPr>
              <a:t>混合后输出到</a:t>
            </a:r>
            <a:r>
              <a:rPr lang="en-US" altLang="zh-CN" sz="1600" dirty="0">
                <a:solidFill>
                  <a:srgbClr val="002060"/>
                </a:solidFill>
                <a:latin typeface="思源黑体 CN Normal" panose="020B0400000000000000" pitchFamily="34" charset="-122"/>
                <a:ea typeface="思源黑体 CN Normal" panose="020B0400000000000000" pitchFamily="34" charset="-122"/>
              </a:rPr>
              <a:t>LCD</a:t>
            </a:r>
            <a:r>
              <a:rPr lang="zh-CN" altLang="en-US" sz="1600" dirty="0">
                <a:solidFill>
                  <a:srgbClr val="002060"/>
                </a:solidFill>
                <a:latin typeface="思源黑体 CN Normal" panose="020B0400000000000000" pitchFamily="34" charset="-122"/>
                <a:ea typeface="思源黑体 CN Normal" panose="020B0400000000000000" pitchFamily="34" charset="-122"/>
              </a:rPr>
              <a:t>有一层数据</a:t>
            </a:r>
          </a:p>
        </p:txBody>
      </p:sp>
    </p:spTree>
    <p:extLst>
      <p:ext uri="{BB962C8B-B14F-4D97-AF65-F5344CB8AC3E}">
        <p14:creationId xmlns:p14="http://schemas.microsoft.com/office/powerpoint/2010/main" val="326335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0" grpId="0" animBg="1"/>
      <p:bldP spid="3" grpId="0"/>
      <p:bldP spid="19" grpId="0" animBg="1"/>
      <p:bldP spid="21" grpId="0" animBg="1"/>
      <p:bldP spid="25" grpId="0" animBg="1"/>
      <p:bldP spid="34" grpId="0"/>
      <p:bldP spid="35" grpId="0"/>
      <p:bldP spid="36" grpId="0"/>
      <p:bldP spid="37" grpId="0"/>
      <p:bldP spid="38" grpId="0" animBg="1"/>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2777384-A84D-68E0-D1BB-2C10BA7CC79D}"/>
              </a:ext>
            </a:extLst>
          </p:cNvPr>
          <p:cNvPicPr>
            <a:picLocks noChangeAspect="1"/>
          </p:cNvPicPr>
          <p:nvPr/>
        </p:nvPicPr>
        <p:blipFill>
          <a:blip r:embed="rId2"/>
          <a:stretch>
            <a:fillRect/>
          </a:stretch>
        </p:blipFill>
        <p:spPr>
          <a:xfrm>
            <a:off x="627333" y="445668"/>
            <a:ext cx="7654314" cy="4378775"/>
          </a:xfrm>
          <a:prstGeom prst="rect">
            <a:avLst/>
          </a:prstGeom>
        </p:spPr>
      </p:pic>
      <p:sp>
        <p:nvSpPr>
          <p:cNvPr id="5" name="矩形 4">
            <a:extLst>
              <a:ext uri="{FF2B5EF4-FFF2-40B4-BE49-F238E27FC236}">
                <a16:creationId xmlns:a16="http://schemas.microsoft.com/office/drawing/2014/main" id="{D2FE8AFD-BC6A-81A5-03CE-DECE5E1ADA94}"/>
              </a:ext>
            </a:extLst>
          </p:cNvPr>
          <p:cNvSpPr/>
          <p:nvPr/>
        </p:nvSpPr>
        <p:spPr>
          <a:xfrm>
            <a:off x="6843932" y="1533380"/>
            <a:ext cx="780757" cy="1955409"/>
          </a:xfrm>
          <a:prstGeom prst="rect">
            <a:avLst/>
          </a:prstGeom>
          <a:solidFill>
            <a:schemeClr val="accent5">
              <a:alpha val="34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400" dirty="0">
                <a:solidFill>
                  <a:srgbClr val="FF0000"/>
                </a:solidFill>
                <a:latin typeface="思源黑体 CN Normal" panose="020B0400000000000000" pitchFamily="34" charset="-122"/>
                <a:ea typeface="思源黑体 CN Normal" panose="020B0400000000000000" pitchFamily="34" charset="-122"/>
              </a:rPr>
              <a:t>信号线</a:t>
            </a:r>
            <a:endParaRPr lang="en-US" altLang="zh-CN" sz="14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4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4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4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4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4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4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400" dirty="0">
              <a:solidFill>
                <a:srgbClr val="FF0000"/>
              </a:solidFill>
              <a:latin typeface="思源黑体 CN Normal" panose="020B0400000000000000" pitchFamily="34" charset="-122"/>
              <a:ea typeface="思源黑体 CN Normal" panose="020B0400000000000000" pitchFamily="34" charset="-122"/>
            </a:endParaRPr>
          </a:p>
          <a:p>
            <a:pPr algn="ctr"/>
            <a:endParaRPr lang="zh-CN" altLang="en-US" sz="1400" dirty="0">
              <a:solidFill>
                <a:srgbClr val="FF0000"/>
              </a:solidFill>
              <a:latin typeface="思源黑体 CN Normal" panose="020B0400000000000000" pitchFamily="34" charset="-122"/>
              <a:ea typeface="思源黑体 CN Normal" panose="020B0400000000000000" pitchFamily="34" charset="-122"/>
            </a:endParaRPr>
          </a:p>
        </p:txBody>
      </p:sp>
      <p:sp>
        <p:nvSpPr>
          <p:cNvPr id="29" name="矩形 28">
            <a:extLst>
              <a:ext uri="{FF2B5EF4-FFF2-40B4-BE49-F238E27FC236}">
                <a16:creationId xmlns:a16="http://schemas.microsoft.com/office/drawing/2014/main" id="{EB70AEC7-D0AF-6E93-7EF2-FA5180483980}"/>
              </a:ext>
            </a:extLst>
          </p:cNvPr>
          <p:cNvSpPr/>
          <p:nvPr/>
        </p:nvSpPr>
        <p:spPr>
          <a:xfrm>
            <a:off x="3400353" y="1038667"/>
            <a:ext cx="3274768" cy="3287150"/>
          </a:xfrm>
          <a:prstGeom prst="rect">
            <a:avLst/>
          </a:prstGeom>
          <a:solidFill>
            <a:srgbClr val="7030A0">
              <a:alpha val="34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tLang="zh-CN" sz="16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6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6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600" dirty="0">
              <a:solidFill>
                <a:srgbClr val="FF0000"/>
              </a:solidFill>
              <a:latin typeface="思源黑体 CN Normal" panose="020B0400000000000000" pitchFamily="34" charset="-122"/>
              <a:ea typeface="思源黑体 CN Normal" panose="020B0400000000000000" pitchFamily="34" charset="-122"/>
            </a:endParaRPr>
          </a:p>
          <a:p>
            <a:pPr algn="ctr"/>
            <a:r>
              <a:rPr lang="zh-CN" altLang="en-US" sz="1600" dirty="0">
                <a:solidFill>
                  <a:srgbClr val="FF0000"/>
                </a:solidFill>
                <a:latin typeface="思源黑体 CN Normal" panose="020B0400000000000000" pitchFamily="34" charset="-122"/>
                <a:ea typeface="思源黑体 CN Normal" panose="020B0400000000000000" pitchFamily="34" charset="-122"/>
              </a:rPr>
              <a:t>图像处理单元</a:t>
            </a:r>
          </a:p>
        </p:txBody>
      </p:sp>
      <p:sp>
        <p:nvSpPr>
          <p:cNvPr id="30" name="矩形 29">
            <a:extLst>
              <a:ext uri="{FF2B5EF4-FFF2-40B4-BE49-F238E27FC236}">
                <a16:creationId xmlns:a16="http://schemas.microsoft.com/office/drawing/2014/main" id="{9B79E86A-99B1-7DD7-9BD3-BC2885A9F934}"/>
              </a:ext>
            </a:extLst>
          </p:cNvPr>
          <p:cNvSpPr/>
          <p:nvPr/>
        </p:nvSpPr>
        <p:spPr>
          <a:xfrm>
            <a:off x="2371539" y="949571"/>
            <a:ext cx="653015" cy="2060917"/>
          </a:xfrm>
          <a:prstGeom prst="rect">
            <a:avLst/>
          </a:prstGeom>
          <a:solidFill>
            <a:srgbClr val="ED7D31">
              <a:alpha val="34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400" dirty="0">
                <a:solidFill>
                  <a:srgbClr val="FF0000"/>
                </a:solidFill>
                <a:latin typeface="思源黑体 CN Normal" panose="020B0400000000000000" pitchFamily="34" charset="-122"/>
                <a:ea typeface="思源黑体 CN Normal" panose="020B0400000000000000" pitchFamily="34" charset="-122"/>
              </a:rPr>
              <a:t>AHB</a:t>
            </a:r>
            <a:r>
              <a:rPr lang="zh-CN" altLang="en-US" sz="1400" dirty="0">
                <a:solidFill>
                  <a:srgbClr val="FF0000"/>
                </a:solidFill>
                <a:latin typeface="思源黑体 CN Normal" panose="020B0400000000000000" pitchFamily="34" charset="-122"/>
                <a:ea typeface="思源黑体 CN Normal" panose="020B0400000000000000" pitchFamily="34" charset="-122"/>
              </a:rPr>
              <a:t>接口</a:t>
            </a:r>
            <a:endParaRPr lang="en-US" altLang="zh-CN" sz="14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4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4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4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4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4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400" dirty="0">
              <a:solidFill>
                <a:srgbClr val="FF0000"/>
              </a:solidFill>
              <a:latin typeface="思源黑体 CN Normal" panose="020B0400000000000000" pitchFamily="34" charset="-122"/>
              <a:ea typeface="思源黑体 CN Normal" panose="020B0400000000000000" pitchFamily="34" charset="-122"/>
            </a:endParaRPr>
          </a:p>
          <a:p>
            <a:pPr algn="ctr"/>
            <a:endParaRPr lang="zh-CN" altLang="en-US" sz="1400" dirty="0">
              <a:solidFill>
                <a:srgbClr val="FF0000"/>
              </a:solidFill>
              <a:latin typeface="思源黑体 CN Normal" panose="020B0400000000000000" pitchFamily="34" charset="-122"/>
              <a:ea typeface="思源黑体 CN Normal" panose="020B0400000000000000" pitchFamily="34" charset="-122"/>
            </a:endParaRPr>
          </a:p>
        </p:txBody>
      </p:sp>
      <p:sp>
        <p:nvSpPr>
          <p:cNvPr id="31" name="矩形 30">
            <a:extLst>
              <a:ext uri="{FF2B5EF4-FFF2-40B4-BE49-F238E27FC236}">
                <a16:creationId xmlns:a16="http://schemas.microsoft.com/office/drawing/2014/main" id="{420DE200-593E-989B-E3BC-9AC5E5237510}"/>
              </a:ext>
            </a:extLst>
          </p:cNvPr>
          <p:cNvSpPr/>
          <p:nvPr/>
        </p:nvSpPr>
        <p:spPr>
          <a:xfrm>
            <a:off x="2486134" y="3088645"/>
            <a:ext cx="538419" cy="1673270"/>
          </a:xfrm>
          <a:prstGeom prst="rect">
            <a:avLst/>
          </a:prstGeom>
          <a:solidFill>
            <a:srgbClr val="00B0F0">
              <a:alpha val="34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1A5F5238-5E87-36FB-A4F8-FA9FB999D598}"/>
              </a:ext>
            </a:extLst>
          </p:cNvPr>
          <p:cNvSpPr/>
          <p:nvPr/>
        </p:nvSpPr>
        <p:spPr>
          <a:xfrm>
            <a:off x="627333" y="1065242"/>
            <a:ext cx="1116873" cy="3682605"/>
          </a:xfrm>
          <a:prstGeom prst="rect">
            <a:avLst/>
          </a:prstGeom>
          <a:solidFill>
            <a:srgbClr val="D5007B">
              <a:alpha val="34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tLang="zh-CN" sz="1600" dirty="0">
              <a:solidFill>
                <a:srgbClr val="FF0000"/>
              </a:solidFill>
              <a:latin typeface="思源黑体 CN Normal" panose="020B0400000000000000" pitchFamily="34" charset="-122"/>
              <a:ea typeface="思源黑体 CN Normal" panose="020B0400000000000000" pitchFamily="34" charset="-122"/>
            </a:endParaRPr>
          </a:p>
          <a:p>
            <a:pPr algn="ctr"/>
            <a:r>
              <a:rPr lang="zh-CN" altLang="en-US" sz="1600" dirty="0">
                <a:solidFill>
                  <a:srgbClr val="FF0000"/>
                </a:solidFill>
                <a:latin typeface="思源黑体 CN Normal" panose="020B0400000000000000" pitchFamily="34" charset="-122"/>
                <a:ea typeface="思源黑体 CN Normal" panose="020B0400000000000000" pitchFamily="34" charset="-122"/>
              </a:rPr>
              <a:t>时钟域</a:t>
            </a:r>
          </a:p>
        </p:txBody>
      </p:sp>
      <p:sp>
        <p:nvSpPr>
          <p:cNvPr id="35" name="文本框 34">
            <a:extLst>
              <a:ext uri="{FF2B5EF4-FFF2-40B4-BE49-F238E27FC236}">
                <a16:creationId xmlns:a16="http://schemas.microsoft.com/office/drawing/2014/main" id="{AD039FE5-D9A8-8BAD-B5BC-67C14A59E6AF}"/>
              </a:ext>
            </a:extLst>
          </p:cNvPr>
          <p:cNvSpPr txBox="1"/>
          <p:nvPr/>
        </p:nvSpPr>
        <p:spPr>
          <a:xfrm>
            <a:off x="58892" y="522265"/>
            <a:ext cx="2002025" cy="369332"/>
          </a:xfrm>
          <a:prstGeom prst="rect">
            <a:avLst/>
          </a:prstGeom>
          <a:noFill/>
        </p:spPr>
        <p:txBody>
          <a:bodyPr wrap="square" rtlCol="0">
            <a:spAutoFit/>
          </a:bodyPr>
          <a:lstStyle/>
          <a:p>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控制器框图</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36" name="矩形 35">
            <a:extLst>
              <a:ext uri="{FF2B5EF4-FFF2-40B4-BE49-F238E27FC236}">
                <a16:creationId xmlns:a16="http://schemas.microsoft.com/office/drawing/2014/main" id="{7017183A-8177-EFC8-5794-3E9E3BC5FC03}"/>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pic>
        <p:nvPicPr>
          <p:cNvPr id="37" name="图片 36">
            <a:extLst>
              <a:ext uri="{FF2B5EF4-FFF2-40B4-BE49-F238E27FC236}">
                <a16:creationId xmlns:a16="http://schemas.microsoft.com/office/drawing/2014/main" id="{F31DE131-EA3C-C988-EBE8-9AF04BC59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38" name="Rectangle 2">
            <a:extLst>
              <a:ext uri="{FF2B5EF4-FFF2-40B4-BE49-F238E27FC236}">
                <a16:creationId xmlns:a16="http://schemas.microsoft.com/office/drawing/2014/main" id="{CAAF6E72-4AA1-670D-FB8C-D34708D71F27}"/>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39" name="矩形 38">
            <a:extLst>
              <a:ext uri="{FF2B5EF4-FFF2-40B4-BE49-F238E27FC236}">
                <a16:creationId xmlns:a16="http://schemas.microsoft.com/office/drawing/2014/main" id="{E97FFF93-B671-2D54-95E3-331D2E1DB93C}"/>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40" name="文本框 39">
            <a:extLst>
              <a:ext uri="{FF2B5EF4-FFF2-40B4-BE49-F238E27FC236}">
                <a16:creationId xmlns:a16="http://schemas.microsoft.com/office/drawing/2014/main" id="{3E8A159E-0F54-A6BD-FD01-2CFB969ACECD}"/>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41" name="文本框 40">
            <a:extLst>
              <a:ext uri="{FF2B5EF4-FFF2-40B4-BE49-F238E27FC236}">
                <a16:creationId xmlns:a16="http://schemas.microsoft.com/office/drawing/2014/main" id="{2FC56302-46BF-0D55-A114-C4210290FFAD}"/>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248668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9" grpId="0" animBg="1"/>
      <p:bldP spid="30" grpId="0" animBg="1"/>
      <p:bldP spid="31" grpId="0" animBg="1"/>
      <p:bldP spid="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66C258B-A82E-9C86-DF0A-D4B04F6B2C73}"/>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pic>
        <p:nvPicPr>
          <p:cNvPr id="9" name="图片 8">
            <a:extLst>
              <a:ext uri="{FF2B5EF4-FFF2-40B4-BE49-F238E27FC236}">
                <a16:creationId xmlns:a16="http://schemas.microsoft.com/office/drawing/2014/main" id="{D1CD5160-C795-4FA8-D92E-AFCB847A5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0" name="Rectangle 2">
            <a:extLst>
              <a:ext uri="{FF2B5EF4-FFF2-40B4-BE49-F238E27FC236}">
                <a16:creationId xmlns:a16="http://schemas.microsoft.com/office/drawing/2014/main" id="{4B9C2EB9-15BC-3F3B-1CDA-8E5F6F870F3C}"/>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矩形 10">
            <a:extLst>
              <a:ext uri="{FF2B5EF4-FFF2-40B4-BE49-F238E27FC236}">
                <a16:creationId xmlns:a16="http://schemas.microsoft.com/office/drawing/2014/main" id="{C0CC517B-5EB6-3588-2BB7-488C1D016D6B}"/>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2" name="文本框 11">
            <a:extLst>
              <a:ext uri="{FF2B5EF4-FFF2-40B4-BE49-F238E27FC236}">
                <a16:creationId xmlns:a16="http://schemas.microsoft.com/office/drawing/2014/main" id="{E259472E-A73B-180E-22EA-76CBD15A9E75}"/>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3" name="文本框 12">
            <a:extLst>
              <a:ext uri="{FF2B5EF4-FFF2-40B4-BE49-F238E27FC236}">
                <a16:creationId xmlns:a16="http://schemas.microsoft.com/office/drawing/2014/main" id="{0628A770-DC7E-E560-693A-D9E00A06553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29" name="文本框 28">
            <a:extLst>
              <a:ext uri="{FF2B5EF4-FFF2-40B4-BE49-F238E27FC236}">
                <a16:creationId xmlns:a16="http://schemas.microsoft.com/office/drawing/2014/main" id="{BC8F203D-1215-09E5-FCE4-A6A54F14D580}"/>
              </a:ext>
            </a:extLst>
          </p:cNvPr>
          <p:cNvSpPr txBox="1"/>
          <p:nvPr/>
        </p:nvSpPr>
        <p:spPr>
          <a:xfrm>
            <a:off x="58892" y="522265"/>
            <a:ext cx="2002025" cy="369332"/>
          </a:xfrm>
          <a:prstGeom prst="rect">
            <a:avLst/>
          </a:prstGeom>
          <a:noFill/>
        </p:spPr>
        <p:txBody>
          <a:bodyPr wrap="square" rtlCol="0">
            <a:spAutoFit/>
          </a:bodyPr>
          <a:lstStyle/>
          <a:p>
            <a:r>
              <a:rPr lang="zh-CN" altLang="en-US" dirty="0">
                <a:solidFill>
                  <a:srgbClr val="002060"/>
                </a:solidFill>
                <a:latin typeface="思源黑体 CN Normal" panose="020B0400000000000000" pitchFamily="34" charset="-122"/>
                <a:ea typeface="思源黑体 CN Normal" panose="020B0400000000000000" pitchFamily="34" charset="-122"/>
              </a:rPr>
              <a:t>信号线</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graphicFrame>
        <p:nvGraphicFramePr>
          <p:cNvPr id="30" name="表格 29">
            <a:extLst>
              <a:ext uri="{FF2B5EF4-FFF2-40B4-BE49-F238E27FC236}">
                <a16:creationId xmlns:a16="http://schemas.microsoft.com/office/drawing/2014/main" id="{2CF5775F-5EB0-20E4-E4C4-98FF6DCCC2A7}"/>
              </a:ext>
            </a:extLst>
          </p:cNvPr>
          <p:cNvGraphicFramePr>
            <a:graphicFrameLocks noGrp="1"/>
          </p:cNvGraphicFramePr>
          <p:nvPr>
            <p:extLst>
              <p:ext uri="{D42A27DB-BD31-4B8C-83A1-F6EECF244321}">
                <p14:modId xmlns:p14="http://schemas.microsoft.com/office/powerpoint/2010/main" val="367353839"/>
              </p:ext>
            </p:extLst>
          </p:nvPr>
        </p:nvGraphicFramePr>
        <p:xfrm>
          <a:off x="306000" y="925272"/>
          <a:ext cx="8532000" cy="2880000"/>
        </p:xfrm>
        <a:graphic>
          <a:graphicData uri="http://schemas.openxmlformats.org/drawingml/2006/table">
            <a:tbl>
              <a:tblPr firstRow="1" firstCol="1" bandRow="1">
                <a:tableStyleId>{69012ECD-51FC-41F1-AA8D-1B2483CD663E}</a:tableStyleId>
              </a:tblPr>
              <a:tblGrid>
                <a:gridCol w="1512000">
                  <a:extLst>
                    <a:ext uri="{9D8B030D-6E8A-4147-A177-3AD203B41FA5}">
                      <a16:colId xmlns:a16="http://schemas.microsoft.com/office/drawing/2014/main" val="3054296969"/>
                    </a:ext>
                  </a:extLst>
                </a:gridCol>
                <a:gridCol w="3780000">
                  <a:extLst>
                    <a:ext uri="{9D8B030D-6E8A-4147-A177-3AD203B41FA5}">
                      <a16:colId xmlns:a16="http://schemas.microsoft.com/office/drawing/2014/main" val="736310960"/>
                    </a:ext>
                  </a:extLst>
                </a:gridCol>
                <a:gridCol w="3240000">
                  <a:extLst>
                    <a:ext uri="{9D8B030D-6E8A-4147-A177-3AD203B41FA5}">
                      <a16:colId xmlns:a16="http://schemas.microsoft.com/office/drawing/2014/main" val="2034525485"/>
                    </a:ext>
                  </a:extLst>
                </a:gridCol>
              </a:tblGrid>
              <a:tr h="360000">
                <a:tc>
                  <a:txBody>
                    <a:bodyPr/>
                    <a:lstStyle/>
                    <a:p>
                      <a:pPr marL="0" indent="0" algn="ctr">
                        <a:lnSpc>
                          <a:spcPct val="150000"/>
                        </a:lnSpc>
                        <a:spcAft>
                          <a:spcPts val="0"/>
                        </a:spcAft>
                      </a:pPr>
                      <a:r>
                        <a:rPr lang="en-US" altLang="zh-CN" sz="1600" kern="100" dirty="0">
                          <a:effectLst/>
                          <a:latin typeface="思源黑体 CN Normal" panose="020B0400000000000000" pitchFamily="34" charset="-122"/>
                          <a:ea typeface="思源黑体 CN Normal" panose="020B0400000000000000" pitchFamily="34" charset="-122"/>
                        </a:rPr>
                        <a:t>LTDC</a:t>
                      </a:r>
                      <a:r>
                        <a:rPr lang="zh-CN" altLang="en-US" sz="1600" kern="100" dirty="0">
                          <a:effectLst/>
                          <a:latin typeface="思源黑体 CN Normal" panose="020B0400000000000000" pitchFamily="34" charset="-122"/>
                          <a:ea typeface="思源黑体 CN Normal" panose="020B0400000000000000" pitchFamily="34" charset="-122"/>
                        </a:rPr>
                        <a:t>信号线</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lnSpc>
                          <a:spcPct val="150000"/>
                        </a:lnSpc>
                        <a:spcAft>
                          <a:spcPts val="0"/>
                        </a:spcAft>
                      </a:pPr>
                      <a:r>
                        <a:rPr lang="zh-CN" altLang="en-US" sz="1600" kern="100" dirty="0">
                          <a:effectLst/>
                          <a:latin typeface="思源黑体 CN Normal" panose="020B0400000000000000" pitchFamily="34" charset="-122"/>
                          <a:ea typeface="思源黑体 CN Normal" panose="020B0400000000000000" pitchFamily="34" charset="-122"/>
                        </a:rPr>
                        <a:t>对应芯片</a:t>
                      </a:r>
                      <a:r>
                        <a:rPr lang="en-US" altLang="zh-CN" sz="1600" kern="100" dirty="0">
                          <a:effectLst/>
                          <a:latin typeface="思源黑体 CN Normal" panose="020B0400000000000000" pitchFamily="34" charset="-122"/>
                          <a:ea typeface="思源黑体 CN Normal" panose="020B0400000000000000" pitchFamily="34" charset="-122"/>
                        </a:rPr>
                        <a:t>IO</a:t>
                      </a:r>
                      <a:endParaRPr lang="zh-CN" sz="1600" kern="100" dirty="0">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lnSpc>
                          <a:spcPct val="150000"/>
                        </a:lnSpc>
                        <a:spcAft>
                          <a:spcPts val="0"/>
                        </a:spcAft>
                      </a:pPr>
                      <a:r>
                        <a:rPr lang="zh-CN" altLang="en-US" sz="1600" kern="100" dirty="0">
                          <a:effectLst/>
                          <a:latin typeface="思源黑体 CN Normal" panose="020B0400000000000000" pitchFamily="34" charset="-122"/>
                          <a:ea typeface="思源黑体 CN Normal" panose="020B0400000000000000" pitchFamily="34" charset="-122"/>
                        </a:rPr>
                        <a:t>说明</a:t>
                      </a:r>
                      <a:endParaRPr lang="zh-CN" sz="1600" kern="100" dirty="0">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7018290"/>
                  </a:ext>
                </a:extLst>
              </a:tr>
              <a:tr h="360000">
                <a:tc>
                  <a:txBody>
                    <a:bodyPr/>
                    <a:lstStyle/>
                    <a:p>
                      <a:pPr marL="0" indent="0" algn="ctr">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rPr>
                        <a:t>LCD_CLK</a:t>
                      </a:r>
                      <a:endParaRPr lang="zh-CN" sz="1600" b="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PG7</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像素时钟输出</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1460519"/>
                  </a:ext>
                </a:extLst>
              </a:tr>
              <a:tr h="360000">
                <a:tc>
                  <a:txBody>
                    <a:bodyPr/>
                    <a:lstStyle/>
                    <a:p>
                      <a:pPr marL="0" indent="0" algn="ctr">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rPr>
                        <a:t>LCD_HSYNC</a:t>
                      </a:r>
                      <a:endParaRPr lang="zh-CN" sz="1600" b="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PI10</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水平同步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771995"/>
                  </a:ext>
                </a:extLst>
              </a:tr>
              <a:tr h="360000">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LCD_VSYNC</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PI9</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垂直同步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6501857"/>
                  </a:ext>
                </a:extLst>
              </a:tr>
              <a:tr h="360000">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LCD_DE</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PF10</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数据使能</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2345980"/>
                  </a:ext>
                </a:extLst>
              </a:tr>
              <a:tr h="360000">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LCD_R[7:3]</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PG6</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PH12</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PH11</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PH10</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PH9</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红色数据线，</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LCD_R[2:0]</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未用到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4162467"/>
                  </a:ext>
                </a:extLst>
              </a:tr>
              <a:tr h="360000">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LCD_G[7:2]</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PI2</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PI1</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PI0</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PH15</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PH14</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PH13</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绿色数据线，</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LCD_G[1:0]</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未用到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0526562"/>
                  </a:ext>
                </a:extLst>
              </a:tr>
              <a:tr h="360000">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LCD_B[7:3]</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PI7</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PI6</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PI5</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PI4</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PG11</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蓝色数据线，</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LCD_B[2:0]</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未用到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4753208"/>
                  </a:ext>
                </a:extLst>
              </a:tr>
            </a:tbl>
          </a:graphicData>
        </a:graphic>
      </p:graphicFrame>
      <p:sp>
        <p:nvSpPr>
          <p:cNvPr id="31" name="文本框 30">
            <a:extLst>
              <a:ext uri="{FF2B5EF4-FFF2-40B4-BE49-F238E27FC236}">
                <a16:creationId xmlns:a16="http://schemas.microsoft.com/office/drawing/2014/main" id="{01DF54E6-14E1-6C55-9B95-0E9F2484B685}"/>
              </a:ext>
            </a:extLst>
          </p:cNvPr>
          <p:cNvSpPr txBox="1"/>
          <p:nvPr/>
        </p:nvSpPr>
        <p:spPr>
          <a:xfrm>
            <a:off x="563259" y="4246176"/>
            <a:ext cx="8158710" cy="338554"/>
          </a:xfrm>
          <a:prstGeom prst="rect">
            <a:avLst/>
          </a:prstGeom>
          <a:noFill/>
        </p:spPr>
        <p:txBody>
          <a:bodyPr wrap="square" rtlCol="0">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LTDC</a:t>
            </a:r>
            <a:r>
              <a:rPr lang="zh-CN" altLang="en-US" sz="1600" dirty="0">
                <a:solidFill>
                  <a:srgbClr val="002060"/>
                </a:solidFill>
                <a:latin typeface="思源黑体 CN Normal" panose="020B0400000000000000" pitchFamily="34" charset="-122"/>
                <a:ea typeface="思源黑体 CN Normal" panose="020B0400000000000000" pitchFamily="34" charset="-122"/>
              </a:rPr>
              <a:t>是支持</a:t>
            </a:r>
            <a:r>
              <a:rPr lang="en-US" altLang="zh-CN" sz="1600" dirty="0">
                <a:solidFill>
                  <a:srgbClr val="002060"/>
                </a:solidFill>
                <a:latin typeface="思源黑体 CN Normal" panose="020B0400000000000000" pitchFamily="34" charset="-122"/>
                <a:ea typeface="思源黑体 CN Normal" panose="020B0400000000000000" pitchFamily="34" charset="-122"/>
              </a:rPr>
              <a:t>RGB888</a:t>
            </a:r>
            <a:r>
              <a:rPr lang="zh-CN" altLang="en-US" sz="1600" dirty="0">
                <a:solidFill>
                  <a:srgbClr val="002060"/>
                </a:solidFill>
                <a:latin typeface="思源黑体 CN Normal" panose="020B0400000000000000" pitchFamily="34" charset="-122"/>
                <a:ea typeface="思源黑体 CN Normal" panose="020B0400000000000000" pitchFamily="34" charset="-122"/>
              </a:rPr>
              <a:t>格式，但为了节省</a:t>
            </a:r>
            <a:r>
              <a:rPr lang="en-US" altLang="zh-CN" sz="1600" dirty="0">
                <a:solidFill>
                  <a:srgbClr val="002060"/>
                </a:solidFill>
                <a:latin typeface="思源黑体 CN Normal" panose="020B0400000000000000" pitchFamily="34" charset="-122"/>
                <a:ea typeface="思源黑体 CN Normal" panose="020B0400000000000000" pitchFamily="34" charset="-122"/>
              </a:rPr>
              <a:t>IO</a:t>
            </a:r>
            <a:r>
              <a:rPr lang="zh-CN" altLang="en-US" sz="1600" dirty="0">
                <a:solidFill>
                  <a:srgbClr val="002060"/>
                </a:solidFill>
                <a:latin typeface="思源黑体 CN Normal" panose="020B0400000000000000" pitchFamily="34" charset="-122"/>
                <a:ea typeface="思源黑体 CN Normal" panose="020B0400000000000000" pitchFamily="34" charset="-122"/>
              </a:rPr>
              <a:t>以及提高图片显示速度，采用的是</a:t>
            </a:r>
            <a:r>
              <a:rPr lang="en-US" altLang="zh-CN" sz="1600" dirty="0">
                <a:solidFill>
                  <a:srgbClr val="002060"/>
                </a:solidFill>
                <a:latin typeface="思源黑体 CN Normal" panose="020B0400000000000000" pitchFamily="34" charset="-122"/>
                <a:ea typeface="思源黑体 CN Normal" panose="020B0400000000000000" pitchFamily="34" charset="-122"/>
              </a:rPr>
              <a:t>RGB565</a:t>
            </a:r>
            <a:r>
              <a:rPr lang="zh-CN" altLang="en-US" sz="1600" dirty="0">
                <a:solidFill>
                  <a:srgbClr val="002060"/>
                </a:solidFill>
                <a:latin typeface="思源黑体 CN Normal" panose="020B0400000000000000" pitchFamily="34" charset="-122"/>
                <a:ea typeface="思源黑体 CN Normal" panose="020B0400000000000000" pitchFamily="34" charset="-122"/>
              </a:rPr>
              <a:t>格式</a:t>
            </a:r>
          </a:p>
        </p:txBody>
      </p:sp>
      <p:sp>
        <p:nvSpPr>
          <p:cNvPr id="14" name="文本框 13">
            <a:extLst>
              <a:ext uri="{FF2B5EF4-FFF2-40B4-BE49-F238E27FC236}">
                <a16:creationId xmlns:a16="http://schemas.microsoft.com/office/drawing/2014/main" id="{9107BD3C-AF78-153D-3C23-61B9914840D1}"/>
              </a:ext>
            </a:extLst>
          </p:cNvPr>
          <p:cNvSpPr txBox="1"/>
          <p:nvPr/>
        </p:nvSpPr>
        <p:spPr>
          <a:xfrm>
            <a:off x="5760998" y="3807209"/>
            <a:ext cx="3207157"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具体</a:t>
            </a:r>
            <a:r>
              <a:rPr lang="en-US" altLang="zh-CN" sz="1600" dirty="0">
                <a:solidFill>
                  <a:srgbClr val="002060"/>
                </a:solidFill>
                <a:latin typeface="思源黑体 CN Normal" panose="020B0400000000000000" pitchFamily="34" charset="-122"/>
                <a:ea typeface="思源黑体 CN Normal" panose="020B0400000000000000" pitchFamily="34" charset="-122"/>
              </a:rPr>
              <a:t>IO</a:t>
            </a:r>
            <a:r>
              <a:rPr lang="zh-CN" altLang="en-US" sz="1600" dirty="0">
                <a:solidFill>
                  <a:srgbClr val="002060"/>
                </a:solidFill>
                <a:latin typeface="思源黑体 CN Normal" panose="020B0400000000000000" pitchFamily="34" charset="-122"/>
                <a:ea typeface="思源黑体 CN Normal" panose="020B0400000000000000" pitchFamily="34" charset="-122"/>
              </a:rPr>
              <a:t>参考相关</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zh-CN" altLang="en-US" sz="1600" dirty="0">
                <a:solidFill>
                  <a:srgbClr val="002060"/>
                </a:solidFill>
                <a:latin typeface="思源黑体 CN Normal" panose="020B0400000000000000" pitchFamily="34" charset="-122"/>
                <a:ea typeface="思源黑体 CN Normal" panose="020B0400000000000000" pitchFamily="34" charset="-122"/>
              </a:rPr>
              <a:t>芯片数据手册</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p>
        </p:txBody>
      </p:sp>
    </p:spTree>
    <p:extLst>
      <p:ext uri="{BB962C8B-B14F-4D97-AF65-F5344CB8AC3E}">
        <p14:creationId xmlns:p14="http://schemas.microsoft.com/office/powerpoint/2010/main" val="47301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66C258B-A82E-9C86-DF0A-D4B04F6B2C73}"/>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pic>
        <p:nvPicPr>
          <p:cNvPr id="9" name="图片 8">
            <a:extLst>
              <a:ext uri="{FF2B5EF4-FFF2-40B4-BE49-F238E27FC236}">
                <a16:creationId xmlns:a16="http://schemas.microsoft.com/office/drawing/2014/main" id="{D1CD5160-C795-4FA8-D92E-AFCB847A5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0" name="Rectangle 2">
            <a:extLst>
              <a:ext uri="{FF2B5EF4-FFF2-40B4-BE49-F238E27FC236}">
                <a16:creationId xmlns:a16="http://schemas.microsoft.com/office/drawing/2014/main" id="{4B9C2EB9-15BC-3F3B-1CDA-8E5F6F870F3C}"/>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矩形 10">
            <a:extLst>
              <a:ext uri="{FF2B5EF4-FFF2-40B4-BE49-F238E27FC236}">
                <a16:creationId xmlns:a16="http://schemas.microsoft.com/office/drawing/2014/main" id="{C0CC517B-5EB6-3588-2BB7-488C1D016D6B}"/>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2" name="文本框 11">
            <a:extLst>
              <a:ext uri="{FF2B5EF4-FFF2-40B4-BE49-F238E27FC236}">
                <a16:creationId xmlns:a16="http://schemas.microsoft.com/office/drawing/2014/main" id="{E259472E-A73B-180E-22EA-76CBD15A9E75}"/>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3" name="文本框 12">
            <a:extLst>
              <a:ext uri="{FF2B5EF4-FFF2-40B4-BE49-F238E27FC236}">
                <a16:creationId xmlns:a16="http://schemas.microsoft.com/office/drawing/2014/main" id="{0628A770-DC7E-E560-693A-D9E00A06553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29" name="文本框 28">
            <a:extLst>
              <a:ext uri="{FF2B5EF4-FFF2-40B4-BE49-F238E27FC236}">
                <a16:creationId xmlns:a16="http://schemas.microsoft.com/office/drawing/2014/main" id="{BC8F203D-1215-09E5-FCE4-A6A54F14D580}"/>
              </a:ext>
            </a:extLst>
          </p:cNvPr>
          <p:cNvSpPr txBox="1"/>
          <p:nvPr/>
        </p:nvSpPr>
        <p:spPr>
          <a:xfrm>
            <a:off x="58892" y="522265"/>
            <a:ext cx="2002025" cy="369332"/>
          </a:xfrm>
          <a:prstGeom prst="rect">
            <a:avLst/>
          </a:prstGeom>
          <a:noFill/>
        </p:spPr>
        <p:txBody>
          <a:bodyPr wrap="square" rtlCol="0">
            <a:spAutoFit/>
          </a:bodyPr>
          <a:lstStyle/>
          <a:p>
            <a:r>
              <a:rPr lang="zh-CN" altLang="en-US" dirty="0">
                <a:solidFill>
                  <a:srgbClr val="002060"/>
                </a:solidFill>
                <a:latin typeface="思源黑体 CN Normal" panose="020B0400000000000000" pitchFamily="34" charset="-122"/>
                <a:ea typeface="思源黑体 CN Normal" panose="020B0400000000000000" pitchFamily="34" charset="-122"/>
              </a:rPr>
              <a:t>图像处理单元</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4" name="文本框 13">
            <a:extLst>
              <a:ext uri="{FF2B5EF4-FFF2-40B4-BE49-F238E27FC236}">
                <a16:creationId xmlns:a16="http://schemas.microsoft.com/office/drawing/2014/main" id="{AB97F54C-D7B5-8B49-5D47-1EBF765DC73E}"/>
              </a:ext>
            </a:extLst>
          </p:cNvPr>
          <p:cNvSpPr txBox="1"/>
          <p:nvPr/>
        </p:nvSpPr>
        <p:spPr>
          <a:xfrm>
            <a:off x="492645" y="958091"/>
            <a:ext cx="8158710" cy="338554"/>
          </a:xfrm>
          <a:prstGeom prst="rect">
            <a:avLst/>
          </a:prstGeom>
          <a:noFill/>
        </p:spPr>
        <p:txBody>
          <a:bodyPr wrap="square" rtlCol="0">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LTDC</a:t>
            </a:r>
            <a:r>
              <a:rPr lang="zh-CN" altLang="en-US" sz="1600" dirty="0">
                <a:solidFill>
                  <a:srgbClr val="002060"/>
                </a:solidFill>
                <a:latin typeface="思源黑体 CN Normal" panose="020B0400000000000000" pitchFamily="34" charset="-122"/>
                <a:ea typeface="思源黑体 CN Normal" panose="020B0400000000000000" pitchFamily="34" charset="-122"/>
              </a:rPr>
              <a:t>有两层，每层都可以分别启用、禁用和配置。图层显示的顺序是固定，由下至上。</a:t>
            </a:r>
          </a:p>
        </p:txBody>
      </p:sp>
      <p:pic>
        <p:nvPicPr>
          <p:cNvPr id="3" name="图片 2">
            <a:extLst>
              <a:ext uri="{FF2B5EF4-FFF2-40B4-BE49-F238E27FC236}">
                <a16:creationId xmlns:a16="http://schemas.microsoft.com/office/drawing/2014/main" id="{D3D9E63B-B78C-B9FE-BE25-1FAA7B0D395D}"/>
              </a:ext>
            </a:extLst>
          </p:cNvPr>
          <p:cNvPicPr>
            <a:picLocks noChangeAspect="1"/>
          </p:cNvPicPr>
          <p:nvPr/>
        </p:nvPicPr>
        <p:blipFill>
          <a:blip r:embed="rId3"/>
          <a:stretch>
            <a:fillRect/>
          </a:stretch>
        </p:blipFill>
        <p:spPr>
          <a:xfrm>
            <a:off x="1131794" y="3169424"/>
            <a:ext cx="7013285" cy="1331497"/>
          </a:xfrm>
          <a:prstGeom prst="rect">
            <a:avLst/>
          </a:prstGeom>
        </p:spPr>
      </p:pic>
      <p:sp>
        <p:nvSpPr>
          <p:cNvPr id="15" name="矩形: 圆角 14">
            <a:extLst>
              <a:ext uri="{FF2B5EF4-FFF2-40B4-BE49-F238E27FC236}">
                <a16:creationId xmlns:a16="http://schemas.microsoft.com/office/drawing/2014/main" id="{AE592CC8-CC2B-CD81-0F4D-026F60F48B1F}"/>
              </a:ext>
            </a:extLst>
          </p:cNvPr>
          <p:cNvSpPr/>
          <p:nvPr/>
        </p:nvSpPr>
        <p:spPr>
          <a:xfrm>
            <a:off x="1393172" y="1487250"/>
            <a:ext cx="1150268"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图像数据</a:t>
            </a:r>
          </a:p>
        </p:txBody>
      </p:sp>
      <p:cxnSp>
        <p:nvCxnSpPr>
          <p:cNvPr id="5" name="直接箭头连接符 4">
            <a:extLst>
              <a:ext uri="{FF2B5EF4-FFF2-40B4-BE49-F238E27FC236}">
                <a16:creationId xmlns:a16="http://schemas.microsoft.com/office/drawing/2014/main" id="{29BF2424-B436-A0E7-B7BD-D2758BEEFE44}"/>
              </a:ext>
            </a:extLst>
          </p:cNvPr>
          <p:cNvCxnSpPr>
            <a:cxnSpLocks/>
            <a:endCxn id="15" idx="1"/>
          </p:cNvCxnSpPr>
          <p:nvPr/>
        </p:nvCxnSpPr>
        <p:spPr>
          <a:xfrm>
            <a:off x="637268" y="1651261"/>
            <a:ext cx="7559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3421AE6D-180F-86B3-A7FD-EE193DDEC21C}"/>
              </a:ext>
            </a:extLst>
          </p:cNvPr>
          <p:cNvSpPr/>
          <p:nvPr/>
        </p:nvSpPr>
        <p:spPr>
          <a:xfrm>
            <a:off x="2869910" y="1487250"/>
            <a:ext cx="862094"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层</a:t>
            </a:r>
            <a:r>
              <a:rPr lang="en-US" altLang="zh-CN" sz="1600" dirty="0">
                <a:latin typeface="思源黑体 CN Normal" panose="020B0400000000000000" pitchFamily="34" charset="-122"/>
                <a:ea typeface="思源黑体 CN Normal" panose="020B0400000000000000" pitchFamily="34" charset="-122"/>
              </a:rPr>
              <a:t>FIFO</a:t>
            </a:r>
            <a:endParaRPr lang="zh-CN" altLang="en-US" sz="1600" dirty="0">
              <a:latin typeface="思源黑体 CN Normal" panose="020B0400000000000000" pitchFamily="34" charset="-122"/>
              <a:ea typeface="思源黑体 CN Normal" panose="020B0400000000000000" pitchFamily="34" charset="-122"/>
            </a:endParaRPr>
          </a:p>
        </p:txBody>
      </p:sp>
      <p:sp>
        <p:nvSpPr>
          <p:cNvPr id="20" name="矩形: 圆角 19">
            <a:extLst>
              <a:ext uri="{FF2B5EF4-FFF2-40B4-BE49-F238E27FC236}">
                <a16:creationId xmlns:a16="http://schemas.microsoft.com/office/drawing/2014/main" id="{73D6B4F0-124D-E264-BBEB-E83F4331027B}"/>
              </a:ext>
            </a:extLst>
          </p:cNvPr>
          <p:cNvSpPr/>
          <p:nvPr/>
        </p:nvSpPr>
        <p:spPr>
          <a:xfrm>
            <a:off x="4057644" y="1487250"/>
            <a:ext cx="1730743" cy="328021"/>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像素格式转换器</a:t>
            </a:r>
          </a:p>
        </p:txBody>
      </p:sp>
      <p:cxnSp>
        <p:nvCxnSpPr>
          <p:cNvPr id="21" name="直接箭头连接符 20">
            <a:extLst>
              <a:ext uri="{FF2B5EF4-FFF2-40B4-BE49-F238E27FC236}">
                <a16:creationId xmlns:a16="http://schemas.microsoft.com/office/drawing/2014/main" id="{A80FAE62-F350-A08D-1925-4328AA883A32}"/>
              </a:ext>
            </a:extLst>
          </p:cNvPr>
          <p:cNvCxnSpPr>
            <a:cxnSpLocks/>
            <a:stCxn id="15" idx="3"/>
            <a:endCxn id="19" idx="1"/>
          </p:cNvCxnSpPr>
          <p:nvPr/>
        </p:nvCxnSpPr>
        <p:spPr>
          <a:xfrm>
            <a:off x="2543440" y="1651261"/>
            <a:ext cx="326470"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2E5CEE1-182A-FF0C-0565-BE4B4A0F1998}"/>
              </a:ext>
            </a:extLst>
          </p:cNvPr>
          <p:cNvCxnSpPr>
            <a:cxnSpLocks/>
            <a:stCxn id="19" idx="3"/>
            <a:endCxn id="20" idx="1"/>
          </p:cNvCxnSpPr>
          <p:nvPr/>
        </p:nvCxnSpPr>
        <p:spPr>
          <a:xfrm>
            <a:off x="3732004" y="1651261"/>
            <a:ext cx="325640"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0EAFB36-1390-D111-27F5-1E667F9A3C79}"/>
              </a:ext>
            </a:extLst>
          </p:cNvPr>
          <p:cNvCxnSpPr>
            <a:cxnSpLocks/>
            <a:stCxn id="20" idx="3"/>
            <a:endCxn id="36" idx="1"/>
          </p:cNvCxnSpPr>
          <p:nvPr/>
        </p:nvCxnSpPr>
        <p:spPr>
          <a:xfrm>
            <a:off x="5788387" y="1651261"/>
            <a:ext cx="124358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70187BF1-0AA9-3C8F-F2B2-92DDEC6B2991}"/>
              </a:ext>
            </a:extLst>
          </p:cNvPr>
          <p:cNvSpPr txBox="1"/>
          <p:nvPr/>
        </p:nvSpPr>
        <p:spPr>
          <a:xfrm>
            <a:off x="555535" y="1337090"/>
            <a:ext cx="922982" cy="307777"/>
          </a:xfrm>
          <a:prstGeom prst="rect">
            <a:avLst/>
          </a:prstGeom>
          <a:noFill/>
        </p:spPr>
        <p:txBody>
          <a:bodyPr wrap="square" rtlCol="0">
            <a:spAutoFit/>
          </a:bodyPr>
          <a:lstStyle/>
          <a:p>
            <a:r>
              <a:rPr lang="en-US" altLang="zh-CN" sz="1400" dirty="0">
                <a:solidFill>
                  <a:srgbClr val="002060"/>
                </a:solidFill>
                <a:latin typeface="思源黑体 CN Normal" panose="020B0400000000000000" pitchFamily="34" charset="-122"/>
                <a:ea typeface="思源黑体 CN Normal" panose="020B0400000000000000" pitchFamily="34" charset="-122"/>
              </a:rPr>
              <a:t>AHB</a:t>
            </a:r>
            <a:r>
              <a:rPr lang="zh-CN" altLang="en-US" sz="1400" dirty="0">
                <a:solidFill>
                  <a:srgbClr val="002060"/>
                </a:solidFill>
                <a:latin typeface="思源黑体 CN Normal" panose="020B0400000000000000" pitchFamily="34" charset="-122"/>
                <a:ea typeface="思源黑体 CN Normal" panose="020B0400000000000000" pitchFamily="34" charset="-122"/>
              </a:rPr>
              <a:t>接口</a:t>
            </a:r>
          </a:p>
        </p:txBody>
      </p:sp>
      <p:sp>
        <p:nvSpPr>
          <p:cNvPr id="34" name="文本框 33">
            <a:extLst>
              <a:ext uri="{FF2B5EF4-FFF2-40B4-BE49-F238E27FC236}">
                <a16:creationId xmlns:a16="http://schemas.microsoft.com/office/drawing/2014/main" id="{07A9D6FE-7CDC-0941-66A3-02DB0996F5D0}"/>
              </a:ext>
            </a:extLst>
          </p:cNvPr>
          <p:cNvSpPr txBox="1"/>
          <p:nvPr/>
        </p:nvSpPr>
        <p:spPr>
          <a:xfrm>
            <a:off x="5724942" y="1337090"/>
            <a:ext cx="1672790" cy="307777"/>
          </a:xfrm>
          <a:prstGeom prst="rect">
            <a:avLst/>
          </a:prstGeom>
          <a:noFill/>
        </p:spPr>
        <p:txBody>
          <a:bodyPr wrap="square" rtlCol="0">
            <a:spAutoFit/>
          </a:bodyPr>
          <a:lstStyle/>
          <a:p>
            <a:r>
              <a:rPr lang="en-US" altLang="zh-CN" sz="1400" dirty="0">
                <a:solidFill>
                  <a:srgbClr val="002060"/>
                </a:solidFill>
                <a:latin typeface="思源黑体 CN Normal" panose="020B0400000000000000" pitchFamily="34" charset="-122"/>
                <a:ea typeface="思源黑体 CN Normal" panose="020B0400000000000000" pitchFamily="34" charset="-122"/>
              </a:rPr>
              <a:t>ARGB8888</a:t>
            </a:r>
            <a:r>
              <a:rPr lang="zh-CN" altLang="en-US" sz="1400" dirty="0">
                <a:solidFill>
                  <a:srgbClr val="002060"/>
                </a:solidFill>
                <a:latin typeface="思源黑体 CN Normal" panose="020B0400000000000000" pitchFamily="34" charset="-122"/>
                <a:ea typeface="思源黑体 CN Normal" panose="020B0400000000000000" pitchFamily="34" charset="-122"/>
              </a:rPr>
              <a:t>格式</a:t>
            </a:r>
          </a:p>
        </p:txBody>
      </p:sp>
      <p:sp>
        <p:nvSpPr>
          <p:cNvPr id="36" name="矩形: 圆角 35">
            <a:extLst>
              <a:ext uri="{FF2B5EF4-FFF2-40B4-BE49-F238E27FC236}">
                <a16:creationId xmlns:a16="http://schemas.microsoft.com/office/drawing/2014/main" id="{A4BF8B30-BC56-B1EE-2A46-33D335F826F4}"/>
              </a:ext>
            </a:extLst>
          </p:cNvPr>
          <p:cNvSpPr/>
          <p:nvPr/>
        </p:nvSpPr>
        <p:spPr>
          <a:xfrm>
            <a:off x="7031972" y="1487250"/>
            <a:ext cx="658368"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混合</a:t>
            </a:r>
          </a:p>
        </p:txBody>
      </p:sp>
      <p:sp>
        <p:nvSpPr>
          <p:cNvPr id="41" name="矩形: 圆角 40">
            <a:extLst>
              <a:ext uri="{FF2B5EF4-FFF2-40B4-BE49-F238E27FC236}">
                <a16:creationId xmlns:a16="http://schemas.microsoft.com/office/drawing/2014/main" id="{94B6CA9D-D6EF-38E6-E8E3-64BCABE377E6}"/>
              </a:ext>
            </a:extLst>
          </p:cNvPr>
          <p:cNvSpPr/>
          <p:nvPr/>
        </p:nvSpPr>
        <p:spPr>
          <a:xfrm>
            <a:off x="7031972" y="2170002"/>
            <a:ext cx="658368"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抖动</a:t>
            </a:r>
          </a:p>
        </p:txBody>
      </p:sp>
      <p:sp>
        <p:nvSpPr>
          <p:cNvPr id="42" name="矩形: 圆角 41">
            <a:extLst>
              <a:ext uri="{FF2B5EF4-FFF2-40B4-BE49-F238E27FC236}">
                <a16:creationId xmlns:a16="http://schemas.microsoft.com/office/drawing/2014/main" id="{9C3464E9-5193-5DCD-96C5-7619BBCCC041}"/>
              </a:ext>
            </a:extLst>
          </p:cNvPr>
          <p:cNvSpPr/>
          <p:nvPr/>
        </p:nvSpPr>
        <p:spPr>
          <a:xfrm>
            <a:off x="8043908" y="2170001"/>
            <a:ext cx="658368"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LCD</a:t>
            </a:r>
            <a:endParaRPr lang="zh-CN" altLang="en-US" sz="1600" dirty="0">
              <a:latin typeface="思源黑体 CN Normal" panose="020B0400000000000000" pitchFamily="34" charset="-122"/>
              <a:ea typeface="思源黑体 CN Normal" panose="020B0400000000000000" pitchFamily="34" charset="-122"/>
            </a:endParaRPr>
          </a:p>
        </p:txBody>
      </p:sp>
      <p:cxnSp>
        <p:nvCxnSpPr>
          <p:cNvPr id="43" name="直接箭头连接符 42">
            <a:extLst>
              <a:ext uri="{FF2B5EF4-FFF2-40B4-BE49-F238E27FC236}">
                <a16:creationId xmlns:a16="http://schemas.microsoft.com/office/drawing/2014/main" id="{1A86E4EE-BF2C-1F18-FB3E-4E5BC8404828}"/>
              </a:ext>
            </a:extLst>
          </p:cNvPr>
          <p:cNvCxnSpPr>
            <a:cxnSpLocks/>
            <a:stCxn id="36" idx="2"/>
            <a:endCxn id="41" idx="0"/>
          </p:cNvCxnSpPr>
          <p:nvPr/>
        </p:nvCxnSpPr>
        <p:spPr>
          <a:xfrm>
            <a:off x="7361156" y="1815271"/>
            <a:ext cx="0" cy="35473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F881EAFC-F44F-B7AC-3964-44ACF86B68CC}"/>
              </a:ext>
            </a:extLst>
          </p:cNvPr>
          <p:cNvCxnSpPr>
            <a:cxnSpLocks/>
            <a:stCxn id="41" idx="3"/>
            <a:endCxn id="42" idx="1"/>
          </p:cNvCxnSpPr>
          <p:nvPr/>
        </p:nvCxnSpPr>
        <p:spPr>
          <a:xfrm flipV="1">
            <a:off x="7690340" y="2334012"/>
            <a:ext cx="353568" cy="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42D7095B-B85E-C4B4-0939-583275DFF678}"/>
              </a:ext>
            </a:extLst>
          </p:cNvPr>
          <p:cNvSpPr txBox="1"/>
          <p:nvPr/>
        </p:nvSpPr>
        <p:spPr>
          <a:xfrm>
            <a:off x="243110" y="2585578"/>
            <a:ext cx="8849103" cy="584775"/>
          </a:xfrm>
          <a:prstGeom prst="rect">
            <a:avLst/>
          </a:prstGeom>
          <a:noFill/>
        </p:spPr>
        <p:txBody>
          <a:bodyPr wrap="square" rtlCol="0">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ARGB8888</a:t>
            </a:r>
            <a:r>
              <a:rPr lang="zh-CN" altLang="en-US" sz="1600" dirty="0">
                <a:solidFill>
                  <a:srgbClr val="002060"/>
                </a:solidFill>
                <a:latin typeface="思源黑体 CN Normal" panose="020B0400000000000000" pitchFamily="34" charset="-122"/>
                <a:ea typeface="思源黑体 CN Normal" panose="020B0400000000000000" pitchFamily="34" charset="-122"/>
              </a:rPr>
              <a:t>格式即带</a:t>
            </a:r>
            <a:r>
              <a:rPr lang="en-US" altLang="zh-CN" sz="1600" dirty="0">
                <a:solidFill>
                  <a:srgbClr val="002060"/>
                </a:solidFill>
                <a:latin typeface="思源黑体 CN Normal" panose="020B0400000000000000" pitchFamily="34" charset="-122"/>
                <a:ea typeface="思源黑体 CN Normal" panose="020B0400000000000000" pitchFamily="34" charset="-122"/>
              </a:rPr>
              <a:t>8</a:t>
            </a:r>
            <a:r>
              <a:rPr lang="zh-CN" altLang="en-US" sz="1600" dirty="0">
                <a:solidFill>
                  <a:srgbClr val="002060"/>
                </a:solidFill>
                <a:latin typeface="思源黑体 CN Normal" panose="020B0400000000000000" pitchFamily="34" charset="-122"/>
                <a:ea typeface="思源黑体 CN Normal" panose="020B0400000000000000" pitchFamily="34" charset="-122"/>
              </a:rPr>
              <a:t>位透明通道，最高</a:t>
            </a:r>
            <a:r>
              <a:rPr lang="en-US" altLang="zh-CN" sz="1600" dirty="0">
                <a:solidFill>
                  <a:srgbClr val="002060"/>
                </a:solidFill>
                <a:latin typeface="思源黑体 CN Normal" panose="020B0400000000000000" pitchFamily="34" charset="-122"/>
                <a:ea typeface="思源黑体 CN Normal" panose="020B0400000000000000" pitchFamily="34" charset="-122"/>
              </a:rPr>
              <a:t>8</a:t>
            </a:r>
            <a:r>
              <a:rPr lang="zh-CN" altLang="en-US" sz="1600" dirty="0">
                <a:solidFill>
                  <a:srgbClr val="002060"/>
                </a:solidFill>
                <a:latin typeface="思源黑体 CN Normal" panose="020B0400000000000000" pitchFamily="34" charset="-122"/>
                <a:ea typeface="思源黑体 CN Normal" panose="020B0400000000000000" pitchFamily="34" charset="-122"/>
              </a:rPr>
              <a:t>位为透明通道参数，表示透明度，值越大越不透明 ，值越小越透明。</a:t>
            </a:r>
          </a:p>
        </p:txBody>
      </p:sp>
      <p:cxnSp>
        <p:nvCxnSpPr>
          <p:cNvPr id="55" name="直接箭头连接符 54">
            <a:extLst>
              <a:ext uri="{FF2B5EF4-FFF2-40B4-BE49-F238E27FC236}">
                <a16:creationId xmlns:a16="http://schemas.microsoft.com/office/drawing/2014/main" id="{FF409BBD-7BAD-3BE5-97D3-A8D42BBF1EC7}"/>
              </a:ext>
            </a:extLst>
          </p:cNvPr>
          <p:cNvCxnSpPr>
            <a:cxnSpLocks/>
          </p:cNvCxnSpPr>
          <p:nvPr/>
        </p:nvCxnSpPr>
        <p:spPr>
          <a:xfrm>
            <a:off x="1107605" y="3229999"/>
            <a:ext cx="0" cy="1331497"/>
          </a:xfrm>
          <a:prstGeom prst="straightConnector1">
            <a:avLst/>
          </a:prstGeom>
          <a:ln w="28575">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AEC315D4-9EA5-5492-950A-995D67144457}"/>
              </a:ext>
            </a:extLst>
          </p:cNvPr>
          <p:cNvSpPr txBox="1"/>
          <p:nvPr/>
        </p:nvSpPr>
        <p:spPr>
          <a:xfrm rot="5400000">
            <a:off x="444252" y="3568411"/>
            <a:ext cx="1046440" cy="307777"/>
          </a:xfrm>
          <a:prstGeom prst="rect">
            <a:avLst/>
          </a:prstGeom>
          <a:noFill/>
        </p:spPr>
        <p:txBody>
          <a:bodyPr vert="vert270" wrap="square" rtlCol="0">
            <a:spAutoFit/>
          </a:bodyPr>
          <a:lstStyle/>
          <a:p>
            <a:r>
              <a:rPr lang="zh-CN" altLang="en-US" sz="1400" dirty="0">
                <a:solidFill>
                  <a:srgbClr val="002060"/>
                </a:solidFill>
                <a:latin typeface="思源黑体 CN Normal" panose="020B0400000000000000" pitchFamily="34" charset="-122"/>
                <a:ea typeface="思源黑体 CN Normal" panose="020B0400000000000000" pitchFamily="34" charset="-122"/>
              </a:rPr>
              <a:t>由下到上</a:t>
            </a:r>
          </a:p>
        </p:txBody>
      </p:sp>
      <p:sp>
        <p:nvSpPr>
          <p:cNvPr id="58" name="文本框 57">
            <a:extLst>
              <a:ext uri="{FF2B5EF4-FFF2-40B4-BE49-F238E27FC236}">
                <a16:creationId xmlns:a16="http://schemas.microsoft.com/office/drawing/2014/main" id="{D929244E-3EB9-CF48-0567-C2CD91306F8C}"/>
              </a:ext>
            </a:extLst>
          </p:cNvPr>
          <p:cNvSpPr txBox="1"/>
          <p:nvPr/>
        </p:nvSpPr>
        <p:spPr>
          <a:xfrm>
            <a:off x="1118039" y="4499047"/>
            <a:ext cx="2093173"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背景层：显示纯</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zh-CN" altLang="en-US" sz="1600" dirty="0">
                <a:solidFill>
                  <a:srgbClr val="002060"/>
                </a:solidFill>
                <a:latin typeface="思源黑体 CN Normal" panose="020B0400000000000000" pitchFamily="34" charset="-122"/>
                <a:ea typeface="思源黑体 CN Normal" panose="020B0400000000000000" pitchFamily="34" charset="-122"/>
              </a:rPr>
              <a:t>单色</a:t>
            </a:r>
          </a:p>
        </p:txBody>
      </p:sp>
      <p:sp>
        <p:nvSpPr>
          <p:cNvPr id="59" name="文本框 58">
            <a:extLst>
              <a:ext uri="{FF2B5EF4-FFF2-40B4-BE49-F238E27FC236}">
                <a16:creationId xmlns:a16="http://schemas.microsoft.com/office/drawing/2014/main" id="{A0CDA48D-4352-38AF-F2B6-05BCE56DEFBA}"/>
              </a:ext>
            </a:extLst>
          </p:cNvPr>
          <p:cNvSpPr txBox="1"/>
          <p:nvPr/>
        </p:nvSpPr>
        <p:spPr>
          <a:xfrm>
            <a:off x="3300957" y="4499047"/>
            <a:ext cx="3419883"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第一</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zh-CN" altLang="en-US" sz="1600" dirty="0">
                <a:solidFill>
                  <a:srgbClr val="002060"/>
                </a:solidFill>
                <a:latin typeface="思源黑体 CN Normal" panose="020B0400000000000000" pitchFamily="34" charset="-122"/>
                <a:ea typeface="思源黑体 CN Normal" panose="020B0400000000000000" pitchFamily="34" charset="-122"/>
              </a:rPr>
              <a:t>二层：显示信息</a:t>
            </a:r>
            <a:r>
              <a:rPr lang="en-US" altLang="zh-CN" sz="1600" dirty="0">
                <a:solidFill>
                  <a:srgbClr val="002060"/>
                </a:solidFill>
                <a:latin typeface="思源黑体 CN Normal" panose="020B0400000000000000" pitchFamily="34" charset="-122"/>
                <a:ea typeface="思源黑体 CN Normal" panose="020B0400000000000000" pitchFamily="34" charset="-122"/>
              </a:rPr>
              <a:t>(8</a:t>
            </a:r>
            <a:r>
              <a:rPr lang="zh-CN" altLang="en-US" sz="1600" dirty="0">
                <a:solidFill>
                  <a:srgbClr val="002060"/>
                </a:solidFill>
                <a:latin typeface="思源黑体 CN Normal" panose="020B0400000000000000" pitchFamily="34" charset="-122"/>
                <a:ea typeface="思源黑体 CN Normal" panose="020B0400000000000000" pitchFamily="34" charset="-122"/>
              </a:rPr>
              <a:t>种颜色格式</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endParaRPr lang="zh-CN" altLang="en-US"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30" name="文本框 29">
            <a:extLst>
              <a:ext uri="{FF2B5EF4-FFF2-40B4-BE49-F238E27FC236}">
                <a16:creationId xmlns:a16="http://schemas.microsoft.com/office/drawing/2014/main" id="{0FC86221-EB52-0EBE-3BE7-410455739BCF}"/>
              </a:ext>
            </a:extLst>
          </p:cNvPr>
          <p:cNvSpPr txBox="1"/>
          <p:nvPr/>
        </p:nvSpPr>
        <p:spPr>
          <a:xfrm>
            <a:off x="7691439" y="1483944"/>
            <a:ext cx="1330641" cy="307777"/>
          </a:xfrm>
          <a:prstGeom prst="rect">
            <a:avLst/>
          </a:prstGeom>
          <a:noFill/>
        </p:spPr>
        <p:txBody>
          <a:bodyPr wrap="square" rtlCol="0">
            <a:spAutoFit/>
          </a:bodyPr>
          <a:lstStyle/>
          <a:p>
            <a:r>
              <a:rPr lang="zh-CN" altLang="en-US" sz="1400" dirty="0">
                <a:solidFill>
                  <a:srgbClr val="002060"/>
                </a:solidFill>
                <a:latin typeface="思源黑体 CN Normal" panose="020B0400000000000000" pitchFamily="34" charset="-122"/>
                <a:ea typeface="思源黑体 CN Normal" panose="020B0400000000000000" pitchFamily="34" charset="-122"/>
              </a:rPr>
              <a:t>两层数据混合</a:t>
            </a:r>
          </a:p>
        </p:txBody>
      </p:sp>
      <p:sp>
        <p:nvSpPr>
          <p:cNvPr id="31" name="文本框 30">
            <a:extLst>
              <a:ext uri="{FF2B5EF4-FFF2-40B4-BE49-F238E27FC236}">
                <a16:creationId xmlns:a16="http://schemas.microsoft.com/office/drawing/2014/main" id="{B5E3BC32-7BFE-9557-8404-CCD35FD178A1}"/>
              </a:ext>
            </a:extLst>
          </p:cNvPr>
          <p:cNvSpPr txBox="1"/>
          <p:nvPr/>
        </p:nvSpPr>
        <p:spPr>
          <a:xfrm>
            <a:off x="6179939" y="2182658"/>
            <a:ext cx="966450" cy="307777"/>
          </a:xfrm>
          <a:prstGeom prst="rect">
            <a:avLst/>
          </a:prstGeom>
          <a:noFill/>
        </p:spPr>
        <p:txBody>
          <a:bodyPr wrap="square" rtlCol="0">
            <a:spAutoFit/>
          </a:bodyPr>
          <a:lstStyle/>
          <a:p>
            <a:r>
              <a:rPr lang="zh-CN" altLang="en-US" sz="1400" dirty="0">
                <a:solidFill>
                  <a:srgbClr val="002060"/>
                </a:solidFill>
                <a:latin typeface="思源黑体 CN Normal" panose="020B0400000000000000" pitchFamily="34" charset="-122"/>
                <a:ea typeface="思源黑体 CN Normal" panose="020B0400000000000000" pitchFamily="34" charset="-122"/>
              </a:rPr>
              <a:t>色深处理</a:t>
            </a:r>
          </a:p>
        </p:txBody>
      </p:sp>
      <p:sp>
        <p:nvSpPr>
          <p:cNvPr id="35" name="文本框 34">
            <a:extLst>
              <a:ext uri="{FF2B5EF4-FFF2-40B4-BE49-F238E27FC236}">
                <a16:creationId xmlns:a16="http://schemas.microsoft.com/office/drawing/2014/main" id="{3C5C97B7-819C-0927-0DA9-3CA3D0A6842E}"/>
              </a:ext>
            </a:extLst>
          </p:cNvPr>
          <p:cNvSpPr txBox="1"/>
          <p:nvPr/>
        </p:nvSpPr>
        <p:spPr>
          <a:xfrm>
            <a:off x="2947665" y="3037169"/>
            <a:ext cx="1067348"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使能</a:t>
            </a:r>
            <a:r>
              <a:rPr lang="en-US" altLang="zh-CN" sz="1600" dirty="0">
                <a:solidFill>
                  <a:srgbClr val="002060"/>
                </a:solidFill>
                <a:latin typeface="思源黑体 CN Normal" panose="020B0400000000000000" pitchFamily="34" charset="-122"/>
                <a:ea typeface="思源黑体 CN Normal" panose="020B0400000000000000" pitchFamily="34" charset="-122"/>
              </a:rPr>
              <a:t>2</a:t>
            </a:r>
            <a:r>
              <a:rPr lang="zh-CN" altLang="en-US" sz="1600" dirty="0">
                <a:solidFill>
                  <a:srgbClr val="002060"/>
                </a:solidFill>
                <a:latin typeface="思源黑体 CN Normal" panose="020B0400000000000000" pitchFamily="34" charset="-122"/>
                <a:ea typeface="思源黑体 CN Normal" panose="020B0400000000000000" pitchFamily="34" charset="-122"/>
              </a:rPr>
              <a:t>层</a:t>
            </a:r>
          </a:p>
        </p:txBody>
      </p:sp>
      <p:sp>
        <p:nvSpPr>
          <p:cNvPr id="37" name="文本框 36">
            <a:extLst>
              <a:ext uri="{FF2B5EF4-FFF2-40B4-BE49-F238E27FC236}">
                <a16:creationId xmlns:a16="http://schemas.microsoft.com/office/drawing/2014/main" id="{9EAAB549-9AF3-D0F1-A0C3-D196AD1B133C}"/>
              </a:ext>
            </a:extLst>
          </p:cNvPr>
          <p:cNvSpPr txBox="1"/>
          <p:nvPr/>
        </p:nvSpPr>
        <p:spPr>
          <a:xfrm>
            <a:off x="3892544" y="3176099"/>
            <a:ext cx="2005335"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第</a:t>
            </a:r>
            <a:r>
              <a:rPr lang="en-US" altLang="zh-CN" sz="1600" dirty="0">
                <a:solidFill>
                  <a:srgbClr val="002060"/>
                </a:solidFill>
                <a:latin typeface="思源黑体 CN Normal" panose="020B0400000000000000" pitchFamily="34" charset="-122"/>
                <a:ea typeface="思源黑体 CN Normal" panose="020B0400000000000000" pitchFamily="34" charset="-122"/>
              </a:rPr>
              <a:t>1</a:t>
            </a:r>
            <a:r>
              <a:rPr lang="zh-CN" altLang="en-US" sz="1600" dirty="0">
                <a:solidFill>
                  <a:srgbClr val="002060"/>
                </a:solidFill>
                <a:latin typeface="思源黑体 CN Normal" panose="020B0400000000000000" pitchFamily="34" charset="-122"/>
                <a:ea typeface="思源黑体 CN Normal" panose="020B0400000000000000" pitchFamily="34" charset="-122"/>
              </a:rPr>
              <a:t>层与背景色混合 </a:t>
            </a:r>
          </a:p>
        </p:txBody>
      </p:sp>
      <p:sp>
        <p:nvSpPr>
          <p:cNvPr id="38" name="文本框 37">
            <a:extLst>
              <a:ext uri="{FF2B5EF4-FFF2-40B4-BE49-F238E27FC236}">
                <a16:creationId xmlns:a16="http://schemas.microsoft.com/office/drawing/2014/main" id="{0C226338-330D-DDBF-E987-6D698F0541E7}"/>
              </a:ext>
            </a:extLst>
          </p:cNvPr>
          <p:cNvSpPr txBox="1"/>
          <p:nvPr/>
        </p:nvSpPr>
        <p:spPr>
          <a:xfrm>
            <a:off x="6347458" y="3193452"/>
            <a:ext cx="2377442" cy="584775"/>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第</a:t>
            </a:r>
            <a:r>
              <a:rPr lang="en-US" altLang="zh-CN" sz="1600" dirty="0">
                <a:solidFill>
                  <a:srgbClr val="002060"/>
                </a:solidFill>
                <a:latin typeface="思源黑体 CN Normal" panose="020B0400000000000000" pitchFamily="34" charset="-122"/>
                <a:ea typeface="思源黑体 CN Normal" panose="020B0400000000000000" pitchFamily="34" charset="-122"/>
              </a:rPr>
              <a:t>2</a:t>
            </a:r>
            <a:r>
              <a:rPr lang="zh-CN" altLang="en-US" sz="1600" dirty="0">
                <a:solidFill>
                  <a:srgbClr val="002060"/>
                </a:solidFill>
                <a:latin typeface="思源黑体 CN Normal" panose="020B0400000000000000" pitchFamily="34" charset="-122"/>
                <a:ea typeface="思源黑体 CN Normal" panose="020B0400000000000000" pitchFamily="34" charset="-122"/>
              </a:rPr>
              <a:t>层与第</a:t>
            </a:r>
            <a:r>
              <a:rPr lang="en-US" altLang="zh-CN" sz="1600" dirty="0">
                <a:solidFill>
                  <a:srgbClr val="002060"/>
                </a:solidFill>
                <a:latin typeface="思源黑体 CN Normal" panose="020B0400000000000000" pitchFamily="34" charset="-122"/>
                <a:ea typeface="思源黑体 CN Normal" panose="020B0400000000000000" pitchFamily="34" charset="-122"/>
              </a:rPr>
              <a:t>1</a:t>
            </a:r>
            <a:r>
              <a:rPr lang="zh-CN" altLang="en-US" sz="1600" dirty="0">
                <a:solidFill>
                  <a:srgbClr val="002060"/>
                </a:solidFill>
                <a:latin typeface="思源黑体 CN Normal" panose="020B0400000000000000" pitchFamily="34" charset="-122"/>
                <a:ea typeface="思源黑体 CN Normal" panose="020B0400000000000000" pitchFamily="34" charset="-122"/>
              </a:rPr>
              <a:t>层和背景的混合颜色再次混合</a:t>
            </a:r>
          </a:p>
        </p:txBody>
      </p:sp>
    </p:spTree>
    <p:extLst>
      <p:ext uri="{BB962C8B-B14F-4D97-AF65-F5344CB8AC3E}">
        <p14:creationId xmlns:p14="http://schemas.microsoft.com/office/powerpoint/2010/main" val="336983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childTnLst>
                          </p:cTn>
                        </p:par>
                        <p:par>
                          <p:cTn id="61" fill="hold">
                            <p:stCondLst>
                              <p:cond delay="500"/>
                            </p:stCondLst>
                            <p:childTnLst>
                              <p:par>
                                <p:cTn id="62" presetID="22" presetClass="entr" presetSubtype="1" fill="hold" nodeType="after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wipe(up)">
                                      <p:cBhvr>
                                        <p:cTn id="64" dur="500"/>
                                        <p:tgtEl>
                                          <p:spTgt spid="4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childTnLst>
                          </p:cTn>
                        </p:par>
                        <p:par>
                          <p:cTn id="75" fill="hold">
                            <p:stCondLst>
                              <p:cond delay="500"/>
                            </p:stCondLst>
                            <p:childTnLst>
                              <p:par>
                                <p:cTn id="76" presetID="22" presetClass="entr" presetSubtype="8" fill="hold" nodeType="after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wipe(left)">
                                      <p:cBhvr>
                                        <p:cTn id="78" dur="500"/>
                                        <p:tgtEl>
                                          <p:spTgt spid="4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500"/>
                                        <p:tgtEl>
                                          <p:spTgt spid="4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
                                        </p:tgtEl>
                                        <p:attrNameLst>
                                          <p:attrName>style.visibility</p:attrName>
                                        </p:attrNameLst>
                                      </p:cBhvr>
                                      <p:to>
                                        <p:strVal val="visible"/>
                                      </p:to>
                                    </p:set>
                                    <p:animEffect transition="in" filter="fade">
                                      <p:cBhvr>
                                        <p:cTn id="88" dur="500"/>
                                        <p:tgtEl>
                                          <p:spTgt spid="3"/>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fade">
                                      <p:cBhvr>
                                        <p:cTn id="93" dur="500"/>
                                        <p:tgtEl>
                                          <p:spTgt spid="5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fade">
                                      <p:cBhvr>
                                        <p:cTn id="96" dur="500"/>
                                        <p:tgtEl>
                                          <p:spTgt spid="5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fade">
                                      <p:cBhvr>
                                        <p:cTn id="101" dur="500"/>
                                        <p:tgtEl>
                                          <p:spTgt spid="58"/>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59"/>
                                        </p:tgtEl>
                                        <p:attrNameLst>
                                          <p:attrName>style.visibility</p:attrName>
                                        </p:attrNameLst>
                                      </p:cBhvr>
                                      <p:to>
                                        <p:strVal val="visible"/>
                                      </p:to>
                                    </p:set>
                                    <p:animEffect transition="in" filter="fade">
                                      <p:cBhvr>
                                        <p:cTn id="106" dur="500"/>
                                        <p:tgtEl>
                                          <p:spTgt spid="59"/>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500"/>
                                        <p:tgtEl>
                                          <p:spTgt spid="35"/>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500"/>
                                        <p:tgtEl>
                                          <p:spTgt spid="37"/>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8"/>
                                        </p:tgtEl>
                                        <p:attrNameLst>
                                          <p:attrName>style.visibility</p:attrName>
                                        </p:attrNameLst>
                                      </p:cBhvr>
                                      <p:to>
                                        <p:strVal val="visible"/>
                                      </p:to>
                                    </p:set>
                                    <p:animEffect transition="in" filter="fade">
                                      <p:cBhvr>
                                        <p:cTn id="12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9" grpId="0" animBg="1"/>
      <p:bldP spid="20" grpId="0" animBg="1"/>
      <p:bldP spid="33" grpId="0"/>
      <p:bldP spid="34" grpId="0"/>
      <p:bldP spid="36" grpId="0" animBg="1"/>
      <p:bldP spid="41" grpId="0" animBg="1"/>
      <p:bldP spid="42" grpId="0" animBg="1"/>
      <p:bldP spid="53" grpId="0"/>
      <p:bldP spid="57" grpId="0"/>
      <p:bldP spid="58" grpId="0"/>
      <p:bldP spid="59" grpId="0"/>
      <p:bldP spid="30" grpId="0"/>
      <p:bldP spid="31" grpId="0"/>
      <p:bldP spid="35" grpId="0"/>
      <p:bldP spid="37" grpId="0"/>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pic>
        <p:nvPicPr>
          <p:cNvPr id="3" name="图片 2">
            <a:extLst>
              <a:ext uri="{FF2B5EF4-FFF2-40B4-BE49-F238E27FC236}">
                <a16:creationId xmlns:a16="http://schemas.microsoft.com/office/drawing/2014/main" id="{415C66D2-8646-B764-DDFB-0361FD9A5E5D}"/>
              </a:ext>
            </a:extLst>
          </p:cNvPr>
          <p:cNvPicPr>
            <a:picLocks noChangeAspect="1"/>
          </p:cNvPicPr>
          <p:nvPr/>
        </p:nvPicPr>
        <p:blipFill>
          <a:blip r:embed="rId4"/>
          <a:stretch>
            <a:fillRect/>
          </a:stretch>
        </p:blipFill>
        <p:spPr>
          <a:xfrm>
            <a:off x="0" y="1266336"/>
            <a:ext cx="5450059" cy="3877164"/>
          </a:xfrm>
          <a:prstGeom prst="rect">
            <a:avLst/>
          </a:prstGeom>
        </p:spPr>
      </p:pic>
      <p:sp>
        <p:nvSpPr>
          <p:cNvPr id="16" name="文本框 15">
            <a:extLst>
              <a:ext uri="{FF2B5EF4-FFF2-40B4-BE49-F238E27FC236}">
                <a16:creationId xmlns:a16="http://schemas.microsoft.com/office/drawing/2014/main" id="{C94848DA-89B7-6EC9-EBCE-3E2FC2D0A34D}"/>
              </a:ext>
            </a:extLst>
          </p:cNvPr>
          <p:cNvSpPr txBox="1"/>
          <p:nvPr/>
        </p:nvSpPr>
        <p:spPr>
          <a:xfrm>
            <a:off x="114300" y="493165"/>
            <a:ext cx="2042160" cy="369332"/>
          </a:xfrm>
          <a:prstGeom prst="rect">
            <a:avLst/>
          </a:prstGeom>
          <a:noFill/>
        </p:spPr>
        <p:txBody>
          <a:bodyPr wrap="square" rtlCol="0">
            <a:spAutoFit/>
          </a:bodyPr>
          <a:lstStyle/>
          <a:p>
            <a:r>
              <a:rPr lang="zh-CN" altLang="en-US" dirty="0">
                <a:solidFill>
                  <a:srgbClr val="002060"/>
                </a:solidFill>
                <a:latin typeface="思源黑体 CN Normal" panose="020B0400000000000000" pitchFamily="34" charset="-122"/>
                <a:ea typeface="思源黑体 CN Normal" panose="020B0400000000000000" pitchFamily="34" charset="-122"/>
              </a:rPr>
              <a:t>配置和状态寄存器</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7" name="文本框 16">
            <a:extLst>
              <a:ext uri="{FF2B5EF4-FFF2-40B4-BE49-F238E27FC236}">
                <a16:creationId xmlns:a16="http://schemas.microsoft.com/office/drawing/2014/main" id="{E669F0EC-5C1E-9560-DE7B-ED63C9D44567}"/>
              </a:ext>
            </a:extLst>
          </p:cNvPr>
          <p:cNvSpPr txBox="1"/>
          <p:nvPr/>
        </p:nvSpPr>
        <p:spPr>
          <a:xfrm>
            <a:off x="604598" y="899892"/>
            <a:ext cx="8539402" cy="357983"/>
          </a:xfrm>
          <a:prstGeom prst="rect">
            <a:avLst/>
          </a:prstGeom>
          <a:noFill/>
        </p:spPr>
        <p:txBody>
          <a:bodyPr wrap="square" rtlCol="0">
            <a:spAutoFit/>
          </a:bodyPr>
          <a:lstStyle/>
          <a:p>
            <a:pPr>
              <a:lnSpc>
                <a:spcPts val="2200"/>
              </a:lnSpc>
            </a:pPr>
            <a:r>
              <a:rPr lang="zh-CN" altLang="en-US" sz="1600" dirty="0">
                <a:solidFill>
                  <a:srgbClr val="002060"/>
                </a:solidFill>
                <a:latin typeface="思源黑体 CN Normal" panose="020B0400000000000000" pitchFamily="34" charset="-122"/>
                <a:ea typeface="思源黑体 CN Normal" panose="020B0400000000000000" pitchFamily="34" charset="-122"/>
              </a:rPr>
              <a:t>控制整个</a:t>
            </a:r>
            <a:r>
              <a:rPr lang="en-US" altLang="zh-CN" sz="1600" dirty="0">
                <a:solidFill>
                  <a:srgbClr val="002060"/>
                </a:solidFill>
                <a:latin typeface="思源黑体 CN Normal" panose="020B0400000000000000" pitchFamily="34" charset="-122"/>
                <a:ea typeface="思源黑体 CN Normal" panose="020B0400000000000000" pitchFamily="34" charset="-122"/>
              </a:rPr>
              <a:t>LTDC</a:t>
            </a:r>
            <a:r>
              <a:rPr lang="zh-CN" altLang="en-US" sz="1600" dirty="0">
                <a:solidFill>
                  <a:srgbClr val="002060"/>
                </a:solidFill>
                <a:latin typeface="思源黑体 CN Normal" panose="020B0400000000000000" pitchFamily="34" charset="-122"/>
                <a:ea typeface="思源黑体 CN Normal" panose="020B0400000000000000" pitchFamily="34" charset="-122"/>
              </a:rPr>
              <a:t>工作参数：各信号的有效电平、垂直</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zh-CN" altLang="en-US" sz="1600" dirty="0">
                <a:solidFill>
                  <a:srgbClr val="002060"/>
                </a:solidFill>
                <a:latin typeface="思源黑体 CN Normal" panose="020B0400000000000000" pitchFamily="34" charset="-122"/>
                <a:ea typeface="思源黑体 CN Normal" panose="020B0400000000000000" pitchFamily="34" charset="-122"/>
              </a:rPr>
              <a:t>水平同步时间参数、像素格式、数据使能</a:t>
            </a:r>
          </a:p>
        </p:txBody>
      </p:sp>
      <p:sp>
        <p:nvSpPr>
          <p:cNvPr id="18" name="文本框 17">
            <a:extLst>
              <a:ext uri="{FF2B5EF4-FFF2-40B4-BE49-F238E27FC236}">
                <a16:creationId xmlns:a16="http://schemas.microsoft.com/office/drawing/2014/main" id="{A4E546D8-91C7-5AEC-D998-FC771B20349D}"/>
              </a:ext>
            </a:extLst>
          </p:cNvPr>
          <p:cNvSpPr txBox="1"/>
          <p:nvPr/>
        </p:nvSpPr>
        <p:spPr>
          <a:xfrm>
            <a:off x="4058811" y="2704812"/>
            <a:ext cx="1041618" cy="307777"/>
          </a:xfrm>
          <a:prstGeom prst="rect">
            <a:avLst/>
          </a:prstGeom>
          <a:noFill/>
        </p:spPr>
        <p:txBody>
          <a:bodyPr wrap="square" rtlCol="0">
            <a:spAutoFit/>
          </a:bodyPr>
          <a:lstStyle/>
          <a:p>
            <a:r>
              <a:rPr lang="en-US" altLang="zh-CN" sz="1400" dirty="0">
                <a:solidFill>
                  <a:srgbClr val="002060"/>
                </a:solidFill>
                <a:latin typeface="思源黑体 CN Normal" panose="020B0400000000000000" pitchFamily="34" charset="-122"/>
                <a:ea typeface="思源黑体 CN Normal" panose="020B0400000000000000" pitchFamily="34" charset="-122"/>
              </a:rPr>
              <a:t>LCD</a:t>
            </a:r>
            <a:r>
              <a:rPr lang="zh-CN" altLang="en-US" sz="1400" dirty="0">
                <a:solidFill>
                  <a:srgbClr val="002060"/>
                </a:solidFill>
                <a:latin typeface="思源黑体 CN Normal" panose="020B0400000000000000" pitchFamily="34" charset="-122"/>
                <a:ea typeface="思源黑体 CN Normal" panose="020B0400000000000000" pitchFamily="34" charset="-122"/>
              </a:rPr>
              <a:t>分辨率</a:t>
            </a:r>
          </a:p>
        </p:txBody>
      </p:sp>
      <p:sp>
        <p:nvSpPr>
          <p:cNvPr id="20" name="矩形: 圆角 19">
            <a:extLst>
              <a:ext uri="{FF2B5EF4-FFF2-40B4-BE49-F238E27FC236}">
                <a16:creationId xmlns:a16="http://schemas.microsoft.com/office/drawing/2014/main" id="{566BF9C6-1127-545D-1860-FC11FFEC84C9}"/>
              </a:ext>
            </a:extLst>
          </p:cNvPr>
          <p:cNvSpPr/>
          <p:nvPr/>
        </p:nvSpPr>
        <p:spPr>
          <a:xfrm>
            <a:off x="6139171" y="1661761"/>
            <a:ext cx="787409"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HSW</a:t>
            </a:r>
            <a:endParaRPr lang="zh-CN" altLang="en-US" sz="1600" dirty="0">
              <a:latin typeface="思源黑体 CN Normal" panose="020B0400000000000000" pitchFamily="34" charset="-122"/>
              <a:ea typeface="思源黑体 CN Normal" panose="020B0400000000000000" pitchFamily="34" charset="-122"/>
            </a:endParaRPr>
          </a:p>
        </p:txBody>
      </p:sp>
      <p:sp>
        <p:nvSpPr>
          <p:cNvPr id="21" name="矩形: 圆角 20">
            <a:extLst>
              <a:ext uri="{FF2B5EF4-FFF2-40B4-BE49-F238E27FC236}">
                <a16:creationId xmlns:a16="http://schemas.microsoft.com/office/drawing/2014/main" id="{D4ADFFBA-AB85-6124-FB12-6DECB1725E07}"/>
              </a:ext>
            </a:extLst>
          </p:cNvPr>
          <p:cNvSpPr/>
          <p:nvPr/>
        </p:nvSpPr>
        <p:spPr>
          <a:xfrm>
            <a:off x="6139171" y="2160061"/>
            <a:ext cx="787409"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VSW</a:t>
            </a:r>
            <a:endParaRPr lang="zh-CN" altLang="en-US" sz="1600" dirty="0">
              <a:latin typeface="思源黑体 CN Normal" panose="020B0400000000000000" pitchFamily="34" charset="-122"/>
              <a:ea typeface="思源黑体 CN Normal" panose="020B0400000000000000" pitchFamily="34" charset="-122"/>
            </a:endParaRPr>
          </a:p>
        </p:txBody>
      </p:sp>
      <p:sp>
        <p:nvSpPr>
          <p:cNvPr id="22" name="矩形: 圆角 21">
            <a:extLst>
              <a:ext uri="{FF2B5EF4-FFF2-40B4-BE49-F238E27FC236}">
                <a16:creationId xmlns:a16="http://schemas.microsoft.com/office/drawing/2014/main" id="{9B4ABFE0-6D08-81E4-FC6F-072BA965462D}"/>
              </a:ext>
            </a:extLst>
          </p:cNvPr>
          <p:cNvSpPr/>
          <p:nvPr/>
        </p:nvSpPr>
        <p:spPr>
          <a:xfrm>
            <a:off x="6139171" y="2658361"/>
            <a:ext cx="787409"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HBP</a:t>
            </a:r>
            <a:endParaRPr lang="zh-CN" altLang="en-US" sz="1600" dirty="0">
              <a:latin typeface="思源黑体 CN Normal" panose="020B0400000000000000" pitchFamily="34" charset="-122"/>
              <a:ea typeface="思源黑体 CN Normal" panose="020B0400000000000000" pitchFamily="34" charset="-122"/>
            </a:endParaRPr>
          </a:p>
        </p:txBody>
      </p:sp>
      <p:sp>
        <p:nvSpPr>
          <p:cNvPr id="23" name="矩形: 圆角 22">
            <a:extLst>
              <a:ext uri="{FF2B5EF4-FFF2-40B4-BE49-F238E27FC236}">
                <a16:creationId xmlns:a16="http://schemas.microsoft.com/office/drawing/2014/main" id="{CE37FCC0-BF64-EF3B-2C18-E03B091B5910}"/>
              </a:ext>
            </a:extLst>
          </p:cNvPr>
          <p:cNvSpPr/>
          <p:nvPr/>
        </p:nvSpPr>
        <p:spPr>
          <a:xfrm>
            <a:off x="6139171" y="3156661"/>
            <a:ext cx="787409"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HFP</a:t>
            </a:r>
            <a:endParaRPr lang="zh-CN" altLang="en-US" sz="1600" dirty="0">
              <a:latin typeface="思源黑体 CN Normal" panose="020B0400000000000000" pitchFamily="34" charset="-122"/>
              <a:ea typeface="思源黑体 CN Normal" panose="020B0400000000000000" pitchFamily="34" charset="-122"/>
            </a:endParaRPr>
          </a:p>
        </p:txBody>
      </p:sp>
      <p:sp>
        <p:nvSpPr>
          <p:cNvPr id="24" name="矩形: 圆角 23">
            <a:extLst>
              <a:ext uri="{FF2B5EF4-FFF2-40B4-BE49-F238E27FC236}">
                <a16:creationId xmlns:a16="http://schemas.microsoft.com/office/drawing/2014/main" id="{FB0FA68A-9A16-9B4A-8ECA-A669779C96F1}"/>
              </a:ext>
            </a:extLst>
          </p:cNvPr>
          <p:cNvSpPr/>
          <p:nvPr/>
        </p:nvSpPr>
        <p:spPr>
          <a:xfrm>
            <a:off x="6139171" y="3654961"/>
            <a:ext cx="787409"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VBP</a:t>
            </a:r>
            <a:endParaRPr lang="zh-CN" altLang="en-US" sz="1600" dirty="0">
              <a:latin typeface="思源黑体 CN Normal" panose="020B0400000000000000" pitchFamily="34" charset="-122"/>
              <a:ea typeface="思源黑体 CN Normal" panose="020B0400000000000000" pitchFamily="34" charset="-122"/>
            </a:endParaRPr>
          </a:p>
        </p:txBody>
      </p:sp>
      <p:sp>
        <p:nvSpPr>
          <p:cNvPr id="25" name="矩形: 圆角 24">
            <a:extLst>
              <a:ext uri="{FF2B5EF4-FFF2-40B4-BE49-F238E27FC236}">
                <a16:creationId xmlns:a16="http://schemas.microsoft.com/office/drawing/2014/main" id="{CC5FA2E8-4AEE-1564-47BC-D5B6096DB38F}"/>
              </a:ext>
            </a:extLst>
          </p:cNvPr>
          <p:cNvSpPr/>
          <p:nvPr/>
        </p:nvSpPr>
        <p:spPr>
          <a:xfrm>
            <a:off x="6139171" y="4153261"/>
            <a:ext cx="787409"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VFP</a:t>
            </a:r>
            <a:endParaRPr lang="zh-CN" altLang="en-US" sz="1600" dirty="0">
              <a:latin typeface="思源黑体 CN Normal" panose="020B0400000000000000" pitchFamily="34" charset="-122"/>
              <a:ea typeface="思源黑体 CN Normal" panose="020B0400000000000000" pitchFamily="34" charset="-122"/>
            </a:endParaRPr>
          </a:p>
        </p:txBody>
      </p:sp>
      <p:sp>
        <p:nvSpPr>
          <p:cNvPr id="26" name="文本框 25">
            <a:extLst>
              <a:ext uri="{FF2B5EF4-FFF2-40B4-BE49-F238E27FC236}">
                <a16:creationId xmlns:a16="http://schemas.microsoft.com/office/drawing/2014/main" id="{3C637648-DFD2-F537-EF8D-E75DFF2B994B}"/>
              </a:ext>
            </a:extLst>
          </p:cNvPr>
          <p:cNvSpPr txBox="1"/>
          <p:nvPr/>
        </p:nvSpPr>
        <p:spPr>
          <a:xfrm>
            <a:off x="6926580" y="1658913"/>
            <a:ext cx="1463040"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水平同步脉宽</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7" name="文本框 26">
            <a:extLst>
              <a:ext uri="{FF2B5EF4-FFF2-40B4-BE49-F238E27FC236}">
                <a16:creationId xmlns:a16="http://schemas.microsoft.com/office/drawing/2014/main" id="{73A941B8-9DAB-C11D-6792-45ACB0659DA5}"/>
              </a:ext>
            </a:extLst>
          </p:cNvPr>
          <p:cNvSpPr txBox="1"/>
          <p:nvPr/>
        </p:nvSpPr>
        <p:spPr>
          <a:xfrm>
            <a:off x="6926580" y="2151017"/>
            <a:ext cx="1463040"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垂直同步脉宽</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8" name="文本框 27">
            <a:extLst>
              <a:ext uri="{FF2B5EF4-FFF2-40B4-BE49-F238E27FC236}">
                <a16:creationId xmlns:a16="http://schemas.microsoft.com/office/drawing/2014/main" id="{E1F751B6-2C58-DD49-6734-662131DC2198}"/>
              </a:ext>
            </a:extLst>
          </p:cNvPr>
          <p:cNvSpPr txBox="1"/>
          <p:nvPr/>
        </p:nvSpPr>
        <p:spPr>
          <a:xfrm>
            <a:off x="6926580" y="2660608"/>
            <a:ext cx="1463040"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水平后廊</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9" name="文本框 28">
            <a:extLst>
              <a:ext uri="{FF2B5EF4-FFF2-40B4-BE49-F238E27FC236}">
                <a16:creationId xmlns:a16="http://schemas.microsoft.com/office/drawing/2014/main" id="{53B40079-E83B-CE40-4E0B-F94A1C44EA31}"/>
              </a:ext>
            </a:extLst>
          </p:cNvPr>
          <p:cNvSpPr txBox="1"/>
          <p:nvPr/>
        </p:nvSpPr>
        <p:spPr>
          <a:xfrm>
            <a:off x="6926580" y="3161552"/>
            <a:ext cx="1463040"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水平前廊</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30" name="文本框 29">
            <a:extLst>
              <a:ext uri="{FF2B5EF4-FFF2-40B4-BE49-F238E27FC236}">
                <a16:creationId xmlns:a16="http://schemas.microsoft.com/office/drawing/2014/main" id="{60E25FEF-CE7D-1181-3777-319DBD4DA379}"/>
              </a:ext>
            </a:extLst>
          </p:cNvPr>
          <p:cNvSpPr txBox="1"/>
          <p:nvPr/>
        </p:nvSpPr>
        <p:spPr>
          <a:xfrm>
            <a:off x="6926580" y="4160729"/>
            <a:ext cx="1463040"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垂直前廊</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31" name="文本框 30">
            <a:extLst>
              <a:ext uri="{FF2B5EF4-FFF2-40B4-BE49-F238E27FC236}">
                <a16:creationId xmlns:a16="http://schemas.microsoft.com/office/drawing/2014/main" id="{BC62A106-F60A-4A51-0CFD-C7893879C8F2}"/>
              </a:ext>
            </a:extLst>
          </p:cNvPr>
          <p:cNvSpPr txBox="1"/>
          <p:nvPr/>
        </p:nvSpPr>
        <p:spPr>
          <a:xfrm>
            <a:off x="6926580" y="3672628"/>
            <a:ext cx="1463040"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垂直后廊</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32" name="矩形: 圆角 31">
            <a:extLst>
              <a:ext uri="{FF2B5EF4-FFF2-40B4-BE49-F238E27FC236}">
                <a16:creationId xmlns:a16="http://schemas.microsoft.com/office/drawing/2014/main" id="{219E8BAE-4472-759B-5023-F1D0C61CCA33}"/>
              </a:ext>
            </a:extLst>
          </p:cNvPr>
          <p:cNvSpPr/>
          <p:nvPr/>
        </p:nvSpPr>
        <p:spPr>
          <a:xfrm>
            <a:off x="418310" y="1319858"/>
            <a:ext cx="1101001"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时序控制</a:t>
            </a:r>
          </a:p>
        </p:txBody>
      </p:sp>
    </p:spTree>
    <p:extLst>
      <p:ext uri="{BB962C8B-B14F-4D97-AF65-F5344CB8AC3E}">
        <p14:creationId xmlns:p14="http://schemas.microsoft.com/office/powerpoint/2010/main" val="239605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
                                            <p:txEl>
                                              <p:pRg st="0" end="0"/>
                                            </p:txEl>
                                          </p:spTgt>
                                        </p:tgtEl>
                                        <p:attrNameLst>
                                          <p:attrName>style.visibility</p:attrName>
                                        </p:attrNameLst>
                                      </p:cBhvr>
                                      <p:to>
                                        <p:strVal val="visible"/>
                                      </p:to>
                                    </p:set>
                                    <p:animEffect transition="in" filter="fade">
                                      <p:cBhvr>
                                        <p:cTn id="42" dur="500"/>
                                        <p:tgtEl>
                                          <p:spTgt spid="2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8">
                                            <p:txEl>
                                              <p:pRg st="0" end="0"/>
                                            </p:txEl>
                                          </p:spTgt>
                                        </p:tgtEl>
                                        <p:attrNameLst>
                                          <p:attrName>style.visibility</p:attrName>
                                        </p:attrNameLst>
                                      </p:cBhvr>
                                      <p:to>
                                        <p:strVal val="visible"/>
                                      </p:to>
                                    </p:set>
                                    <p:animEffect transition="in" filter="fade">
                                      <p:cBhvr>
                                        <p:cTn id="52" dur="500"/>
                                        <p:tgtEl>
                                          <p:spTgt spid="28">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
                                            <p:txEl>
                                              <p:pRg st="0" end="0"/>
                                            </p:txEl>
                                          </p:spTgt>
                                        </p:tgtEl>
                                        <p:attrNameLst>
                                          <p:attrName>style.visibility</p:attrName>
                                        </p:attrNameLst>
                                      </p:cBhvr>
                                      <p:to>
                                        <p:strVal val="visible"/>
                                      </p:to>
                                    </p:set>
                                    <p:animEffect transition="in" filter="fade">
                                      <p:cBhvr>
                                        <p:cTn id="62" dur="500"/>
                                        <p:tgtEl>
                                          <p:spTgt spid="29">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1">
                                            <p:txEl>
                                              <p:pRg st="0" end="0"/>
                                            </p:txEl>
                                          </p:spTgt>
                                        </p:tgtEl>
                                        <p:attrNameLst>
                                          <p:attrName>style.visibility</p:attrName>
                                        </p:attrNameLst>
                                      </p:cBhvr>
                                      <p:to>
                                        <p:strVal val="visible"/>
                                      </p:to>
                                    </p:set>
                                    <p:animEffect transition="in" filter="fade">
                                      <p:cBhvr>
                                        <p:cTn id="72" dur="500"/>
                                        <p:tgtEl>
                                          <p:spTgt spid="31">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0">
                                            <p:txEl>
                                              <p:pRg st="0" end="0"/>
                                            </p:txEl>
                                          </p:spTgt>
                                        </p:tgtEl>
                                        <p:attrNameLst>
                                          <p:attrName>style.visibility</p:attrName>
                                        </p:attrNameLst>
                                      </p:cBhvr>
                                      <p:to>
                                        <p:strVal val="visible"/>
                                      </p:to>
                                    </p:set>
                                    <p:animEffect transition="in" filter="fade">
                                      <p:cBhvr>
                                        <p:cTn id="82"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animBg="1"/>
      <p:bldP spid="21" grpId="0" animBg="1"/>
      <p:bldP spid="22" grpId="0" animBg="1"/>
      <p:bldP spid="23" grpId="0" animBg="1"/>
      <p:bldP spid="24" grpId="0" animBg="1"/>
      <p:bldP spid="25"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4" name="矩形 39">
            <a:extLst>
              <a:ext uri="{FF2B5EF4-FFF2-40B4-BE49-F238E27FC236}">
                <a16:creationId xmlns:a16="http://schemas.microsoft.com/office/drawing/2014/main" id="{22DF7026-0282-4986-B815-9A2D97D7444F}"/>
              </a:ext>
            </a:extLst>
          </p:cNvPr>
          <p:cNvSpPr>
            <a:spLocks noChangeArrowheads="1"/>
          </p:cNvSpPr>
          <p:nvPr/>
        </p:nvSpPr>
        <p:spPr bwMode="auto">
          <a:xfrm>
            <a:off x="2689858" y="726318"/>
            <a:ext cx="4653060" cy="369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lnSpc>
                <a:spcPct val="150000"/>
              </a:lnSpc>
              <a:defRPr/>
            </a:pPr>
            <a:r>
              <a:rPr lang="en-US" altLang="zh-CN" sz="2000" b="1" dirty="0">
                <a:solidFill>
                  <a:srgbClr val="FF0000"/>
                </a:solidFill>
                <a:latin typeface="思源黑体 CN Bold" pitchFamily="34" charset="-122"/>
                <a:ea typeface="思源黑体 CN Bold" pitchFamily="34" charset="-122"/>
              </a:rPr>
              <a:t>1</a:t>
            </a:r>
            <a:r>
              <a:rPr lang="zh-CN" altLang="en-US" sz="2000" b="1" dirty="0">
                <a:solidFill>
                  <a:srgbClr val="FF0000"/>
                </a:solidFill>
                <a:latin typeface="思源黑体 CN Bold" pitchFamily="34" charset="-122"/>
                <a:ea typeface="思源黑体 CN Bold" pitchFamily="34" charset="-122"/>
              </a:rPr>
              <a:t>，</a:t>
            </a:r>
            <a:r>
              <a:rPr lang="en-US" altLang="zh-CN" sz="2000" b="1" dirty="0">
                <a:solidFill>
                  <a:srgbClr val="FF0000"/>
                </a:solidFill>
                <a:latin typeface="思源黑体 CN Bold" pitchFamily="34" charset="-122"/>
                <a:ea typeface="思源黑体 CN Bold" pitchFamily="34" charset="-122"/>
              </a:rPr>
              <a:t>RGB LCD</a:t>
            </a:r>
            <a:r>
              <a:rPr lang="zh-CN" altLang="en-US" sz="2000" b="1" dirty="0">
                <a:solidFill>
                  <a:srgbClr val="FF0000"/>
                </a:solidFill>
                <a:latin typeface="思源黑体 CN Bold" pitchFamily="34" charset="-122"/>
                <a:ea typeface="思源黑体 CN Bold" pitchFamily="34" charset="-122"/>
              </a:rPr>
              <a:t>简介（了解）</a:t>
            </a:r>
            <a:endParaRPr lang="en-US" altLang="zh-CN" sz="2000" b="1" dirty="0">
              <a:solidFill>
                <a:srgbClr val="FF0000"/>
              </a:solidFill>
              <a:latin typeface="思源黑体 CN Bold" pitchFamily="34" charset="-122"/>
              <a:ea typeface="思源黑体 CN Bold" pitchFamily="34" charset="-122"/>
            </a:endParaRPr>
          </a:p>
          <a:p>
            <a:pPr eaLnBrk="1" hangingPunct="1">
              <a:lnSpc>
                <a:spcPct val="150000"/>
              </a:lnSpc>
              <a:defRPr/>
            </a:pPr>
            <a:r>
              <a:rPr lang="en-US" altLang="zh-CN" sz="2000" b="1" dirty="0">
                <a:solidFill>
                  <a:srgbClr val="002060"/>
                </a:solidFill>
                <a:latin typeface="思源黑体 CN Bold" pitchFamily="34" charset="-122"/>
                <a:ea typeface="思源黑体 CN Bold" pitchFamily="34" charset="-122"/>
              </a:rPr>
              <a:t>2</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LTDC</a:t>
            </a:r>
            <a:r>
              <a:rPr lang="zh-CN" altLang="en-US" sz="2000" b="1" dirty="0">
                <a:solidFill>
                  <a:srgbClr val="002060"/>
                </a:solidFill>
                <a:latin typeface="思源黑体 CN Bold" pitchFamily="34" charset="-122"/>
                <a:ea typeface="思源黑体 CN Bold" pitchFamily="34" charset="-122"/>
              </a:rPr>
              <a:t>介绍（熟悉）</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3</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RGB</a:t>
            </a:r>
            <a:r>
              <a:rPr lang="zh-CN" altLang="en-US" sz="2000" b="1" dirty="0">
                <a:solidFill>
                  <a:srgbClr val="002060"/>
                </a:solidFill>
                <a:latin typeface="思源黑体 CN Bold" pitchFamily="34" charset="-122"/>
                <a:ea typeface="思源黑体 CN Bold" pitchFamily="34" charset="-122"/>
              </a:rPr>
              <a:t>屏基本驱动步骤（掌握）</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4</a:t>
            </a:r>
            <a:r>
              <a:rPr lang="zh-CN" altLang="en-US" sz="2000" b="1" dirty="0">
                <a:solidFill>
                  <a:srgbClr val="002060"/>
                </a:solidFill>
                <a:latin typeface="思源黑体 CN Bold" pitchFamily="34" charset="-122"/>
                <a:ea typeface="思源黑体 CN Bold" pitchFamily="34" charset="-122"/>
              </a:rPr>
              <a:t>，编程实战</a:t>
            </a:r>
            <a:r>
              <a:rPr lang="en-US" altLang="zh-CN" sz="2000" b="1" dirty="0">
                <a:solidFill>
                  <a:srgbClr val="002060"/>
                </a:solidFill>
                <a:latin typeface="思源黑体 CN Bold" pitchFamily="34" charset="-122"/>
                <a:ea typeface="思源黑体 CN Bold" pitchFamily="34" charset="-122"/>
              </a:rPr>
              <a:t>1</a:t>
            </a:r>
            <a:r>
              <a:rPr lang="zh-CN" altLang="en-US" sz="2000" b="1" dirty="0">
                <a:solidFill>
                  <a:srgbClr val="002060"/>
                </a:solidFill>
                <a:latin typeface="思源黑体 CN Bold" pitchFamily="34" charset="-122"/>
                <a:ea typeface="思源黑体 CN Bold" pitchFamily="34" charset="-122"/>
              </a:rPr>
              <a:t>（掌握）</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5</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DMA2D</a:t>
            </a:r>
            <a:r>
              <a:rPr lang="zh-CN" altLang="en-US" sz="2000" b="1" dirty="0">
                <a:solidFill>
                  <a:srgbClr val="002060"/>
                </a:solidFill>
                <a:latin typeface="思源黑体 CN Bold" pitchFamily="34" charset="-122"/>
                <a:ea typeface="思源黑体 CN Bold" pitchFamily="34" charset="-122"/>
              </a:rPr>
              <a:t>介绍（熟悉）</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6</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DMA2D</a:t>
            </a:r>
            <a:r>
              <a:rPr lang="zh-CN" altLang="en-US" sz="2000" b="1" dirty="0">
                <a:solidFill>
                  <a:srgbClr val="002060"/>
                </a:solidFill>
                <a:latin typeface="思源黑体 CN Bold" pitchFamily="34" charset="-122"/>
                <a:ea typeface="思源黑体 CN Bold" pitchFamily="34" charset="-122"/>
              </a:rPr>
              <a:t>颜色填充的具体步骤（掌握）</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7</a:t>
            </a:r>
            <a:r>
              <a:rPr lang="zh-CN" altLang="en-US" sz="2000" b="1" dirty="0">
                <a:solidFill>
                  <a:srgbClr val="002060"/>
                </a:solidFill>
                <a:latin typeface="思源黑体 CN Bold" pitchFamily="34" charset="-122"/>
                <a:ea typeface="思源黑体 CN Bold" pitchFamily="34" charset="-122"/>
              </a:rPr>
              <a:t>，编程实战</a:t>
            </a:r>
            <a:r>
              <a:rPr lang="en-US" altLang="zh-CN" sz="2000" b="1" dirty="0">
                <a:solidFill>
                  <a:srgbClr val="002060"/>
                </a:solidFill>
                <a:latin typeface="思源黑体 CN Bold" pitchFamily="34" charset="-122"/>
                <a:ea typeface="思源黑体 CN Bold" pitchFamily="34" charset="-122"/>
              </a:rPr>
              <a:t>2</a:t>
            </a:r>
            <a:r>
              <a:rPr lang="zh-CN" altLang="en-US" sz="2000" b="1" dirty="0">
                <a:solidFill>
                  <a:srgbClr val="002060"/>
                </a:solidFill>
                <a:latin typeface="思源黑体 CN Bold" pitchFamily="34" charset="-122"/>
                <a:ea typeface="思源黑体 CN Bold" pitchFamily="34" charset="-122"/>
              </a:rPr>
              <a:t>（掌握）</a:t>
            </a:r>
            <a:endParaRPr lang="en-US" altLang="zh-CN" sz="2000" b="1" dirty="0">
              <a:solidFill>
                <a:srgbClr val="002060"/>
              </a:solidFill>
              <a:latin typeface="思源黑体 CN Bold" pitchFamily="34" charset="-122"/>
              <a:ea typeface="思源黑体 CN Bold" pitchFamily="34" charset="-122"/>
            </a:endParaRPr>
          </a:p>
          <a:p>
            <a:pPr eaLnBrk="1" hangingPunct="1">
              <a:lnSpc>
                <a:spcPct val="150000"/>
              </a:lnSpc>
              <a:defRPr/>
            </a:pPr>
            <a:r>
              <a:rPr lang="en-US" altLang="zh-CN" sz="2000" b="1" dirty="0">
                <a:solidFill>
                  <a:srgbClr val="002060"/>
                </a:solidFill>
                <a:latin typeface="思源黑体 CN Bold" pitchFamily="34" charset="-122"/>
                <a:ea typeface="思源黑体 CN Bold" pitchFamily="34" charset="-122"/>
              </a:rPr>
              <a:t>8</a:t>
            </a:r>
            <a:r>
              <a:rPr lang="zh-CN" altLang="en-US" sz="2000" b="1" dirty="0">
                <a:solidFill>
                  <a:srgbClr val="002060"/>
                </a:solidFill>
                <a:latin typeface="思源黑体 CN Bold" pitchFamily="34" charset="-122"/>
                <a:ea typeface="思源黑体 CN Bold" pitchFamily="34" charset="-122"/>
              </a:rPr>
              <a:t>，课堂总结</a:t>
            </a:r>
            <a:endParaRPr lang="en-US" altLang="zh-CN" sz="2000" b="1" dirty="0">
              <a:solidFill>
                <a:srgbClr val="002060"/>
              </a:solidFill>
              <a:latin typeface="思源黑体 CN Bold" pitchFamily="34" charset="-122"/>
              <a:ea typeface="思源黑体 CN Bold" pitchFamily="34" charset="-122"/>
            </a:endParaRPr>
          </a:p>
        </p:txBody>
      </p:sp>
      <p:sp>
        <p:nvSpPr>
          <p:cNvPr id="10" name="Rectangle 2">
            <a:extLst>
              <a:ext uri="{FF2B5EF4-FFF2-40B4-BE49-F238E27FC236}">
                <a16:creationId xmlns:a16="http://schemas.microsoft.com/office/drawing/2014/main" id="{CE5B2D90-811C-42F4-B8BF-9A68131D8EED}"/>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Tree>
    <p:extLst>
      <p:ext uri="{BB962C8B-B14F-4D97-AF65-F5344CB8AC3E}">
        <p14:creationId xmlns:p14="http://schemas.microsoft.com/office/powerpoint/2010/main" val="168416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66C258B-A82E-9C86-DF0A-D4B04F6B2C73}"/>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pic>
        <p:nvPicPr>
          <p:cNvPr id="9" name="图片 8">
            <a:extLst>
              <a:ext uri="{FF2B5EF4-FFF2-40B4-BE49-F238E27FC236}">
                <a16:creationId xmlns:a16="http://schemas.microsoft.com/office/drawing/2014/main" id="{D1CD5160-C795-4FA8-D92E-AFCB847A5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0" name="Rectangle 2">
            <a:extLst>
              <a:ext uri="{FF2B5EF4-FFF2-40B4-BE49-F238E27FC236}">
                <a16:creationId xmlns:a16="http://schemas.microsoft.com/office/drawing/2014/main" id="{4B9C2EB9-15BC-3F3B-1CDA-8E5F6F870F3C}"/>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矩形 10">
            <a:extLst>
              <a:ext uri="{FF2B5EF4-FFF2-40B4-BE49-F238E27FC236}">
                <a16:creationId xmlns:a16="http://schemas.microsoft.com/office/drawing/2014/main" id="{C0CC517B-5EB6-3588-2BB7-488C1D016D6B}"/>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2" name="文本框 11">
            <a:extLst>
              <a:ext uri="{FF2B5EF4-FFF2-40B4-BE49-F238E27FC236}">
                <a16:creationId xmlns:a16="http://schemas.microsoft.com/office/drawing/2014/main" id="{E259472E-A73B-180E-22EA-76CBD15A9E75}"/>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3" name="文本框 12">
            <a:extLst>
              <a:ext uri="{FF2B5EF4-FFF2-40B4-BE49-F238E27FC236}">
                <a16:creationId xmlns:a16="http://schemas.microsoft.com/office/drawing/2014/main" id="{0628A770-DC7E-E560-693A-D9E00A06553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29" name="文本框 28">
            <a:extLst>
              <a:ext uri="{FF2B5EF4-FFF2-40B4-BE49-F238E27FC236}">
                <a16:creationId xmlns:a16="http://schemas.microsoft.com/office/drawing/2014/main" id="{BC8F203D-1215-09E5-FCE4-A6A54F14D580}"/>
              </a:ext>
            </a:extLst>
          </p:cNvPr>
          <p:cNvSpPr txBox="1"/>
          <p:nvPr/>
        </p:nvSpPr>
        <p:spPr>
          <a:xfrm>
            <a:off x="58892" y="522265"/>
            <a:ext cx="2002025" cy="369332"/>
          </a:xfrm>
          <a:prstGeom prst="rect">
            <a:avLst/>
          </a:prstGeom>
          <a:noFill/>
        </p:spPr>
        <p:txBody>
          <a:bodyPr wrap="square" rtlCol="0">
            <a:spAutoFit/>
          </a:bodyPr>
          <a:lstStyle/>
          <a:p>
            <a:r>
              <a:rPr lang="en-US" altLang="zh-CN" dirty="0">
                <a:solidFill>
                  <a:srgbClr val="002060"/>
                </a:solidFill>
                <a:latin typeface="思源黑体 CN Normal" panose="020B0400000000000000" pitchFamily="34" charset="-122"/>
                <a:ea typeface="思源黑体 CN Normal" panose="020B0400000000000000" pitchFamily="34" charset="-122"/>
              </a:rPr>
              <a:t>AHB</a:t>
            </a:r>
            <a:r>
              <a:rPr lang="zh-CN" altLang="en-US" dirty="0">
                <a:solidFill>
                  <a:srgbClr val="002060"/>
                </a:solidFill>
                <a:latin typeface="思源黑体 CN Normal" panose="020B0400000000000000" pitchFamily="34" charset="-122"/>
                <a:ea typeface="思源黑体 CN Normal" panose="020B0400000000000000" pitchFamily="34" charset="-122"/>
              </a:rPr>
              <a:t>接口</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31" name="文本框 30">
            <a:extLst>
              <a:ext uri="{FF2B5EF4-FFF2-40B4-BE49-F238E27FC236}">
                <a16:creationId xmlns:a16="http://schemas.microsoft.com/office/drawing/2014/main" id="{01DF54E6-14E1-6C55-9B95-0E9F2484B685}"/>
              </a:ext>
            </a:extLst>
          </p:cNvPr>
          <p:cNvSpPr txBox="1"/>
          <p:nvPr/>
        </p:nvSpPr>
        <p:spPr>
          <a:xfrm>
            <a:off x="604598" y="916828"/>
            <a:ext cx="4170519" cy="338554"/>
          </a:xfrm>
          <a:prstGeom prst="rect">
            <a:avLst/>
          </a:prstGeom>
          <a:noFill/>
        </p:spPr>
        <p:txBody>
          <a:bodyPr wrap="square" rtlCol="0">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LTDC</a:t>
            </a:r>
            <a:r>
              <a:rPr lang="zh-CN" altLang="en-US" sz="1600" dirty="0">
                <a:solidFill>
                  <a:srgbClr val="002060"/>
                </a:solidFill>
                <a:latin typeface="思源黑体 CN Normal" panose="020B0400000000000000" pitchFamily="34" charset="-122"/>
                <a:ea typeface="思源黑体 CN Normal" panose="020B0400000000000000" pitchFamily="34" charset="-122"/>
              </a:rPr>
              <a:t>驱动</a:t>
            </a:r>
            <a:r>
              <a:rPr lang="en-US" altLang="zh-CN" sz="1600" dirty="0">
                <a:solidFill>
                  <a:srgbClr val="002060"/>
                </a:solidFill>
                <a:latin typeface="思源黑体 CN Normal" panose="020B0400000000000000" pitchFamily="34" charset="-122"/>
                <a:ea typeface="思源黑体 CN Normal" panose="020B0400000000000000" pitchFamily="34" charset="-122"/>
              </a:rPr>
              <a:t>RGBLCD</a:t>
            </a:r>
            <a:r>
              <a:rPr lang="zh-CN" altLang="en-US" sz="1600" dirty="0">
                <a:solidFill>
                  <a:srgbClr val="002060"/>
                </a:solidFill>
                <a:latin typeface="思源黑体 CN Normal" panose="020B0400000000000000" pitchFamily="34" charset="-122"/>
                <a:ea typeface="思源黑体 CN Normal" panose="020B0400000000000000" pitchFamily="34" charset="-122"/>
              </a:rPr>
              <a:t>时，需要很多内存做显存。</a:t>
            </a:r>
          </a:p>
        </p:txBody>
      </p:sp>
      <p:sp>
        <p:nvSpPr>
          <p:cNvPr id="14" name="文本框 13">
            <a:extLst>
              <a:ext uri="{FF2B5EF4-FFF2-40B4-BE49-F238E27FC236}">
                <a16:creationId xmlns:a16="http://schemas.microsoft.com/office/drawing/2014/main" id="{18AACFA1-7B73-1B82-D99A-73C61DD03120}"/>
              </a:ext>
            </a:extLst>
          </p:cNvPr>
          <p:cNvSpPr txBox="1"/>
          <p:nvPr/>
        </p:nvSpPr>
        <p:spPr>
          <a:xfrm>
            <a:off x="604597" y="1261667"/>
            <a:ext cx="8201777"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分辨率</a:t>
            </a:r>
            <a:r>
              <a:rPr lang="en-US" altLang="zh-CN" sz="1600" dirty="0">
                <a:solidFill>
                  <a:srgbClr val="002060"/>
                </a:solidFill>
                <a:latin typeface="思源黑体 CN Normal" panose="020B0400000000000000" pitchFamily="34" charset="-122"/>
                <a:ea typeface="思源黑体 CN Normal" panose="020B0400000000000000" pitchFamily="34" charset="-122"/>
              </a:rPr>
              <a:t>800*480</a:t>
            </a:r>
            <a:r>
              <a:rPr lang="zh-CN" altLang="en-US" sz="1600" dirty="0">
                <a:solidFill>
                  <a:srgbClr val="002060"/>
                </a:solidFill>
                <a:latin typeface="思源黑体 CN Normal" panose="020B0400000000000000" pitchFamily="34" charset="-122"/>
                <a:ea typeface="思源黑体 CN Normal" panose="020B0400000000000000" pitchFamily="34" charset="-122"/>
              </a:rPr>
              <a:t>的屏幕，一帧</a:t>
            </a:r>
            <a:r>
              <a:rPr lang="en-US" altLang="zh-CN" sz="1600" dirty="0">
                <a:solidFill>
                  <a:srgbClr val="002060"/>
                </a:solidFill>
                <a:latin typeface="思源黑体 CN Normal" panose="020B0400000000000000" pitchFamily="34" charset="-122"/>
                <a:ea typeface="思源黑体 CN Normal" panose="020B0400000000000000" pitchFamily="34" charset="-122"/>
              </a:rPr>
              <a:t>RGB565</a:t>
            </a:r>
            <a:r>
              <a:rPr lang="zh-CN" altLang="en-US" sz="1600" dirty="0">
                <a:solidFill>
                  <a:srgbClr val="002060"/>
                </a:solidFill>
                <a:latin typeface="思源黑体 CN Normal" panose="020B0400000000000000" pitchFamily="34" charset="-122"/>
                <a:ea typeface="思源黑体 CN Normal" panose="020B0400000000000000" pitchFamily="34" charset="-122"/>
              </a:rPr>
              <a:t>格式的图像数据需要用到 </a:t>
            </a:r>
            <a:r>
              <a:rPr lang="en-US" altLang="zh-CN" sz="1600" dirty="0">
                <a:solidFill>
                  <a:srgbClr val="002060"/>
                </a:solidFill>
                <a:latin typeface="思源黑体 CN Normal" panose="020B0400000000000000" pitchFamily="34" charset="-122"/>
                <a:ea typeface="思源黑体 CN Normal" panose="020B0400000000000000" pitchFamily="34" charset="-122"/>
              </a:rPr>
              <a:t>800 * 480 * 2 = 768K </a:t>
            </a:r>
            <a:r>
              <a:rPr lang="zh-CN" altLang="en-US" sz="1600" dirty="0">
                <a:solidFill>
                  <a:srgbClr val="002060"/>
                </a:solidFill>
                <a:latin typeface="思源黑体 CN Normal" panose="020B0400000000000000" pitchFamily="34" charset="-122"/>
                <a:ea typeface="思源黑体 CN Normal" panose="020B0400000000000000" pitchFamily="34" charset="-122"/>
              </a:rPr>
              <a:t>字节</a:t>
            </a:r>
            <a:r>
              <a:rPr lang="en-US" altLang="zh-CN" sz="1600" dirty="0">
                <a:solidFill>
                  <a:srgbClr val="002060"/>
                </a:solidFill>
                <a:latin typeface="思源黑体 CN Normal" panose="020B0400000000000000" pitchFamily="34" charset="-122"/>
                <a:ea typeface="思源黑体 CN Normal" panose="020B0400000000000000" pitchFamily="34" charset="-122"/>
              </a:rPr>
              <a:t> </a:t>
            </a:r>
            <a:endParaRPr lang="zh-CN" altLang="en-US"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圆角 15">
            <a:extLst>
              <a:ext uri="{FF2B5EF4-FFF2-40B4-BE49-F238E27FC236}">
                <a16:creationId xmlns:a16="http://schemas.microsoft.com/office/drawing/2014/main" id="{4219DCDE-967C-02E1-C29C-A23A0876D9A4}"/>
              </a:ext>
            </a:extLst>
          </p:cNvPr>
          <p:cNvSpPr/>
          <p:nvPr/>
        </p:nvSpPr>
        <p:spPr>
          <a:xfrm>
            <a:off x="2652764" y="1806280"/>
            <a:ext cx="1554413"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外部</a:t>
            </a:r>
            <a:r>
              <a:rPr lang="en-US" altLang="zh-CN" sz="1600" dirty="0">
                <a:latin typeface="思源黑体 CN Normal" panose="020B0400000000000000" pitchFamily="34" charset="-122"/>
                <a:ea typeface="思源黑体 CN Normal" panose="020B0400000000000000" pitchFamily="34" charset="-122"/>
              </a:rPr>
              <a:t>SDRAM</a:t>
            </a:r>
            <a:endParaRPr lang="zh-CN" altLang="en-US" sz="1600" dirty="0">
              <a:latin typeface="思源黑体 CN Normal" panose="020B0400000000000000" pitchFamily="34" charset="-122"/>
              <a:ea typeface="思源黑体 CN Normal" panose="020B0400000000000000" pitchFamily="34" charset="-122"/>
            </a:endParaRPr>
          </a:p>
        </p:txBody>
      </p:sp>
      <p:cxnSp>
        <p:nvCxnSpPr>
          <p:cNvPr id="17" name="直接箭头连接符 16">
            <a:extLst>
              <a:ext uri="{FF2B5EF4-FFF2-40B4-BE49-F238E27FC236}">
                <a16:creationId xmlns:a16="http://schemas.microsoft.com/office/drawing/2014/main" id="{CCEC0C5D-CC63-0F0D-F03E-86AF482E9FDA}"/>
              </a:ext>
            </a:extLst>
          </p:cNvPr>
          <p:cNvCxnSpPr>
            <a:cxnSpLocks/>
          </p:cNvCxnSpPr>
          <p:nvPr/>
        </p:nvCxnSpPr>
        <p:spPr>
          <a:xfrm>
            <a:off x="1683639" y="1960168"/>
            <a:ext cx="969529" cy="63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1595E30-E62D-D830-90A4-8129E025A52F}"/>
              </a:ext>
            </a:extLst>
          </p:cNvPr>
          <p:cNvSpPr txBox="1"/>
          <p:nvPr/>
        </p:nvSpPr>
        <p:spPr>
          <a:xfrm>
            <a:off x="1706912" y="1658785"/>
            <a:ext cx="922982" cy="307777"/>
          </a:xfrm>
          <a:prstGeom prst="rect">
            <a:avLst/>
          </a:prstGeom>
          <a:noFill/>
        </p:spPr>
        <p:txBody>
          <a:bodyPr wrap="square" rtlCol="0">
            <a:spAutoFit/>
          </a:bodyPr>
          <a:lstStyle/>
          <a:p>
            <a:r>
              <a:rPr lang="en-US" altLang="zh-CN" sz="1400" dirty="0">
                <a:solidFill>
                  <a:srgbClr val="002060"/>
                </a:solidFill>
                <a:latin typeface="思源黑体 CN Normal" panose="020B0400000000000000" pitchFamily="34" charset="-122"/>
                <a:ea typeface="思源黑体 CN Normal" panose="020B0400000000000000" pitchFamily="34" charset="-122"/>
              </a:rPr>
              <a:t>AHB</a:t>
            </a:r>
            <a:r>
              <a:rPr lang="zh-CN" altLang="en-US" sz="1400" dirty="0">
                <a:solidFill>
                  <a:srgbClr val="002060"/>
                </a:solidFill>
                <a:latin typeface="思源黑体 CN Normal" panose="020B0400000000000000" pitchFamily="34" charset="-122"/>
                <a:ea typeface="思源黑体 CN Normal" panose="020B0400000000000000" pitchFamily="34" charset="-122"/>
              </a:rPr>
              <a:t>接口</a:t>
            </a:r>
          </a:p>
        </p:txBody>
      </p:sp>
      <p:sp>
        <p:nvSpPr>
          <p:cNvPr id="19" name="矩形: 圆角 18">
            <a:extLst>
              <a:ext uri="{FF2B5EF4-FFF2-40B4-BE49-F238E27FC236}">
                <a16:creationId xmlns:a16="http://schemas.microsoft.com/office/drawing/2014/main" id="{BE2BD88F-EB25-10AE-CD73-269769626450}"/>
              </a:ext>
            </a:extLst>
          </p:cNvPr>
          <p:cNvSpPr/>
          <p:nvPr/>
        </p:nvSpPr>
        <p:spPr>
          <a:xfrm>
            <a:off x="5517957" y="1825644"/>
            <a:ext cx="1554413"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LTDC FIFO</a:t>
            </a:r>
            <a:endParaRPr lang="zh-CN" altLang="en-US" sz="1600" dirty="0">
              <a:latin typeface="思源黑体 CN Normal" panose="020B0400000000000000" pitchFamily="34" charset="-122"/>
              <a:ea typeface="思源黑体 CN Normal" panose="020B0400000000000000" pitchFamily="34" charset="-122"/>
            </a:endParaRPr>
          </a:p>
        </p:txBody>
      </p:sp>
      <p:cxnSp>
        <p:nvCxnSpPr>
          <p:cNvPr id="20" name="直接箭头连接符 19">
            <a:extLst>
              <a:ext uri="{FF2B5EF4-FFF2-40B4-BE49-F238E27FC236}">
                <a16:creationId xmlns:a16="http://schemas.microsoft.com/office/drawing/2014/main" id="{364C3E6E-4E2D-AC65-7D6D-38E93737E735}"/>
              </a:ext>
            </a:extLst>
          </p:cNvPr>
          <p:cNvCxnSpPr>
            <a:cxnSpLocks/>
          </p:cNvCxnSpPr>
          <p:nvPr/>
        </p:nvCxnSpPr>
        <p:spPr>
          <a:xfrm>
            <a:off x="4546513" y="1959288"/>
            <a:ext cx="969529" cy="63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04EDE27E-F8D7-8E8F-1F5B-1EA7EF96F27A}"/>
              </a:ext>
            </a:extLst>
          </p:cNvPr>
          <p:cNvSpPr txBox="1"/>
          <p:nvPr/>
        </p:nvSpPr>
        <p:spPr>
          <a:xfrm>
            <a:off x="4565976" y="1657905"/>
            <a:ext cx="922982" cy="307777"/>
          </a:xfrm>
          <a:prstGeom prst="rect">
            <a:avLst/>
          </a:prstGeom>
          <a:noFill/>
        </p:spPr>
        <p:txBody>
          <a:bodyPr wrap="square" rtlCol="0">
            <a:spAutoFit/>
          </a:bodyPr>
          <a:lstStyle/>
          <a:p>
            <a:r>
              <a:rPr lang="en-US" altLang="zh-CN" sz="1400" dirty="0">
                <a:solidFill>
                  <a:srgbClr val="002060"/>
                </a:solidFill>
                <a:latin typeface="思源黑体 CN Normal" panose="020B0400000000000000" pitchFamily="34" charset="-122"/>
                <a:ea typeface="思源黑体 CN Normal" panose="020B0400000000000000" pitchFamily="34" charset="-122"/>
              </a:rPr>
              <a:t>AHB</a:t>
            </a:r>
            <a:r>
              <a:rPr lang="zh-CN" altLang="en-US" sz="1400" dirty="0">
                <a:solidFill>
                  <a:srgbClr val="002060"/>
                </a:solidFill>
                <a:latin typeface="思源黑体 CN Normal" panose="020B0400000000000000" pitchFamily="34" charset="-122"/>
                <a:ea typeface="思源黑体 CN Normal" panose="020B0400000000000000" pitchFamily="34" charset="-122"/>
              </a:rPr>
              <a:t>接口</a:t>
            </a:r>
          </a:p>
        </p:txBody>
      </p:sp>
      <p:sp>
        <p:nvSpPr>
          <p:cNvPr id="5" name="左大括号 4">
            <a:extLst>
              <a:ext uri="{FF2B5EF4-FFF2-40B4-BE49-F238E27FC236}">
                <a16:creationId xmlns:a16="http://schemas.microsoft.com/office/drawing/2014/main" id="{46F3CB09-D06F-6B0E-47F9-D040B9D96E9B}"/>
              </a:ext>
            </a:extLst>
          </p:cNvPr>
          <p:cNvSpPr/>
          <p:nvPr/>
        </p:nvSpPr>
        <p:spPr>
          <a:xfrm rot="16200000">
            <a:off x="4726164" y="82191"/>
            <a:ext cx="249936" cy="444247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AE5393EA-A0B1-2E84-60D7-D8AC020254F6}"/>
              </a:ext>
            </a:extLst>
          </p:cNvPr>
          <p:cNvSpPr/>
          <p:nvPr/>
        </p:nvSpPr>
        <p:spPr>
          <a:xfrm>
            <a:off x="4391422" y="2438570"/>
            <a:ext cx="919419" cy="307777"/>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DMA2D</a:t>
            </a:r>
            <a:endParaRPr lang="zh-CN" altLang="en-US" sz="1600" dirty="0">
              <a:latin typeface="思源黑体 CN Normal" panose="020B0400000000000000" pitchFamily="34" charset="-122"/>
              <a:ea typeface="思源黑体 CN Normal" panose="020B0400000000000000" pitchFamily="34" charset="-122"/>
            </a:endParaRPr>
          </a:p>
        </p:txBody>
      </p:sp>
      <p:sp>
        <p:nvSpPr>
          <p:cNvPr id="23" name="文本框 22">
            <a:extLst>
              <a:ext uri="{FF2B5EF4-FFF2-40B4-BE49-F238E27FC236}">
                <a16:creationId xmlns:a16="http://schemas.microsoft.com/office/drawing/2014/main" id="{332FAD4B-425E-68FE-FC76-7AF31E8A190E}"/>
              </a:ext>
            </a:extLst>
          </p:cNvPr>
          <p:cNvSpPr txBox="1"/>
          <p:nvPr/>
        </p:nvSpPr>
        <p:spPr>
          <a:xfrm>
            <a:off x="58892" y="2633005"/>
            <a:ext cx="2002025" cy="369332"/>
          </a:xfrm>
          <a:prstGeom prst="rect">
            <a:avLst/>
          </a:prstGeom>
          <a:noFill/>
        </p:spPr>
        <p:txBody>
          <a:bodyPr wrap="square" rtlCol="0">
            <a:spAutoFit/>
          </a:bodyPr>
          <a:lstStyle/>
          <a:p>
            <a:r>
              <a:rPr lang="zh-CN" altLang="en-US" dirty="0">
                <a:solidFill>
                  <a:srgbClr val="002060"/>
                </a:solidFill>
                <a:latin typeface="思源黑体 CN Normal" panose="020B0400000000000000" pitchFamily="34" charset="-122"/>
                <a:ea typeface="思源黑体 CN Normal" panose="020B0400000000000000" pitchFamily="34" charset="-122"/>
              </a:rPr>
              <a:t>时钟域</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25" name="文本框 24">
            <a:extLst>
              <a:ext uri="{FF2B5EF4-FFF2-40B4-BE49-F238E27FC236}">
                <a16:creationId xmlns:a16="http://schemas.microsoft.com/office/drawing/2014/main" id="{64DC7B18-406C-A7EE-E5F0-99C9D95313EC}"/>
              </a:ext>
            </a:extLst>
          </p:cNvPr>
          <p:cNvSpPr txBox="1"/>
          <p:nvPr/>
        </p:nvSpPr>
        <p:spPr>
          <a:xfrm>
            <a:off x="604598" y="3027568"/>
            <a:ext cx="8201776" cy="338554"/>
          </a:xfrm>
          <a:prstGeom prst="rect">
            <a:avLst/>
          </a:prstGeom>
          <a:noFill/>
        </p:spPr>
        <p:txBody>
          <a:bodyPr wrap="square" rtlCol="0">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LTDC </a:t>
            </a:r>
            <a:r>
              <a:rPr lang="zh-CN" altLang="en-US" sz="1600" dirty="0">
                <a:solidFill>
                  <a:srgbClr val="002060"/>
                </a:solidFill>
                <a:latin typeface="思源黑体 CN Normal" panose="020B0400000000000000" pitchFamily="34" charset="-122"/>
                <a:ea typeface="思源黑体 CN Normal" panose="020B0400000000000000" pitchFamily="34" charset="-122"/>
              </a:rPr>
              <a:t>有三个时钟域：</a:t>
            </a:r>
            <a:r>
              <a:rPr lang="en-US" altLang="zh-CN" sz="1600" dirty="0">
                <a:solidFill>
                  <a:srgbClr val="002060"/>
                </a:solidFill>
                <a:latin typeface="思源黑体 CN Normal" panose="020B0400000000000000" pitchFamily="34" charset="-122"/>
                <a:ea typeface="思源黑体 CN Normal" panose="020B0400000000000000" pitchFamily="34" charset="-122"/>
              </a:rPr>
              <a:t>AHB</a:t>
            </a:r>
            <a:r>
              <a:rPr lang="zh-CN" altLang="en-US" sz="1600" dirty="0">
                <a:solidFill>
                  <a:srgbClr val="002060"/>
                </a:solidFill>
                <a:latin typeface="思源黑体 CN Normal" panose="020B0400000000000000" pitchFamily="34" charset="-122"/>
                <a:ea typeface="思源黑体 CN Normal" panose="020B0400000000000000" pitchFamily="34" charset="-122"/>
              </a:rPr>
              <a:t>时钟域</a:t>
            </a:r>
            <a:r>
              <a:rPr lang="en-US" altLang="zh-CN" sz="1600" dirty="0">
                <a:solidFill>
                  <a:srgbClr val="002060"/>
                </a:solidFill>
                <a:latin typeface="思源黑体 CN Normal" panose="020B0400000000000000" pitchFamily="34" charset="-122"/>
                <a:ea typeface="思源黑体 CN Normal" panose="020B0400000000000000" pitchFamily="34" charset="-122"/>
              </a:rPr>
              <a:t>(HCLK)</a:t>
            </a:r>
            <a:r>
              <a:rPr lang="zh-CN" altLang="en-US" sz="1600" dirty="0">
                <a:solidFill>
                  <a:srgbClr val="002060"/>
                </a:solidFill>
                <a:latin typeface="思源黑体 CN Normal" panose="020B0400000000000000" pitchFamily="34" charset="-122"/>
                <a:ea typeface="思源黑体 CN Normal" panose="020B0400000000000000" pitchFamily="34" charset="-122"/>
              </a:rPr>
              <a:t>、</a:t>
            </a:r>
            <a:r>
              <a:rPr lang="en-US" altLang="zh-CN" sz="1600" dirty="0">
                <a:solidFill>
                  <a:srgbClr val="002060"/>
                </a:solidFill>
                <a:latin typeface="思源黑体 CN Normal" panose="020B0400000000000000" pitchFamily="34" charset="-122"/>
                <a:ea typeface="思源黑体 CN Normal" panose="020B0400000000000000" pitchFamily="34" charset="-122"/>
              </a:rPr>
              <a:t>APB2</a:t>
            </a:r>
            <a:r>
              <a:rPr lang="zh-CN" altLang="en-US" sz="1600" dirty="0">
                <a:solidFill>
                  <a:srgbClr val="002060"/>
                </a:solidFill>
                <a:latin typeface="思源黑体 CN Normal" panose="020B0400000000000000" pitchFamily="34" charset="-122"/>
                <a:ea typeface="思源黑体 CN Normal" panose="020B0400000000000000" pitchFamily="34" charset="-122"/>
              </a:rPr>
              <a:t>时钟域</a:t>
            </a:r>
            <a:r>
              <a:rPr lang="en-US" altLang="zh-CN" sz="1600" dirty="0">
                <a:solidFill>
                  <a:srgbClr val="002060"/>
                </a:solidFill>
                <a:latin typeface="思源黑体 CN Normal" panose="020B0400000000000000" pitchFamily="34" charset="-122"/>
                <a:ea typeface="思源黑体 CN Normal" panose="020B0400000000000000" pitchFamily="34" charset="-122"/>
              </a:rPr>
              <a:t>(PCLK2)</a:t>
            </a:r>
            <a:r>
              <a:rPr lang="zh-CN" altLang="en-US" sz="1600" dirty="0">
                <a:solidFill>
                  <a:srgbClr val="002060"/>
                </a:solidFill>
                <a:latin typeface="思源黑体 CN Normal" panose="020B0400000000000000" pitchFamily="34" charset="-122"/>
                <a:ea typeface="思源黑体 CN Normal" panose="020B0400000000000000" pitchFamily="34" charset="-122"/>
              </a:rPr>
              <a:t>和像素时钟域</a:t>
            </a:r>
            <a:r>
              <a:rPr lang="en-US" altLang="zh-CN" sz="1600" dirty="0">
                <a:solidFill>
                  <a:srgbClr val="002060"/>
                </a:solidFill>
                <a:latin typeface="思源黑体 CN Normal" panose="020B0400000000000000" pitchFamily="34" charset="-122"/>
                <a:ea typeface="思源黑体 CN Normal" panose="020B0400000000000000" pitchFamily="34" charset="-122"/>
              </a:rPr>
              <a:t>(LCD_CLK)</a:t>
            </a:r>
            <a:endParaRPr lang="zh-CN" altLang="en-US"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6" name="矩形: 圆角 25">
            <a:extLst>
              <a:ext uri="{FF2B5EF4-FFF2-40B4-BE49-F238E27FC236}">
                <a16:creationId xmlns:a16="http://schemas.microsoft.com/office/drawing/2014/main" id="{B04DE191-98E2-BEC2-D132-AC3E434429A4}"/>
              </a:ext>
            </a:extLst>
          </p:cNvPr>
          <p:cNvSpPr/>
          <p:nvPr/>
        </p:nvSpPr>
        <p:spPr>
          <a:xfrm>
            <a:off x="732524" y="3491017"/>
            <a:ext cx="1554413"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AHB</a:t>
            </a:r>
            <a:r>
              <a:rPr lang="zh-CN" altLang="en-US" sz="1600" dirty="0">
                <a:latin typeface="思源黑体 CN Normal" panose="020B0400000000000000" pitchFamily="34" charset="-122"/>
                <a:ea typeface="思源黑体 CN Normal" panose="020B0400000000000000" pitchFamily="34" charset="-122"/>
              </a:rPr>
              <a:t>时钟域</a:t>
            </a:r>
          </a:p>
        </p:txBody>
      </p:sp>
      <p:sp>
        <p:nvSpPr>
          <p:cNvPr id="27" name="矩形: 圆角 26">
            <a:extLst>
              <a:ext uri="{FF2B5EF4-FFF2-40B4-BE49-F238E27FC236}">
                <a16:creationId xmlns:a16="http://schemas.microsoft.com/office/drawing/2014/main" id="{13CAAEBF-9F44-F9C2-5F30-198A60582B9E}"/>
              </a:ext>
            </a:extLst>
          </p:cNvPr>
          <p:cNvSpPr/>
          <p:nvPr/>
        </p:nvSpPr>
        <p:spPr>
          <a:xfrm>
            <a:off x="732524" y="3932645"/>
            <a:ext cx="1554413"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APB2</a:t>
            </a:r>
            <a:r>
              <a:rPr lang="zh-CN" altLang="en-US" sz="1600" dirty="0">
                <a:latin typeface="思源黑体 CN Normal" panose="020B0400000000000000" pitchFamily="34" charset="-122"/>
                <a:ea typeface="思源黑体 CN Normal" panose="020B0400000000000000" pitchFamily="34" charset="-122"/>
              </a:rPr>
              <a:t>时钟域</a:t>
            </a:r>
          </a:p>
        </p:txBody>
      </p:sp>
      <p:sp>
        <p:nvSpPr>
          <p:cNvPr id="28" name="文本框 27">
            <a:extLst>
              <a:ext uri="{FF2B5EF4-FFF2-40B4-BE49-F238E27FC236}">
                <a16:creationId xmlns:a16="http://schemas.microsoft.com/office/drawing/2014/main" id="{AC031B77-02C6-387B-EDD7-C7C5010A0DF6}"/>
              </a:ext>
            </a:extLst>
          </p:cNvPr>
          <p:cNvSpPr txBox="1"/>
          <p:nvPr/>
        </p:nvSpPr>
        <p:spPr>
          <a:xfrm>
            <a:off x="2286936" y="3480484"/>
            <a:ext cx="4507758"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用于驱动</a:t>
            </a:r>
            <a:r>
              <a:rPr lang="en-US" altLang="zh-CN" sz="1600" dirty="0">
                <a:solidFill>
                  <a:srgbClr val="002060"/>
                </a:solidFill>
                <a:latin typeface="思源黑体 CN Normal" panose="020B0400000000000000" pitchFamily="34" charset="-122"/>
                <a:ea typeface="思源黑体 CN Normal" panose="020B0400000000000000" pitchFamily="34" charset="-122"/>
              </a:rPr>
              <a:t>AHB</a:t>
            </a:r>
            <a:r>
              <a:rPr lang="zh-CN" altLang="en-US" sz="1600" dirty="0">
                <a:solidFill>
                  <a:srgbClr val="002060"/>
                </a:solidFill>
                <a:latin typeface="思源黑体 CN Normal" panose="020B0400000000000000" pitchFamily="34" charset="-122"/>
                <a:ea typeface="思源黑体 CN Normal" panose="020B0400000000000000" pitchFamily="34" charset="-122"/>
              </a:rPr>
              <a:t>接口，读取存储器数据到</a:t>
            </a:r>
            <a:r>
              <a:rPr lang="en-US" altLang="zh-CN" sz="1600" dirty="0">
                <a:solidFill>
                  <a:srgbClr val="002060"/>
                </a:solidFill>
                <a:latin typeface="思源黑体 CN Normal" panose="020B0400000000000000" pitchFamily="34" charset="-122"/>
                <a:ea typeface="思源黑体 CN Normal" panose="020B0400000000000000" pitchFamily="34" charset="-122"/>
              </a:rPr>
              <a:t>FIFO</a:t>
            </a:r>
            <a:r>
              <a:rPr lang="zh-CN" altLang="en-US" sz="1600" dirty="0">
                <a:solidFill>
                  <a:srgbClr val="002060"/>
                </a:solidFill>
                <a:latin typeface="思源黑体 CN Normal" panose="020B0400000000000000" pitchFamily="34" charset="-122"/>
                <a:ea typeface="思源黑体 CN Normal" panose="020B0400000000000000" pitchFamily="34" charset="-122"/>
              </a:rPr>
              <a:t>里</a:t>
            </a:r>
          </a:p>
        </p:txBody>
      </p:sp>
      <p:sp>
        <p:nvSpPr>
          <p:cNvPr id="30" name="文本框 29">
            <a:extLst>
              <a:ext uri="{FF2B5EF4-FFF2-40B4-BE49-F238E27FC236}">
                <a16:creationId xmlns:a16="http://schemas.microsoft.com/office/drawing/2014/main" id="{4E6CEA1C-F196-7A39-694F-587E41DED254}"/>
              </a:ext>
            </a:extLst>
          </p:cNvPr>
          <p:cNvSpPr txBox="1"/>
          <p:nvPr/>
        </p:nvSpPr>
        <p:spPr>
          <a:xfrm>
            <a:off x="2286936" y="3932812"/>
            <a:ext cx="4507758"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用于配置寄存器</a:t>
            </a:r>
          </a:p>
        </p:txBody>
      </p:sp>
      <p:sp>
        <p:nvSpPr>
          <p:cNvPr id="32" name="矩形: 圆角 31">
            <a:extLst>
              <a:ext uri="{FF2B5EF4-FFF2-40B4-BE49-F238E27FC236}">
                <a16:creationId xmlns:a16="http://schemas.microsoft.com/office/drawing/2014/main" id="{2109A9C2-3B55-9BFB-D7A0-51E4A14C1366}"/>
              </a:ext>
            </a:extLst>
          </p:cNvPr>
          <p:cNvSpPr/>
          <p:nvPr/>
        </p:nvSpPr>
        <p:spPr>
          <a:xfrm>
            <a:off x="732524" y="4388340"/>
            <a:ext cx="1554413"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像素时钟域</a:t>
            </a:r>
          </a:p>
        </p:txBody>
      </p:sp>
      <p:sp>
        <p:nvSpPr>
          <p:cNvPr id="33" name="文本框 32">
            <a:extLst>
              <a:ext uri="{FF2B5EF4-FFF2-40B4-BE49-F238E27FC236}">
                <a16:creationId xmlns:a16="http://schemas.microsoft.com/office/drawing/2014/main" id="{124C5251-B2F8-ABCB-1AC5-2B54F8DDB71A}"/>
              </a:ext>
            </a:extLst>
          </p:cNvPr>
          <p:cNvSpPr txBox="1"/>
          <p:nvPr/>
        </p:nvSpPr>
        <p:spPr>
          <a:xfrm>
            <a:off x="2286936" y="4377807"/>
            <a:ext cx="6124539"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用于生成</a:t>
            </a:r>
            <a:r>
              <a:rPr lang="en-US" altLang="zh-CN" sz="1600" dirty="0">
                <a:solidFill>
                  <a:srgbClr val="002060"/>
                </a:solidFill>
                <a:latin typeface="思源黑体 CN Normal" panose="020B0400000000000000" pitchFamily="34" charset="-122"/>
                <a:ea typeface="思源黑体 CN Normal" panose="020B0400000000000000" pitchFamily="34" charset="-122"/>
              </a:rPr>
              <a:t>LCD</a:t>
            </a:r>
            <a:r>
              <a:rPr lang="zh-CN" altLang="en-US" sz="1600" dirty="0">
                <a:solidFill>
                  <a:srgbClr val="002060"/>
                </a:solidFill>
                <a:latin typeface="思源黑体 CN Normal" panose="020B0400000000000000" pitchFamily="34" charset="-122"/>
                <a:ea typeface="思源黑体 CN Normal" panose="020B0400000000000000" pitchFamily="34" charset="-122"/>
              </a:rPr>
              <a:t>接口信号，</a:t>
            </a:r>
            <a:r>
              <a:rPr lang="en-US" altLang="zh-CN" sz="1600" dirty="0">
                <a:solidFill>
                  <a:srgbClr val="002060"/>
                </a:solidFill>
                <a:latin typeface="思源黑体 CN Normal" panose="020B0400000000000000" pitchFamily="34" charset="-122"/>
                <a:ea typeface="思源黑体 CN Normal" panose="020B0400000000000000" pitchFamily="34" charset="-122"/>
              </a:rPr>
              <a:t>LCD_CLK</a:t>
            </a:r>
            <a:r>
              <a:rPr lang="zh-CN" altLang="en-US" sz="1600" dirty="0">
                <a:solidFill>
                  <a:srgbClr val="002060"/>
                </a:solidFill>
                <a:latin typeface="思源黑体 CN Normal" panose="020B0400000000000000" pitchFamily="34" charset="-122"/>
                <a:ea typeface="思源黑体 CN Normal" panose="020B0400000000000000" pitchFamily="34" charset="-122"/>
              </a:rPr>
              <a:t>应按照</a:t>
            </a:r>
            <a:r>
              <a:rPr lang="en-US" altLang="zh-CN" sz="1600" dirty="0">
                <a:solidFill>
                  <a:srgbClr val="002060"/>
                </a:solidFill>
                <a:latin typeface="思源黑体 CN Normal" panose="020B0400000000000000" pitchFamily="34" charset="-122"/>
                <a:ea typeface="思源黑体 CN Normal" panose="020B0400000000000000" pitchFamily="34" charset="-122"/>
              </a:rPr>
              <a:t>LCD</a:t>
            </a:r>
            <a:r>
              <a:rPr lang="zh-CN" altLang="en-US" sz="1600" dirty="0">
                <a:solidFill>
                  <a:srgbClr val="002060"/>
                </a:solidFill>
                <a:latin typeface="思源黑体 CN Normal" panose="020B0400000000000000" pitchFamily="34" charset="-122"/>
                <a:ea typeface="思源黑体 CN Normal" panose="020B0400000000000000" pitchFamily="34" charset="-122"/>
              </a:rPr>
              <a:t>面板要求进行设置</a:t>
            </a:r>
          </a:p>
        </p:txBody>
      </p:sp>
    </p:spTree>
    <p:extLst>
      <p:ext uri="{BB962C8B-B14F-4D97-AF65-F5344CB8AC3E}">
        <p14:creationId xmlns:p14="http://schemas.microsoft.com/office/powerpoint/2010/main" val="69019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fade">
                                      <p:cBhvr>
                                        <p:cTn id="8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4" grpId="0"/>
      <p:bldP spid="16" grpId="0" animBg="1"/>
      <p:bldP spid="18" grpId="0"/>
      <p:bldP spid="19" grpId="0" animBg="1"/>
      <p:bldP spid="21" grpId="0"/>
      <p:bldP spid="5" grpId="0" animBg="1"/>
      <p:bldP spid="24" grpId="0" animBg="1"/>
      <p:bldP spid="25" grpId="0"/>
      <p:bldP spid="26" grpId="0" animBg="1"/>
      <p:bldP spid="27" grpId="0" animBg="1"/>
      <p:bldP spid="28" grpId="0"/>
      <p:bldP spid="30" grpId="0"/>
      <p:bldP spid="32" grpId="0" animBg="1"/>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66C258B-A82E-9C86-DF0A-D4B04F6B2C73}"/>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pic>
        <p:nvPicPr>
          <p:cNvPr id="9" name="图片 8">
            <a:extLst>
              <a:ext uri="{FF2B5EF4-FFF2-40B4-BE49-F238E27FC236}">
                <a16:creationId xmlns:a16="http://schemas.microsoft.com/office/drawing/2014/main" id="{D1CD5160-C795-4FA8-D92E-AFCB847A5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0" name="Rectangle 2">
            <a:extLst>
              <a:ext uri="{FF2B5EF4-FFF2-40B4-BE49-F238E27FC236}">
                <a16:creationId xmlns:a16="http://schemas.microsoft.com/office/drawing/2014/main" id="{4B9C2EB9-15BC-3F3B-1CDA-8E5F6F870F3C}"/>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矩形 10">
            <a:extLst>
              <a:ext uri="{FF2B5EF4-FFF2-40B4-BE49-F238E27FC236}">
                <a16:creationId xmlns:a16="http://schemas.microsoft.com/office/drawing/2014/main" id="{C0CC517B-5EB6-3588-2BB7-488C1D016D6B}"/>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2" name="文本框 11">
            <a:extLst>
              <a:ext uri="{FF2B5EF4-FFF2-40B4-BE49-F238E27FC236}">
                <a16:creationId xmlns:a16="http://schemas.microsoft.com/office/drawing/2014/main" id="{E259472E-A73B-180E-22EA-76CBD15A9E75}"/>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3" name="文本框 12">
            <a:extLst>
              <a:ext uri="{FF2B5EF4-FFF2-40B4-BE49-F238E27FC236}">
                <a16:creationId xmlns:a16="http://schemas.microsoft.com/office/drawing/2014/main" id="{0628A770-DC7E-E560-693A-D9E00A06553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29" name="文本框 28">
            <a:extLst>
              <a:ext uri="{FF2B5EF4-FFF2-40B4-BE49-F238E27FC236}">
                <a16:creationId xmlns:a16="http://schemas.microsoft.com/office/drawing/2014/main" id="{BC8F203D-1215-09E5-FCE4-A6A54F14D580}"/>
              </a:ext>
            </a:extLst>
          </p:cNvPr>
          <p:cNvSpPr txBox="1"/>
          <p:nvPr/>
        </p:nvSpPr>
        <p:spPr>
          <a:xfrm>
            <a:off x="58892" y="461305"/>
            <a:ext cx="2002025" cy="369332"/>
          </a:xfrm>
          <a:prstGeom prst="rect">
            <a:avLst/>
          </a:prstGeom>
          <a:noFill/>
        </p:spPr>
        <p:txBody>
          <a:bodyPr wrap="square" rtlCol="0">
            <a:spAutoFit/>
          </a:bodyPr>
          <a:lstStyle/>
          <a:p>
            <a:r>
              <a:rPr lang="en-US" altLang="zh-CN" dirty="0">
                <a:solidFill>
                  <a:srgbClr val="002060"/>
                </a:solidFill>
                <a:latin typeface="思源黑体 CN Normal" panose="020B0400000000000000" pitchFamily="34" charset="-122"/>
                <a:ea typeface="思源黑体 CN Normal" panose="020B0400000000000000" pitchFamily="34" charset="-122"/>
              </a:rPr>
              <a:t>LCD_CLK</a:t>
            </a:r>
            <a:r>
              <a:rPr lang="zh-CN" altLang="en-US" dirty="0">
                <a:solidFill>
                  <a:srgbClr val="002060"/>
                </a:solidFill>
                <a:latin typeface="思源黑体 CN Normal" panose="020B0400000000000000" pitchFamily="34" charset="-122"/>
                <a:ea typeface="思源黑体 CN Normal" panose="020B0400000000000000" pitchFamily="34" charset="-122"/>
              </a:rPr>
              <a:t>来源</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pic>
        <p:nvPicPr>
          <p:cNvPr id="3" name="图片 2">
            <a:extLst>
              <a:ext uri="{FF2B5EF4-FFF2-40B4-BE49-F238E27FC236}">
                <a16:creationId xmlns:a16="http://schemas.microsoft.com/office/drawing/2014/main" id="{7263A85D-AB88-F524-0C5D-FE153C67D415}"/>
              </a:ext>
            </a:extLst>
          </p:cNvPr>
          <p:cNvPicPr>
            <a:picLocks noChangeAspect="1"/>
          </p:cNvPicPr>
          <p:nvPr/>
        </p:nvPicPr>
        <p:blipFill>
          <a:blip r:embed="rId3"/>
          <a:stretch>
            <a:fillRect/>
          </a:stretch>
        </p:blipFill>
        <p:spPr>
          <a:xfrm>
            <a:off x="79717" y="861117"/>
            <a:ext cx="7484012" cy="3800713"/>
          </a:xfrm>
          <a:prstGeom prst="rect">
            <a:avLst/>
          </a:prstGeom>
        </p:spPr>
      </p:pic>
      <p:sp>
        <p:nvSpPr>
          <p:cNvPr id="4" name="矩形 3">
            <a:extLst>
              <a:ext uri="{FF2B5EF4-FFF2-40B4-BE49-F238E27FC236}">
                <a16:creationId xmlns:a16="http://schemas.microsoft.com/office/drawing/2014/main" id="{87485CC2-787F-DB0B-D9A0-A67D5669C5CD}"/>
              </a:ext>
            </a:extLst>
          </p:cNvPr>
          <p:cNvSpPr/>
          <p:nvPr/>
        </p:nvSpPr>
        <p:spPr>
          <a:xfrm>
            <a:off x="1015218" y="913543"/>
            <a:ext cx="675250" cy="476814"/>
          </a:xfrm>
          <a:prstGeom prst="rect">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BD5B3B4A-DA4B-D342-8DAC-37AD394EA0D4}"/>
              </a:ext>
            </a:extLst>
          </p:cNvPr>
          <p:cNvSpPr/>
          <p:nvPr/>
        </p:nvSpPr>
        <p:spPr>
          <a:xfrm>
            <a:off x="1690468" y="1073834"/>
            <a:ext cx="1333304" cy="64086"/>
          </a:xfrm>
          <a:prstGeom prst="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8CDE13E4-0823-AA60-6470-9E2EC6134BAB}"/>
              </a:ext>
            </a:extLst>
          </p:cNvPr>
          <p:cNvSpPr/>
          <p:nvPr/>
        </p:nvSpPr>
        <p:spPr>
          <a:xfrm rot="16200000">
            <a:off x="2565693" y="1477401"/>
            <a:ext cx="861646" cy="54512"/>
          </a:xfrm>
          <a:prstGeom prst="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3F6011D4-EBF8-4C77-25F1-B712B6E09421}"/>
              </a:ext>
            </a:extLst>
          </p:cNvPr>
          <p:cNvSpPr/>
          <p:nvPr/>
        </p:nvSpPr>
        <p:spPr>
          <a:xfrm rot="16200000">
            <a:off x="763659" y="2806755"/>
            <a:ext cx="2155177" cy="54512"/>
          </a:xfrm>
          <a:prstGeom prst="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5B6F3AFB-29C5-03D0-1849-EFB8303424C6}"/>
              </a:ext>
            </a:extLst>
          </p:cNvPr>
          <p:cNvSpPr/>
          <p:nvPr/>
        </p:nvSpPr>
        <p:spPr>
          <a:xfrm>
            <a:off x="1820928" y="1761502"/>
            <a:ext cx="763396" cy="64086"/>
          </a:xfrm>
          <a:prstGeom prst="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7A35730B-F687-4E80-FA4F-A14DE37DD59F}"/>
              </a:ext>
            </a:extLst>
          </p:cNvPr>
          <p:cNvSpPr/>
          <p:nvPr/>
        </p:nvSpPr>
        <p:spPr>
          <a:xfrm>
            <a:off x="2569845" y="1871395"/>
            <a:ext cx="453927" cy="64085"/>
          </a:xfrm>
          <a:prstGeom prst="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E2DD73C-B633-F3F2-04B6-FD8B58C40D08}"/>
              </a:ext>
            </a:extLst>
          </p:cNvPr>
          <p:cNvSpPr/>
          <p:nvPr/>
        </p:nvSpPr>
        <p:spPr>
          <a:xfrm>
            <a:off x="1007833" y="3862755"/>
            <a:ext cx="860671" cy="64086"/>
          </a:xfrm>
          <a:prstGeom prst="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18DB4B37-5243-B1C6-8ECC-93C63BBADE21}"/>
              </a:ext>
            </a:extLst>
          </p:cNvPr>
          <p:cNvSpPr/>
          <p:nvPr/>
        </p:nvSpPr>
        <p:spPr>
          <a:xfrm rot="16200000">
            <a:off x="932951" y="3940861"/>
            <a:ext cx="204279" cy="54514"/>
          </a:xfrm>
          <a:prstGeom prst="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596B281B-A029-CBA9-2F6F-7E8DD1CE80F0}"/>
              </a:ext>
            </a:extLst>
          </p:cNvPr>
          <p:cNvSpPr/>
          <p:nvPr/>
        </p:nvSpPr>
        <p:spPr>
          <a:xfrm>
            <a:off x="1010554" y="4016922"/>
            <a:ext cx="60958" cy="58711"/>
          </a:xfrm>
          <a:prstGeom prst="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D884281B-41A1-BEB4-DBD9-B0B5838B588E}"/>
              </a:ext>
            </a:extLst>
          </p:cNvPr>
          <p:cNvSpPr/>
          <p:nvPr/>
        </p:nvSpPr>
        <p:spPr>
          <a:xfrm rot="16200000">
            <a:off x="903728" y="4231856"/>
            <a:ext cx="253929" cy="45719"/>
          </a:xfrm>
          <a:prstGeom prst="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54B44E22-C8E5-11BC-E34C-1829479E0BA3}"/>
              </a:ext>
            </a:extLst>
          </p:cNvPr>
          <p:cNvSpPr/>
          <p:nvPr/>
        </p:nvSpPr>
        <p:spPr>
          <a:xfrm>
            <a:off x="1007832" y="4128290"/>
            <a:ext cx="60960" cy="47752"/>
          </a:xfrm>
          <a:prstGeom prst="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7078D2ED-D58B-A343-D572-E80C0D661309}"/>
              </a:ext>
            </a:extLst>
          </p:cNvPr>
          <p:cNvSpPr/>
          <p:nvPr/>
        </p:nvSpPr>
        <p:spPr>
          <a:xfrm>
            <a:off x="2133169" y="1714785"/>
            <a:ext cx="200456" cy="186405"/>
          </a:xfrm>
          <a:prstGeom prst="rect">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FBB938D9-CBD3-2D75-4FDB-182B6ADD0219}"/>
              </a:ext>
            </a:extLst>
          </p:cNvPr>
          <p:cNvSpPr/>
          <p:nvPr/>
        </p:nvSpPr>
        <p:spPr>
          <a:xfrm>
            <a:off x="1068792" y="3989637"/>
            <a:ext cx="226608" cy="186405"/>
          </a:xfrm>
          <a:prstGeom prst="rect">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7A0D7A08-1AFA-5A2D-BA5C-057E72B3472E}"/>
              </a:ext>
            </a:extLst>
          </p:cNvPr>
          <p:cNvSpPr/>
          <p:nvPr/>
        </p:nvSpPr>
        <p:spPr>
          <a:xfrm>
            <a:off x="1066071" y="4260076"/>
            <a:ext cx="226608" cy="186405"/>
          </a:xfrm>
          <a:prstGeom prst="rect">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AA82DE99-F8E0-836E-1F87-5EA25B0F9959}"/>
              </a:ext>
            </a:extLst>
          </p:cNvPr>
          <p:cNvSpPr/>
          <p:nvPr/>
        </p:nvSpPr>
        <p:spPr>
          <a:xfrm>
            <a:off x="1007832" y="4335962"/>
            <a:ext cx="58325" cy="45719"/>
          </a:xfrm>
          <a:prstGeom prst="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EAC9AE37-029C-653E-85B9-F21DB482DB9E}"/>
              </a:ext>
            </a:extLst>
          </p:cNvPr>
          <p:cNvSpPr/>
          <p:nvPr/>
        </p:nvSpPr>
        <p:spPr>
          <a:xfrm>
            <a:off x="1627593" y="4498060"/>
            <a:ext cx="3772447" cy="52364"/>
          </a:xfrm>
          <a:prstGeom prst="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BB280C4B-230B-6811-E2A2-93FCB36E01C3}"/>
              </a:ext>
            </a:extLst>
          </p:cNvPr>
          <p:cNvSpPr/>
          <p:nvPr/>
        </p:nvSpPr>
        <p:spPr>
          <a:xfrm>
            <a:off x="5539193" y="4404278"/>
            <a:ext cx="643167" cy="83621"/>
          </a:xfrm>
          <a:prstGeom prst="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8F3616FC-55DD-49D9-18D2-81DC06679E05}"/>
              </a:ext>
            </a:extLst>
          </p:cNvPr>
          <p:cNvSpPr/>
          <p:nvPr/>
        </p:nvSpPr>
        <p:spPr>
          <a:xfrm>
            <a:off x="2683504" y="4430256"/>
            <a:ext cx="285756" cy="186405"/>
          </a:xfrm>
          <a:prstGeom prst="rect">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6063476B-E321-4810-F116-449AB5D664C3}"/>
              </a:ext>
            </a:extLst>
          </p:cNvPr>
          <p:cNvSpPr/>
          <p:nvPr/>
        </p:nvSpPr>
        <p:spPr>
          <a:xfrm>
            <a:off x="1439866" y="4430848"/>
            <a:ext cx="187727" cy="159907"/>
          </a:xfrm>
          <a:prstGeom prst="rect">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A83D91C2-1DD2-F178-370C-627573F28A4B}"/>
              </a:ext>
            </a:extLst>
          </p:cNvPr>
          <p:cNvSpPr/>
          <p:nvPr/>
        </p:nvSpPr>
        <p:spPr>
          <a:xfrm rot="16200000">
            <a:off x="1170622" y="4268281"/>
            <a:ext cx="463360" cy="46989"/>
          </a:xfrm>
          <a:prstGeom prst="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D1E41E90-7EF0-EC4C-9925-3EEF812CB311}"/>
              </a:ext>
            </a:extLst>
          </p:cNvPr>
          <p:cNvSpPr/>
          <p:nvPr/>
        </p:nvSpPr>
        <p:spPr>
          <a:xfrm>
            <a:off x="1292679" y="4328066"/>
            <a:ext cx="67284" cy="45719"/>
          </a:xfrm>
          <a:prstGeom prst="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40D68E80-52B7-9CFF-873E-DDEB97EA0EC9}"/>
              </a:ext>
            </a:extLst>
          </p:cNvPr>
          <p:cNvSpPr/>
          <p:nvPr/>
        </p:nvSpPr>
        <p:spPr>
          <a:xfrm rot="16200000">
            <a:off x="1181641" y="4192701"/>
            <a:ext cx="310926" cy="45719"/>
          </a:xfrm>
          <a:prstGeom prst="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04B2E65A-30B6-59A7-70A9-9DA7BBAFCE59}"/>
              </a:ext>
            </a:extLst>
          </p:cNvPr>
          <p:cNvSpPr/>
          <p:nvPr/>
        </p:nvSpPr>
        <p:spPr>
          <a:xfrm>
            <a:off x="1310640" y="4060099"/>
            <a:ext cx="115155" cy="49249"/>
          </a:xfrm>
          <a:prstGeom prst="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5B344F04-2E22-4F1E-3073-4090ED414129}"/>
              </a:ext>
            </a:extLst>
          </p:cNvPr>
          <p:cNvSpPr/>
          <p:nvPr/>
        </p:nvSpPr>
        <p:spPr>
          <a:xfrm>
            <a:off x="1378807" y="4476132"/>
            <a:ext cx="67284" cy="45719"/>
          </a:xfrm>
          <a:prstGeom prst="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5D05BDBC-AF21-5538-A466-9232DDBE5D91}"/>
              </a:ext>
            </a:extLst>
          </p:cNvPr>
          <p:cNvSpPr/>
          <p:nvPr/>
        </p:nvSpPr>
        <p:spPr>
          <a:xfrm>
            <a:off x="7483875" y="970414"/>
            <a:ext cx="1439903"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HSE</a:t>
            </a:r>
            <a:endParaRPr lang="zh-CN" altLang="en-US" sz="1600" dirty="0">
              <a:latin typeface="思源黑体 CN Normal" panose="020B0400000000000000" pitchFamily="34" charset="-122"/>
              <a:ea typeface="思源黑体 CN Normal" panose="020B0400000000000000" pitchFamily="34" charset="-122"/>
            </a:endParaRPr>
          </a:p>
        </p:txBody>
      </p:sp>
      <p:sp>
        <p:nvSpPr>
          <p:cNvPr id="50" name="矩形: 圆角 49">
            <a:extLst>
              <a:ext uri="{FF2B5EF4-FFF2-40B4-BE49-F238E27FC236}">
                <a16:creationId xmlns:a16="http://schemas.microsoft.com/office/drawing/2014/main" id="{F8A775C7-8595-F842-1FC9-389F7D84C656}"/>
              </a:ext>
            </a:extLst>
          </p:cNvPr>
          <p:cNvSpPr/>
          <p:nvPr/>
        </p:nvSpPr>
        <p:spPr>
          <a:xfrm>
            <a:off x="7483875" y="1782073"/>
            <a:ext cx="1439903"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PLLSAI</a:t>
            </a:r>
            <a:endParaRPr lang="zh-CN" altLang="en-US" sz="1600" dirty="0">
              <a:latin typeface="思源黑体 CN Normal" panose="020B0400000000000000" pitchFamily="34" charset="-122"/>
              <a:ea typeface="思源黑体 CN Normal" panose="020B0400000000000000" pitchFamily="34" charset="-122"/>
            </a:endParaRPr>
          </a:p>
        </p:txBody>
      </p:sp>
      <p:sp>
        <p:nvSpPr>
          <p:cNvPr id="51" name="矩形: 圆角 50">
            <a:extLst>
              <a:ext uri="{FF2B5EF4-FFF2-40B4-BE49-F238E27FC236}">
                <a16:creationId xmlns:a16="http://schemas.microsoft.com/office/drawing/2014/main" id="{C50E2B07-4842-AA9A-0C9D-18C4988F275F}"/>
              </a:ext>
            </a:extLst>
          </p:cNvPr>
          <p:cNvSpPr/>
          <p:nvPr/>
        </p:nvSpPr>
        <p:spPr>
          <a:xfrm>
            <a:off x="7483875" y="2593732"/>
            <a:ext cx="1439904"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PLLSAIN</a:t>
            </a:r>
            <a:endParaRPr lang="zh-CN" altLang="en-US" sz="1600" dirty="0">
              <a:latin typeface="思源黑体 CN Normal" panose="020B0400000000000000" pitchFamily="34" charset="-122"/>
              <a:ea typeface="思源黑体 CN Normal" panose="020B0400000000000000" pitchFamily="34" charset="-122"/>
            </a:endParaRPr>
          </a:p>
        </p:txBody>
      </p:sp>
      <p:sp>
        <p:nvSpPr>
          <p:cNvPr id="52" name="矩形: 圆角 51">
            <a:extLst>
              <a:ext uri="{FF2B5EF4-FFF2-40B4-BE49-F238E27FC236}">
                <a16:creationId xmlns:a16="http://schemas.microsoft.com/office/drawing/2014/main" id="{9B21D207-A9BB-3699-A5E3-0D682F64A03B}"/>
              </a:ext>
            </a:extLst>
          </p:cNvPr>
          <p:cNvSpPr/>
          <p:nvPr/>
        </p:nvSpPr>
        <p:spPr>
          <a:xfrm>
            <a:off x="7483875" y="3405391"/>
            <a:ext cx="1439904"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PLLLCDCLK</a:t>
            </a:r>
            <a:endParaRPr lang="zh-CN" altLang="en-US" sz="1600" dirty="0">
              <a:latin typeface="思源黑体 CN Normal" panose="020B0400000000000000" pitchFamily="34" charset="-122"/>
              <a:ea typeface="思源黑体 CN Normal" panose="020B0400000000000000" pitchFamily="34" charset="-122"/>
            </a:endParaRPr>
          </a:p>
        </p:txBody>
      </p:sp>
      <p:cxnSp>
        <p:nvCxnSpPr>
          <p:cNvPr id="17" name="直接箭头连接符 16">
            <a:extLst>
              <a:ext uri="{FF2B5EF4-FFF2-40B4-BE49-F238E27FC236}">
                <a16:creationId xmlns:a16="http://schemas.microsoft.com/office/drawing/2014/main" id="{CFCE3093-CF79-3BF6-26BF-5C33D90CEFA5}"/>
              </a:ext>
            </a:extLst>
          </p:cNvPr>
          <p:cNvCxnSpPr>
            <a:stCxn id="49" idx="2"/>
            <a:endCxn id="50" idx="0"/>
          </p:cNvCxnSpPr>
          <p:nvPr/>
        </p:nvCxnSpPr>
        <p:spPr>
          <a:xfrm>
            <a:off x="8203827" y="1298435"/>
            <a:ext cx="0" cy="48363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5321FD2E-C731-0A93-B8A1-CDA8A6BD231C}"/>
              </a:ext>
            </a:extLst>
          </p:cNvPr>
          <p:cNvCxnSpPr>
            <a:cxnSpLocks/>
            <a:stCxn id="50" idx="2"/>
            <a:endCxn id="51" idx="0"/>
          </p:cNvCxnSpPr>
          <p:nvPr/>
        </p:nvCxnSpPr>
        <p:spPr>
          <a:xfrm>
            <a:off x="8203827" y="2110094"/>
            <a:ext cx="0" cy="48363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CB077B85-32DE-2DDD-0C7A-4D94D4FE396C}"/>
              </a:ext>
            </a:extLst>
          </p:cNvPr>
          <p:cNvCxnSpPr>
            <a:cxnSpLocks/>
            <a:stCxn id="51" idx="2"/>
            <a:endCxn id="52" idx="0"/>
          </p:cNvCxnSpPr>
          <p:nvPr/>
        </p:nvCxnSpPr>
        <p:spPr>
          <a:xfrm>
            <a:off x="8203827" y="2921753"/>
            <a:ext cx="0" cy="48363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9B8112D1-85A2-53F6-1DDA-774A386A1D95}"/>
              </a:ext>
            </a:extLst>
          </p:cNvPr>
          <p:cNvSpPr txBox="1"/>
          <p:nvPr/>
        </p:nvSpPr>
        <p:spPr>
          <a:xfrm>
            <a:off x="7573159" y="1351511"/>
            <a:ext cx="1709603" cy="338554"/>
          </a:xfrm>
          <a:prstGeom prst="rect">
            <a:avLst/>
          </a:prstGeom>
          <a:noFill/>
        </p:spPr>
        <p:txBody>
          <a:bodyPr wrap="square" rtlCol="0">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‘/M’</a:t>
            </a:r>
            <a:r>
              <a:rPr lang="zh-CN" altLang="en-US" sz="1600" dirty="0">
                <a:solidFill>
                  <a:srgbClr val="002060"/>
                </a:solidFill>
                <a:latin typeface="思源黑体 CN Normal" panose="020B0400000000000000" pitchFamily="34" charset="-122"/>
                <a:ea typeface="思源黑体 CN Normal" panose="020B0400000000000000" pitchFamily="34" charset="-122"/>
              </a:rPr>
              <a:t>分频因子</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60" name="文本框 59">
            <a:extLst>
              <a:ext uri="{FF2B5EF4-FFF2-40B4-BE49-F238E27FC236}">
                <a16:creationId xmlns:a16="http://schemas.microsoft.com/office/drawing/2014/main" id="{F35A07D7-CE91-BDA1-E507-79477B32A037}"/>
              </a:ext>
            </a:extLst>
          </p:cNvPr>
          <p:cNvSpPr txBox="1"/>
          <p:nvPr/>
        </p:nvSpPr>
        <p:spPr>
          <a:xfrm>
            <a:off x="7573159" y="2163600"/>
            <a:ext cx="1709603" cy="338554"/>
          </a:xfrm>
          <a:prstGeom prst="rect">
            <a:avLst/>
          </a:prstGeom>
          <a:noFill/>
        </p:spPr>
        <p:txBody>
          <a:bodyPr wrap="square" rtlCol="0">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en-US" altLang="zh-CN" sz="1600" dirty="0" err="1">
                <a:solidFill>
                  <a:srgbClr val="002060"/>
                </a:solidFill>
                <a:latin typeface="思源黑体 CN Normal" panose="020B0400000000000000" pitchFamily="34" charset="-122"/>
                <a:ea typeface="思源黑体 CN Normal" panose="020B0400000000000000" pitchFamily="34" charset="-122"/>
              </a:rPr>
              <a:t>xN</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zh-CN" altLang="en-US" sz="1600" dirty="0">
                <a:solidFill>
                  <a:srgbClr val="002060"/>
                </a:solidFill>
                <a:latin typeface="思源黑体 CN Normal" panose="020B0400000000000000" pitchFamily="34" charset="-122"/>
                <a:ea typeface="思源黑体 CN Normal" panose="020B0400000000000000" pitchFamily="34" charset="-122"/>
              </a:rPr>
              <a:t>倍频因子</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61" name="文本框 60">
            <a:extLst>
              <a:ext uri="{FF2B5EF4-FFF2-40B4-BE49-F238E27FC236}">
                <a16:creationId xmlns:a16="http://schemas.microsoft.com/office/drawing/2014/main" id="{4DB2D959-66AB-5E47-7230-36A4FF16DE18}"/>
              </a:ext>
            </a:extLst>
          </p:cNvPr>
          <p:cNvSpPr txBox="1"/>
          <p:nvPr/>
        </p:nvSpPr>
        <p:spPr>
          <a:xfrm>
            <a:off x="7573159" y="2982849"/>
            <a:ext cx="1709603" cy="338554"/>
          </a:xfrm>
          <a:prstGeom prst="rect">
            <a:avLst/>
          </a:prstGeom>
          <a:noFill/>
        </p:spPr>
        <p:txBody>
          <a:bodyPr wrap="square" rtlCol="0">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‘/R’</a:t>
            </a:r>
            <a:r>
              <a:rPr lang="zh-CN" altLang="en-US" sz="1600" dirty="0">
                <a:solidFill>
                  <a:srgbClr val="002060"/>
                </a:solidFill>
                <a:latin typeface="思源黑体 CN Normal" panose="020B0400000000000000" pitchFamily="34" charset="-122"/>
                <a:ea typeface="思源黑体 CN Normal" panose="020B0400000000000000" pitchFamily="34" charset="-122"/>
              </a:rPr>
              <a:t>分频因子</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62" name="矩形: 圆角 61">
            <a:extLst>
              <a:ext uri="{FF2B5EF4-FFF2-40B4-BE49-F238E27FC236}">
                <a16:creationId xmlns:a16="http://schemas.microsoft.com/office/drawing/2014/main" id="{4FA7405C-987E-7E50-4787-0F9F1CF09DEE}"/>
              </a:ext>
            </a:extLst>
          </p:cNvPr>
          <p:cNvSpPr/>
          <p:nvPr/>
        </p:nvSpPr>
        <p:spPr>
          <a:xfrm>
            <a:off x="7483875" y="4217052"/>
            <a:ext cx="1439904"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LCD_CLK</a:t>
            </a:r>
            <a:endParaRPr lang="zh-CN" altLang="en-US" sz="1600" dirty="0">
              <a:latin typeface="思源黑体 CN Normal" panose="020B0400000000000000" pitchFamily="34" charset="-122"/>
              <a:ea typeface="思源黑体 CN Normal" panose="020B0400000000000000" pitchFamily="34" charset="-122"/>
            </a:endParaRPr>
          </a:p>
        </p:txBody>
      </p:sp>
      <p:cxnSp>
        <p:nvCxnSpPr>
          <p:cNvPr id="63" name="直接箭头连接符 62">
            <a:extLst>
              <a:ext uri="{FF2B5EF4-FFF2-40B4-BE49-F238E27FC236}">
                <a16:creationId xmlns:a16="http://schemas.microsoft.com/office/drawing/2014/main" id="{B965D533-1051-1FDD-312E-05B598A638DB}"/>
              </a:ext>
            </a:extLst>
          </p:cNvPr>
          <p:cNvCxnSpPr>
            <a:cxnSpLocks/>
            <a:stCxn id="52" idx="2"/>
            <a:endCxn id="62" idx="0"/>
          </p:cNvCxnSpPr>
          <p:nvPr/>
        </p:nvCxnSpPr>
        <p:spPr>
          <a:xfrm>
            <a:off x="8203827" y="3733412"/>
            <a:ext cx="0" cy="48364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723E7535-7154-B8B9-1FC8-1BE688EAF40F}"/>
              </a:ext>
            </a:extLst>
          </p:cNvPr>
          <p:cNvSpPr txBox="1"/>
          <p:nvPr/>
        </p:nvSpPr>
        <p:spPr>
          <a:xfrm>
            <a:off x="7504579" y="3791550"/>
            <a:ext cx="1487021" cy="338554"/>
          </a:xfrm>
          <a:prstGeom prst="rect">
            <a:avLst/>
          </a:prstGeom>
          <a:noFill/>
        </p:spPr>
        <p:txBody>
          <a:bodyPr wrap="square" rtlCol="0">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‘DIV’</a:t>
            </a:r>
            <a:r>
              <a:rPr lang="zh-CN" altLang="en-US" sz="1600" dirty="0">
                <a:solidFill>
                  <a:srgbClr val="002060"/>
                </a:solidFill>
                <a:latin typeface="思源黑体 CN Normal" panose="020B0400000000000000" pitchFamily="34" charset="-122"/>
                <a:ea typeface="思源黑体 CN Normal" panose="020B0400000000000000" pitchFamily="34" charset="-122"/>
              </a:rPr>
              <a:t>因子</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67" name="文本框 66">
            <a:extLst>
              <a:ext uri="{FF2B5EF4-FFF2-40B4-BE49-F238E27FC236}">
                <a16:creationId xmlns:a16="http://schemas.microsoft.com/office/drawing/2014/main" id="{AC443AB6-71AB-FA7C-CE06-6F86AB40A9A3}"/>
              </a:ext>
            </a:extLst>
          </p:cNvPr>
          <p:cNvSpPr txBox="1"/>
          <p:nvPr/>
        </p:nvSpPr>
        <p:spPr>
          <a:xfrm>
            <a:off x="939795" y="3480140"/>
            <a:ext cx="792140" cy="338554"/>
          </a:xfrm>
          <a:prstGeom prst="rect">
            <a:avLst/>
          </a:prstGeom>
          <a:noFill/>
        </p:spPr>
        <p:txBody>
          <a:bodyPr wrap="square" rtlCol="0">
            <a:spAutoFit/>
          </a:bodyPr>
          <a:lstStyle/>
          <a:p>
            <a:r>
              <a:rPr lang="en-US" altLang="zh-CN" sz="1600" dirty="0">
                <a:solidFill>
                  <a:srgbClr val="FF0000"/>
                </a:solidFill>
                <a:latin typeface="思源黑体 CN Normal" panose="020B0400000000000000" pitchFamily="34" charset="-122"/>
                <a:ea typeface="思源黑体 CN Normal" panose="020B0400000000000000" pitchFamily="34" charset="-122"/>
              </a:rPr>
              <a:t>1 MHz</a:t>
            </a:r>
          </a:p>
        </p:txBody>
      </p:sp>
      <p:sp>
        <p:nvSpPr>
          <p:cNvPr id="68" name="文本框 67">
            <a:extLst>
              <a:ext uri="{FF2B5EF4-FFF2-40B4-BE49-F238E27FC236}">
                <a16:creationId xmlns:a16="http://schemas.microsoft.com/office/drawing/2014/main" id="{D446A9E9-A19F-03F7-F4B0-EB42B61C530A}"/>
              </a:ext>
            </a:extLst>
          </p:cNvPr>
          <p:cNvSpPr txBox="1"/>
          <p:nvPr/>
        </p:nvSpPr>
        <p:spPr>
          <a:xfrm>
            <a:off x="7693094" y="453685"/>
            <a:ext cx="1392014" cy="369332"/>
          </a:xfrm>
          <a:prstGeom prst="rect">
            <a:avLst/>
          </a:prstGeom>
          <a:noFill/>
        </p:spPr>
        <p:txBody>
          <a:bodyPr wrap="square" rtlCol="0">
            <a:spAutoFit/>
          </a:bodyPr>
          <a:lstStyle/>
          <a:p>
            <a:r>
              <a:rPr lang="en-US" altLang="zh-CN" dirty="0">
                <a:solidFill>
                  <a:srgbClr val="002060"/>
                </a:solidFill>
                <a:latin typeface="思源黑体 CN Normal" panose="020B0400000000000000" pitchFamily="34" charset="-122"/>
                <a:ea typeface="思源黑体 CN Normal" panose="020B0400000000000000" pitchFamily="34" charset="-122"/>
              </a:rPr>
              <a:t>F429 / F767</a:t>
            </a:r>
          </a:p>
        </p:txBody>
      </p:sp>
      <p:sp>
        <p:nvSpPr>
          <p:cNvPr id="2" name="矩形 1">
            <a:extLst>
              <a:ext uri="{FF2B5EF4-FFF2-40B4-BE49-F238E27FC236}">
                <a16:creationId xmlns:a16="http://schemas.microsoft.com/office/drawing/2014/main" id="{47BB4966-E40E-FC05-546C-D91AE8CA3162}"/>
              </a:ext>
            </a:extLst>
          </p:cNvPr>
          <p:cNvSpPr/>
          <p:nvPr/>
        </p:nvSpPr>
        <p:spPr>
          <a:xfrm>
            <a:off x="6248760" y="4260076"/>
            <a:ext cx="596177" cy="32802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0089D56-8AFF-6949-D9B5-1F844AA7CB59}"/>
              </a:ext>
            </a:extLst>
          </p:cNvPr>
          <p:cNvSpPr/>
          <p:nvPr/>
        </p:nvSpPr>
        <p:spPr>
          <a:xfrm>
            <a:off x="907642" y="3746760"/>
            <a:ext cx="792139" cy="9487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5671DAA4-08B9-0C8E-D527-A98D0A743626}"/>
              </a:ext>
            </a:extLst>
          </p:cNvPr>
          <p:cNvSpPr/>
          <p:nvPr/>
        </p:nvSpPr>
        <p:spPr>
          <a:xfrm>
            <a:off x="1819634" y="4338586"/>
            <a:ext cx="792139" cy="249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682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500"/>
                                        <p:tgtEl>
                                          <p:spTgt spid="21"/>
                                        </p:tgtEl>
                                      </p:cBhvr>
                                    </p:animEffect>
                                  </p:childTnLst>
                                </p:cTn>
                              </p:par>
                            </p:childTnLst>
                          </p:cTn>
                        </p:par>
                        <p:par>
                          <p:cTn id="37" fill="hold">
                            <p:stCondLst>
                              <p:cond delay="1000"/>
                            </p:stCondLst>
                            <p:childTnLst>
                              <p:par>
                                <p:cTn id="38" presetID="22" presetClass="entr" presetSubtype="2"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500"/>
                                        <p:tgtEl>
                                          <p:spTgt spid="5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right)">
                                      <p:cBhvr>
                                        <p:cTn id="55" dur="500"/>
                                        <p:tgtEl>
                                          <p:spTgt spid="27"/>
                                        </p:tgtEl>
                                      </p:cBhvr>
                                    </p:animEffect>
                                  </p:childTnLst>
                                </p:cTn>
                              </p:par>
                            </p:childTnLst>
                          </p:cTn>
                        </p:par>
                        <p:par>
                          <p:cTn id="56" fill="hold">
                            <p:stCondLst>
                              <p:cond delay="500"/>
                            </p:stCondLst>
                            <p:childTnLst>
                              <p:par>
                                <p:cTn id="57" presetID="22" presetClass="entr" presetSubtype="1"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up)">
                                      <p:cBhvr>
                                        <p:cTn id="59" dur="500"/>
                                        <p:tgtEl>
                                          <p:spTgt spid="24"/>
                                        </p:tgtEl>
                                      </p:cBhvr>
                                    </p:animEffect>
                                  </p:childTnLst>
                                </p:cTn>
                              </p:par>
                            </p:childTnLst>
                          </p:cTn>
                        </p:par>
                        <p:par>
                          <p:cTn id="60" fill="hold">
                            <p:stCondLst>
                              <p:cond delay="1000"/>
                            </p:stCondLst>
                            <p:childTnLst>
                              <p:par>
                                <p:cTn id="61" presetID="22" presetClass="entr" presetSubtype="2"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right)">
                                      <p:cBhvr>
                                        <p:cTn id="63" dur="500"/>
                                        <p:tgtEl>
                                          <p:spTgt spid="30"/>
                                        </p:tgtEl>
                                      </p:cBhvr>
                                    </p:animEffect>
                                  </p:childTnLst>
                                </p:cTn>
                              </p:par>
                            </p:childTnLst>
                          </p:cTn>
                        </p:par>
                        <p:par>
                          <p:cTn id="64" fill="hold">
                            <p:stCondLst>
                              <p:cond delay="1500"/>
                            </p:stCondLst>
                            <p:childTnLst>
                              <p:par>
                                <p:cTn id="65" presetID="22" presetClass="entr" presetSubtype="1"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up)">
                                      <p:cBhvr>
                                        <p:cTn id="67" dur="500"/>
                                        <p:tgtEl>
                                          <p:spTgt spid="32"/>
                                        </p:tgtEl>
                                      </p:cBhvr>
                                    </p:animEffect>
                                  </p:childTnLst>
                                </p:cTn>
                              </p:par>
                            </p:childTnLst>
                          </p:cTn>
                        </p:par>
                        <p:par>
                          <p:cTn id="68" fill="hold">
                            <p:stCondLst>
                              <p:cond delay="2000"/>
                            </p:stCondLst>
                            <p:childTnLst>
                              <p:par>
                                <p:cTn id="69" presetID="22" presetClass="entr" presetSubtype="8" fill="hold" grpId="0" nodeType="after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wipe(left)">
                                      <p:cBhvr>
                                        <p:cTn id="71" dur="500"/>
                                        <p:tgtEl>
                                          <p:spTgt spid="3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67"/>
                                        </p:tgtEl>
                                        <p:attrNameLst>
                                          <p:attrName>style.visibility</p:attrName>
                                        </p:attrNameLst>
                                      </p:cBhvr>
                                      <p:to>
                                        <p:strVal val="visible"/>
                                      </p:to>
                                    </p:set>
                                    <p:animEffect transition="in" filter="fade">
                                      <p:cBhvr>
                                        <p:cTn id="76" dur="500"/>
                                        <p:tgtEl>
                                          <p:spTgt spid="6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fade">
                                      <p:cBhvr>
                                        <p:cTn id="81" dur="500"/>
                                        <p:tgtEl>
                                          <p:spTgt spid="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fade">
                                      <p:cBhvr>
                                        <p:cTn id="86" dur="500"/>
                                        <p:tgtEl>
                                          <p:spTgt spid="5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wipe(up)">
                                      <p:cBhvr>
                                        <p:cTn id="91" dur="500"/>
                                        <p:tgtEl>
                                          <p:spTgt spid="5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fade">
                                      <p:cBhvr>
                                        <p:cTn id="96" dur="500"/>
                                        <p:tgtEl>
                                          <p:spTgt spid="3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childTnLst>
                          </p:cTn>
                        </p:par>
                        <p:par>
                          <p:cTn id="102" fill="hold">
                            <p:stCondLst>
                              <p:cond delay="500"/>
                            </p:stCondLst>
                            <p:childTnLst>
                              <p:par>
                                <p:cTn id="103" presetID="22" presetClass="entr" presetSubtype="1" fill="hold" grpId="0" nodeType="after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wipe(up)">
                                      <p:cBhvr>
                                        <p:cTn id="105" dur="500"/>
                                        <p:tgtEl>
                                          <p:spTgt spid="34"/>
                                        </p:tgtEl>
                                      </p:cBhvr>
                                    </p:animEffect>
                                  </p:childTnLst>
                                </p:cTn>
                              </p:par>
                            </p:childTnLst>
                          </p:cTn>
                        </p:par>
                        <p:par>
                          <p:cTn id="106" fill="hold">
                            <p:stCondLst>
                              <p:cond delay="1000"/>
                            </p:stCondLst>
                            <p:childTnLst>
                              <p:par>
                                <p:cTn id="107" presetID="10" presetClass="entr" presetSubtype="0" fill="hold" grpId="0" nodeType="after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500"/>
                                        <p:tgtEl>
                                          <p:spTgt spid="39"/>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fade">
                                      <p:cBhvr>
                                        <p:cTn id="114" dur="500"/>
                                        <p:tgtEl>
                                          <p:spTgt spid="3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60"/>
                                        </p:tgtEl>
                                        <p:attrNameLst>
                                          <p:attrName>style.visibility</p:attrName>
                                        </p:attrNameLst>
                                      </p:cBhvr>
                                      <p:to>
                                        <p:strVal val="visible"/>
                                      </p:to>
                                    </p:set>
                                    <p:animEffect transition="in" filter="fade">
                                      <p:cBhvr>
                                        <p:cTn id="119" dur="500"/>
                                        <p:tgtEl>
                                          <p:spTgt spid="60"/>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fill="hold" nodeType="clickEffect">
                                  <p:stCondLst>
                                    <p:cond delay="0"/>
                                  </p:stCondLst>
                                  <p:childTnLst>
                                    <p:set>
                                      <p:cBhvr>
                                        <p:cTn id="128" dur="1" fill="hold">
                                          <p:stCondLst>
                                            <p:cond delay="0"/>
                                          </p:stCondLst>
                                        </p:cTn>
                                        <p:tgtEl>
                                          <p:spTgt spid="55"/>
                                        </p:tgtEl>
                                        <p:attrNameLst>
                                          <p:attrName>style.visibility</p:attrName>
                                        </p:attrNameLst>
                                      </p:cBhvr>
                                      <p:to>
                                        <p:strVal val="visible"/>
                                      </p:to>
                                    </p:set>
                                    <p:animEffect transition="in" filter="wipe(up)">
                                      <p:cBhvr>
                                        <p:cTn id="129" dur="500"/>
                                        <p:tgtEl>
                                          <p:spTgt spid="55"/>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45"/>
                                        </p:tgtEl>
                                        <p:attrNameLst>
                                          <p:attrName>style.visibility</p:attrName>
                                        </p:attrNameLst>
                                      </p:cBhvr>
                                      <p:to>
                                        <p:strVal val="visible"/>
                                      </p:to>
                                    </p:set>
                                    <p:animEffect transition="in" filter="wipe(left)">
                                      <p:cBhvr>
                                        <p:cTn id="134" dur="500"/>
                                        <p:tgtEl>
                                          <p:spTgt spid="45"/>
                                        </p:tgtEl>
                                      </p:cBhvr>
                                    </p:animEffect>
                                  </p:childTnLst>
                                </p:cTn>
                              </p:par>
                            </p:childTnLst>
                          </p:cTn>
                        </p:par>
                        <p:par>
                          <p:cTn id="135" fill="hold">
                            <p:stCondLst>
                              <p:cond delay="500"/>
                            </p:stCondLst>
                            <p:childTnLst>
                              <p:par>
                                <p:cTn id="136" presetID="22" presetClass="entr" presetSubtype="4" fill="hold" grpId="0" nodeType="after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wipe(down)">
                                      <p:cBhvr>
                                        <p:cTn id="138" dur="500"/>
                                        <p:tgtEl>
                                          <p:spTgt spid="46"/>
                                        </p:tgtEl>
                                      </p:cBhvr>
                                    </p:animEffect>
                                  </p:childTnLst>
                                </p:cTn>
                              </p:par>
                            </p:childTnLst>
                          </p:cTn>
                        </p:par>
                        <p:par>
                          <p:cTn id="139" fill="hold">
                            <p:stCondLst>
                              <p:cond delay="1000"/>
                            </p:stCondLst>
                            <p:childTnLst>
                              <p:par>
                                <p:cTn id="140" presetID="22" presetClass="entr" presetSubtype="8" fill="hold" grpId="0" nodeType="afterEffect">
                                  <p:stCondLst>
                                    <p:cond delay="0"/>
                                  </p:stCondLst>
                                  <p:childTnLst>
                                    <p:set>
                                      <p:cBhvr>
                                        <p:cTn id="141" dur="1" fill="hold">
                                          <p:stCondLst>
                                            <p:cond delay="0"/>
                                          </p:stCondLst>
                                        </p:cTn>
                                        <p:tgtEl>
                                          <p:spTgt spid="47"/>
                                        </p:tgtEl>
                                        <p:attrNameLst>
                                          <p:attrName>style.visibility</p:attrName>
                                        </p:attrNameLst>
                                      </p:cBhvr>
                                      <p:to>
                                        <p:strVal val="visible"/>
                                      </p:to>
                                    </p:set>
                                    <p:animEffect transition="in" filter="wipe(left)">
                                      <p:cBhvr>
                                        <p:cTn id="142" dur="500"/>
                                        <p:tgtEl>
                                          <p:spTgt spid="47"/>
                                        </p:tgtEl>
                                      </p:cBhvr>
                                    </p:animEffect>
                                  </p:childTnLst>
                                </p:cTn>
                              </p:par>
                            </p:childTnLst>
                          </p:cTn>
                        </p:par>
                        <p:par>
                          <p:cTn id="143" fill="hold">
                            <p:stCondLst>
                              <p:cond delay="1500"/>
                            </p:stCondLst>
                            <p:childTnLst>
                              <p:par>
                                <p:cTn id="144" presetID="22" presetClass="entr" presetSubtype="1" fill="hold" grpId="0" nodeType="afterEffect">
                                  <p:stCondLst>
                                    <p:cond delay="0"/>
                                  </p:stCondLst>
                                  <p:childTnLst>
                                    <p:set>
                                      <p:cBhvr>
                                        <p:cTn id="145" dur="1" fill="hold">
                                          <p:stCondLst>
                                            <p:cond delay="0"/>
                                          </p:stCondLst>
                                        </p:cTn>
                                        <p:tgtEl>
                                          <p:spTgt spid="44"/>
                                        </p:tgtEl>
                                        <p:attrNameLst>
                                          <p:attrName>style.visibility</p:attrName>
                                        </p:attrNameLst>
                                      </p:cBhvr>
                                      <p:to>
                                        <p:strVal val="visible"/>
                                      </p:to>
                                    </p:set>
                                    <p:animEffect transition="in" filter="wipe(up)">
                                      <p:cBhvr>
                                        <p:cTn id="146" dur="500"/>
                                        <p:tgtEl>
                                          <p:spTgt spid="44"/>
                                        </p:tgtEl>
                                      </p:cBhvr>
                                    </p:animEffect>
                                  </p:childTnLst>
                                </p:cTn>
                              </p:par>
                            </p:childTnLst>
                          </p:cTn>
                        </p:par>
                        <p:par>
                          <p:cTn id="147" fill="hold">
                            <p:stCondLst>
                              <p:cond delay="2000"/>
                            </p:stCondLst>
                            <p:childTnLst>
                              <p:par>
                                <p:cTn id="148" presetID="22" presetClass="entr" presetSubtype="8" fill="hold" grpId="0" nodeType="afterEffect">
                                  <p:stCondLst>
                                    <p:cond delay="0"/>
                                  </p:stCondLst>
                                  <p:childTnLst>
                                    <p:set>
                                      <p:cBhvr>
                                        <p:cTn id="149" dur="1" fill="hold">
                                          <p:stCondLst>
                                            <p:cond delay="0"/>
                                          </p:stCondLst>
                                        </p:cTn>
                                        <p:tgtEl>
                                          <p:spTgt spid="48"/>
                                        </p:tgtEl>
                                        <p:attrNameLst>
                                          <p:attrName>style.visibility</p:attrName>
                                        </p:attrNameLst>
                                      </p:cBhvr>
                                      <p:to>
                                        <p:strVal val="visible"/>
                                      </p:to>
                                    </p:set>
                                    <p:animEffect transition="in" filter="wipe(left)">
                                      <p:cBhvr>
                                        <p:cTn id="150" dur="500"/>
                                        <p:tgtEl>
                                          <p:spTgt spid="48"/>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43"/>
                                        </p:tgtEl>
                                        <p:attrNameLst>
                                          <p:attrName>style.visibility</p:attrName>
                                        </p:attrNameLst>
                                      </p:cBhvr>
                                      <p:to>
                                        <p:strVal val="visible"/>
                                      </p:to>
                                    </p:set>
                                    <p:animEffect transition="in" filter="fade">
                                      <p:cBhvr>
                                        <p:cTn id="155" dur="500"/>
                                        <p:tgtEl>
                                          <p:spTgt spid="43"/>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61"/>
                                        </p:tgtEl>
                                        <p:attrNameLst>
                                          <p:attrName>style.visibility</p:attrName>
                                        </p:attrNameLst>
                                      </p:cBhvr>
                                      <p:to>
                                        <p:strVal val="visible"/>
                                      </p:to>
                                    </p:set>
                                    <p:animEffect transition="in" filter="fade">
                                      <p:cBhvr>
                                        <p:cTn id="160" dur="500"/>
                                        <p:tgtEl>
                                          <p:spTgt spid="61"/>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54"/>
                                        </p:tgtEl>
                                        <p:attrNameLst>
                                          <p:attrName>style.visibility</p:attrName>
                                        </p:attrNameLst>
                                      </p:cBhvr>
                                      <p:to>
                                        <p:strVal val="visible"/>
                                      </p:to>
                                    </p:set>
                                    <p:animEffect transition="in" filter="fade">
                                      <p:cBhvr>
                                        <p:cTn id="165" dur="500"/>
                                        <p:tgtEl>
                                          <p:spTgt spid="54"/>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52"/>
                                        </p:tgtEl>
                                        <p:attrNameLst>
                                          <p:attrName>style.visibility</p:attrName>
                                        </p:attrNameLst>
                                      </p:cBhvr>
                                      <p:to>
                                        <p:strVal val="visible"/>
                                      </p:to>
                                    </p:set>
                                    <p:animEffect transition="in" filter="fade">
                                      <p:cBhvr>
                                        <p:cTn id="170" dur="500"/>
                                        <p:tgtEl>
                                          <p:spTgt spid="52"/>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1" fill="hold" nodeType="clickEffect">
                                  <p:stCondLst>
                                    <p:cond delay="0"/>
                                  </p:stCondLst>
                                  <p:childTnLst>
                                    <p:set>
                                      <p:cBhvr>
                                        <p:cTn id="174" dur="1" fill="hold">
                                          <p:stCondLst>
                                            <p:cond delay="0"/>
                                          </p:stCondLst>
                                        </p:cTn>
                                        <p:tgtEl>
                                          <p:spTgt spid="63"/>
                                        </p:tgtEl>
                                        <p:attrNameLst>
                                          <p:attrName>style.visibility</p:attrName>
                                        </p:attrNameLst>
                                      </p:cBhvr>
                                      <p:to>
                                        <p:strVal val="visible"/>
                                      </p:to>
                                    </p:set>
                                    <p:animEffect transition="in" filter="wipe(up)">
                                      <p:cBhvr>
                                        <p:cTn id="175" dur="500"/>
                                        <p:tgtEl>
                                          <p:spTgt spid="63"/>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childTnLst>
                                    <p:set>
                                      <p:cBhvr>
                                        <p:cTn id="179" dur="1" fill="hold">
                                          <p:stCondLst>
                                            <p:cond delay="0"/>
                                          </p:stCondLst>
                                        </p:cTn>
                                        <p:tgtEl>
                                          <p:spTgt spid="40"/>
                                        </p:tgtEl>
                                        <p:attrNameLst>
                                          <p:attrName>style.visibility</p:attrName>
                                        </p:attrNameLst>
                                      </p:cBhvr>
                                      <p:to>
                                        <p:strVal val="visible"/>
                                      </p:to>
                                    </p:set>
                                    <p:animEffect transition="in" filter="wipe(left)">
                                      <p:cBhvr>
                                        <p:cTn id="180" dur="500"/>
                                        <p:tgtEl>
                                          <p:spTgt spid="40"/>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42"/>
                                        </p:tgtEl>
                                        <p:attrNameLst>
                                          <p:attrName>style.visibility</p:attrName>
                                        </p:attrNameLst>
                                      </p:cBhvr>
                                      <p:to>
                                        <p:strVal val="visible"/>
                                      </p:to>
                                    </p:set>
                                    <p:animEffect transition="in" filter="fade">
                                      <p:cBhvr>
                                        <p:cTn id="185" dur="500"/>
                                        <p:tgtEl>
                                          <p:spTgt spid="42"/>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grpId="0" nodeType="clickEffect">
                                  <p:stCondLst>
                                    <p:cond delay="0"/>
                                  </p:stCondLst>
                                  <p:childTnLst>
                                    <p:set>
                                      <p:cBhvr>
                                        <p:cTn id="189" dur="1" fill="hold">
                                          <p:stCondLst>
                                            <p:cond delay="0"/>
                                          </p:stCondLst>
                                        </p:cTn>
                                        <p:tgtEl>
                                          <p:spTgt spid="66"/>
                                        </p:tgtEl>
                                        <p:attrNameLst>
                                          <p:attrName>style.visibility</p:attrName>
                                        </p:attrNameLst>
                                      </p:cBhvr>
                                      <p:to>
                                        <p:strVal val="visible"/>
                                      </p:to>
                                    </p:set>
                                    <p:animEffect transition="in" filter="fade">
                                      <p:cBhvr>
                                        <p:cTn id="190" dur="500"/>
                                        <p:tgtEl>
                                          <p:spTgt spid="66"/>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grpId="0" nodeType="clickEffect">
                                  <p:stCondLst>
                                    <p:cond delay="0"/>
                                  </p:stCondLst>
                                  <p:childTnLst>
                                    <p:set>
                                      <p:cBhvr>
                                        <p:cTn id="194" dur="1" fill="hold">
                                          <p:stCondLst>
                                            <p:cond delay="0"/>
                                          </p:stCondLst>
                                        </p:cTn>
                                        <p:tgtEl>
                                          <p:spTgt spid="41"/>
                                        </p:tgtEl>
                                        <p:attrNameLst>
                                          <p:attrName>style.visibility</p:attrName>
                                        </p:attrNameLst>
                                      </p:cBhvr>
                                      <p:to>
                                        <p:strVal val="visible"/>
                                      </p:to>
                                    </p:set>
                                    <p:animEffect transition="in" filter="wipe(left)">
                                      <p:cBhvr>
                                        <p:cTn id="195" dur="500"/>
                                        <p:tgtEl>
                                          <p:spTgt spid="41"/>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grpId="0"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fade">
                                      <p:cBhvr>
                                        <p:cTn id="20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animBg="1"/>
      <p:bldP spid="21" grpId="0" animBg="1"/>
      <p:bldP spid="24" grpId="0" animBg="1"/>
      <p:bldP spid="27" grpId="0" animBg="1"/>
      <p:bldP spid="28" grpId="0" animBg="1"/>
      <p:bldP spid="30"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9" grpId="0"/>
      <p:bldP spid="60" grpId="0"/>
      <p:bldP spid="61" grpId="0"/>
      <p:bldP spid="62" grpId="0" animBg="1"/>
      <p:bldP spid="66" grpId="0"/>
      <p:bldP spid="67" grpId="0"/>
      <p:bldP spid="68" grpId="0"/>
      <p:bldP spid="2" grpId="0" animBg="1"/>
      <p:bldP spid="5" grpId="0" animBg="1"/>
      <p:bldP spid="5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24" name="矩形 39">
            <a:extLst>
              <a:ext uri="{FF2B5EF4-FFF2-40B4-BE49-F238E27FC236}">
                <a16:creationId xmlns:a16="http://schemas.microsoft.com/office/drawing/2014/main" id="{DDEA21DE-EFE8-4FFE-B3B8-1E7F40EC7243}"/>
              </a:ext>
            </a:extLst>
          </p:cNvPr>
          <p:cNvSpPr>
            <a:spLocks noChangeArrowheads="1"/>
          </p:cNvSpPr>
          <p:nvPr/>
        </p:nvSpPr>
        <p:spPr bwMode="auto">
          <a:xfrm>
            <a:off x="402998" y="699550"/>
            <a:ext cx="4054702" cy="45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sz="2000" b="1" dirty="0">
                <a:solidFill>
                  <a:srgbClr val="002060"/>
                </a:solidFill>
                <a:latin typeface="思源黑体 CN Bold" pitchFamily="34" charset="-122"/>
                <a:ea typeface="思源黑体 CN Bold" pitchFamily="34" charset="-122"/>
              </a:rPr>
              <a:t>2</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 LTDC</a:t>
            </a:r>
            <a:r>
              <a:rPr lang="zh-CN" altLang="en-US" sz="2000" b="1" dirty="0">
                <a:solidFill>
                  <a:srgbClr val="002060"/>
                </a:solidFill>
                <a:latin typeface="思源黑体 CN Bold" pitchFamily="34" charset="-122"/>
                <a:ea typeface="思源黑体 CN Bold" pitchFamily="34" charset="-122"/>
              </a:rPr>
              <a:t>介绍（熟悉）</a:t>
            </a:r>
            <a:endParaRPr lang="en-US" altLang="zh-CN" sz="2000" b="1" dirty="0">
              <a:solidFill>
                <a:srgbClr val="002060"/>
              </a:solidFill>
              <a:latin typeface="思源黑体 CN Bold" pitchFamily="34" charset="-122"/>
              <a:ea typeface="思源黑体 CN Bold" pitchFamily="34" charset="-122"/>
            </a:endParaRPr>
          </a:p>
        </p:txBody>
      </p:sp>
      <p:sp>
        <p:nvSpPr>
          <p:cNvPr id="14" name="矩形 39">
            <a:extLst>
              <a:ext uri="{FF2B5EF4-FFF2-40B4-BE49-F238E27FC236}">
                <a16:creationId xmlns:a16="http://schemas.microsoft.com/office/drawing/2014/main" id="{DFCA18A4-3639-44D4-8080-A6AFE37BEF3C}"/>
              </a:ext>
            </a:extLst>
          </p:cNvPr>
          <p:cNvSpPr>
            <a:spLocks noChangeArrowheads="1"/>
          </p:cNvSpPr>
          <p:nvPr/>
        </p:nvSpPr>
        <p:spPr bwMode="auto">
          <a:xfrm>
            <a:off x="933831" y="1332125"/>
            <a:ext cx="5652375" cy="16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nchor="ctr">
            <a:spAutoFit/>
          </a:bodyPr>
          <a:lstStyle/>
          <a:p>
            <a:pPr>
              <a:lnSpc>
                <a:spcPct val="150000"/>
              </a:lnSpc>
            </a:pPr>
            <a:r>
              <a:rPr lang="en-US" altLang="zh-CN" dirty="0">
                <a:solidFill>
                  <a:srgbClr val="002060"/>
                </a:solidFill>
                <a:latin typeface="思源黑体 CN Normal" panose="020B0400000000000000" pitchFamily="34" charset="-122"/>
                <a:ea typeface="思源黑体 CN Normal" panose="020B0400000000000000" pitchFamily="34" charset="-122"/>
              </a:rPr>
              <a:t>2.1</a:t>
            </a:r>
            <a:r>
              <a:rPr lang="zh-CN" altLang="en-US" dirty="0">
                <a:solidFill>
                  <a:srgbClr val="002060"/>
                </a:solidFill>
                <a:latin typeface="思源黑体 CN Normal" panose="020B0400000000000000" pitchFamily="34" charset="-122"/>
                <a:ea typeface="思源黑体 CN Normal" panose="020B0400000000000000" pitchFamily="34" charset="-122"/>
              </a:rPr>
              <a:t>，</a:t>
            </a: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简介</a:t>
            </a:r>
            <a:endParaRPr lang="en-US" altLang="zh-CN" dirty="0">
              <a:solidFill>
                <a:srgbClr val="002060"/>
              </a:solidFill>
              <a:latin typeface="思源黑体 CN Normal" panose="020B0400000000000000" pitchFamily="34" charset="-122"/>
              <a:ea typeface="思源黑体 CN Normal" panose="020B0400000000000000" pitchFamily="34" charset="-122"/>
            </a:endParaRPr>
          </a:p>
          <a:p>
            <a:pPr>
              <a:lnSpc>
                <a:spcPct val="150000"/>
              </a:lnSpc>
            </a:pPr>
            <a:r>
              <a:rPr lang="en-US" altLang="zh-CN" dirty="0">
                <a:solidFill>
                  <a:srgbClr val="002060"/>
                </a:solidFill>
                <a:latin typeface="思源黑体 CN Normal" panose="020B0400000000000000" pitchFamily="34" charset="-122"/>
                <a:ea typeface="思源黑体 CN Normal" panose="020B0400000000000000" pitchFamily="34" charset="-122"/>
              </a:rPr>
              <a:t>2.2</a:t>
            </a:r>
            <a:r>
              <a:rPr lang="zh-CN" altLang="en-US" dirty="0">
                <a:solidFill>
                  <a:srgbClr val="002060"/>
                </a:solidFill>
                <a:latin typeface="思源黑体 CN Normal" panose="020B0400000000000000" pitchFamily="34" charset="-122"/>
                <a:ea typeface="思源黑体 CN Normal" panose="020B0400000000000000" pitchFamily="34" charset="-122"/>
              </a:rPr>
              <a:t>，</a:t>
            </a: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框图介绍</a:t>
            </a:r>
            <a:endParaRPr lang="en-US" altLang="zh-CN" dirty="0">
              <a:solidFill>
                <a:srgbClr val="002060"/>
              </a:solidFill>
              <a:latin typeface="思源黑体 CN Normal" panose="020B0400000000000000" pitchFamily="34" charset="-122"/>
              <a:ea typeface="思源黑体 CN Normal" panose="020B0400000000000000" pitchFamily="34" charset="-122"/>
            </a:endParaRPr>
          </a:p>
          <a:p>
            <a:pPr>
              <a:lnSpc>
                <a:spcPct val="150000"/>
              </a:lnSpc>
            </a:pPr>
            <a:r>
              <a:rPr lang="en-US" altLang="zh-CN" dirty="0">
                <a:solidFill>
                  <a:srgbClr val="FF0000"/>
                </a:solidFill>
                <a:latin typeface="思源黑体 CN Normal" panose="020B0400000000000000" pitchFamily="34" charset="-122"/>
                <a:ea typeface="思源黑体 CN Normal" panose="020B0400000000000000" pitchFamily="34" charset="-122"/>
              </a:rPr>
              <a:t>2.3</a:t>
            </a:r>
            <a:r>
              <a:rPr lang="zh-CN" altLang="en-US" dirty="0">
                <a:solidFill>
                  <a:srgbClr val="FF0000"/>
                </a:solidFill>
                <a:latin typeface="思源黑体 CN Normal" panose="020B0400000000000000" pitchFamily="34" charset="-122"/>
                <a:ea typeface="思源黑体 CN Normal" panose="020B0400000000000000" pitchFamily="34" charset="-122"/>
              </a:rPr>
              <a:t>，</a:t>
            </a:r>
            <a:r>
              <a:rPr lang="en-US" altLang="zh-CN" dirty="0">
                <a:solidFill>
                  <a:srgbClr val="FF0000"/>
                </a:solidFill>
                <a:latin typeface="思源黑体 CN Normal" panose="020B0400000000000000" pitchFamily="34" charset="-122"/>
                <a:ea typeface="思源黑体 CN Normal" panose="020B0400000000000000" pitchFamily="34" charset="-122"/>
              </a:rPr>
              <a:t>LTDC</a:t>
            </a:r>
            <a:r>
              <a:rPr lang="zh-CN" altLang="en-US" dirty="0">
                <a:solidFill>
                  <a:srgbClr val="FF0000"/>
                </a:solidFill>
                <a:latin typeface="思源黑体 CN Normal" panose="020B0400000000000000" pitchFamily="34" charset="-122"/>
                <a:ea typeface="思源黑体 CN Normal" panose="020B0400000000000000" pitchFamily="34" charset="-122"/>
              </a:rPr>
              <a:t>相关寄存器介绍</a:t>
            </a:r>
            <a:endParaRPr lang="en-US" altLang="zh-CN" dirty="0">
              <a:solidFill>
                <a:srgbClr val="FF0000"/>
              </a:solidFill>
              <a:latin typeface="思源黑体 CN Normal" panose="020B0400000000000000" pitchFamily="34" charset="-122"/>
              <a:ea typeface="思源黑体 CN Normal" panose="020B0400000000000000" pitchFamily="34" charset="-122"/>
            </a:endParaRPr>
          </a:p>
          <a:p>
            <a:pPr>
              <a:lnSpc>
                <a:spcPct val="150000"/>
              </a:lnSpc>
            </a:pPr>
            <a:r>
              <a:rPr lang="en-US" altLang="zh-CN" dirty="0">
                <a:solidFill>
                  <a:srgbClr val="002060"/>
                </a:solidFill>
                <a:latin typeface="思源黑体 CN Normal" panose="020B0400000000000000" pitchFamily="34" charset="-122"/>
                <a:ea typeface="思源黑体 CN Normal" panose="020B0400000000000000" pitchFamily="34" charset="-122"/>
              </a:rPr>
              <a:t>2.4</a:t>
            </a:r>
            <a:r>
              <a:rPr lang="zh-CN" altLang="en-US" dirty="0">
                <a:solidFill>
                  <a:srgbClr val="002060"/>
                </a:solidFill>
                <a:latin typeface="思源黑体 CN Normal" panose="020B0400000000000000" pitchFamily="34" charset="-122"/>
                <a:ea typeface="思源黑体 CN Normal" panose="020B0400000000000000" pitchFamily="34" charset="-122"/>
              </a:rPr>
              <a:t>，</a:t>
            </a: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相关</a:t>
            </a:r>
            <a:r>
              <a:rPr lang="en-US" altLang="zh-CN" dirty="0">
                <a:solidFill>
                  <a:srgbClr val="002060"/>
                </a:solidFill>
                <a:latin typeface="思源黑体 CN Normal" panose="020B0400000000000000" pitchFamily="34" charset="-122"/>
                <a:ea typeface="思源黑体 CN Normal" panose="020B0400000000000000" pitchFamily="34" charset="-122"/>
              </a:rPr>
              <a:t>HAL</a:t>
            </a:r>
            <a:r>
              <a:rPr lang="zh-CN" altLang="en-US" dirty="0">
                <a:solidFill>
                  <a:srgbClr val="002060"/>
                </a:solidFill>
                <a:latin typeface="思源黑体 CN Normal" panose="020B0400000000000000" pitchFamily="34" charset="-122"/>
                <a:ea typeface="思源黑体 CN Normal" panose="020B0400000000000000" pitchFamily="34" charset="-122"/>
              </a:rPr>
              <a:t>库驱动介绍</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747627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graphicFrame>
        <p:nvGraphicFramePr>
          <p:cNvPr id="21" name="表格 20">
            <a:extLst>
              <a:ext uri="{FF2B5EF4-FFF2-40B4-BE49-F238E27FC236}">
                <a16:creationId xmlns:a16="http://schemas.microsoft.com/office/drawing/2014/main" id="{AF7EE591-0C62-D6F0-BAAB-1F6F1DA8D82A}"/>
              </a:ext>
            </a:extLst>
          </p:cNvPr>
          <p:cNvGraphicFramePr>
            <a:graphicFrameLocks noGrp="1"/>
          </p:cNvGraphicFramePr>
          <p:nvPr>
            <p:extLst>
              <p:ext uri="{D42A27DB-BD31-4B8C-83A1-F6EECF244321}">
                <p14:modId xmlns:p14="http://schemas.microsoft.com/office/powerpoint/2010/main" val="1565579691"/>
              </p:ext>
            </p:extLst>
          </p:nvPr>
        </p:nvGraphicFramePr>
        <p:xfrm>
          <a:off x="175260" y="961028"/>
          <a:ext cx="3636000" cy="1967106"/>
        </p:xfrm>
        <a:graphic>
          <a:graphicData uri="http://schemas.openxmlformats.org/drawingml/2006/table">
            <a:tbl>
              <a:tblPr firstRow="1" firstCol="1" bandRow="1">
                <a:tableStyleId>{69012ECD-51FC-41F1-AA8D-1B2483CD663E}</a:tableStyleId>
              </a:tblPr>
              <a:tblGrid>
                <a:gridCol w="1440000">
                  <a:extLst>
                    <a:ext uri="{9D8B030D-6E8A-4147-A177-3AD203B41FA5}">
                      <a16:colId xmlns:a16="http://schemas.microsoft.com/office/drawing/2014/main" val="3054296969"/>
                    </a:ext>
                  </a:extLst>
                </a:gridCol>
                <a:gridCol w="2196000">
                  <a:extLst>
                    <a:ext uri="{9D8B030D-6E8A-4147-A177-3AD203B41FA5}">
                      <a16:colId xmlns:a16="http://schemas.microsoft.com/office/drawing/2014/main" val="1296920376"/>
                    </a:ext>
                  </a:extLst>
                </a:gridCol>
              </a:tblGrid>
              <a:tr h="137795">
                <a:tc>
                  <a:txBody>
                    <a:bodyPr/>
                    <a:lstStyle/>
                    <a:p>
                      <a:pPr marL="0" indent="0" algn="ctr">
                        <a:lnSpc>
                          <a:spcPct val="150000"/>
                        </a:lnSpc>
                        <a:spcAft>
                          <a:spcPts val="0"/>
                        </a:spcAft>
                      </a:pPr>
                      <a:r>
                        <a:rPr lang="zh-CN" altLang="en-US" sz="1600" kern="100" dirty="0">
                          <a:effectLst/>
                          <a:latin typeface="思源黑体 CN Normal" panose="020B0400000000000000" pitchFamily="34" charset="-122"/>
                          <a:ea typeface="思源黑体 CN Normal" panose="020B0400000000000000" pitchFamily="34" charset="-122"/>
                        </a:rPr>
                        <a:t>寄存器</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lnSpc>
                          <a:spcPct val="150000"/>
                        </a:lnSpc>
                        <a:spcAft>
                          <a:spcPts val="0"/>
                        </a:spcAft>
                      </a:pPr>
                      <a:r>
                        <a:rPr lang="zh-CN" altLang="en-US" sz="1600" kern="100" dirty="0">
                          <a:effectLst/>
                          <a:latin typeface="思源黑体 CN Normal" panose="020B0400000000000000" pitchFamily="34" charset="-122"/>
                          <a:ea typeface="思源黑体 CN Normal" panose="020B0400000000000000" pitchFamily="34" charset="-122"/>
                        </a:rPr>
                        <a:t>名称</a:t>
                      </a:r>
                      <a:endParaRPr lang="zh-CN" sz="1600" kern="100" dirty="0">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7018290"/>
                  </a:ext>
                </a:extLst>
              </a:tr>
              <a:tr h="137795">
                <a:tc>
                  <a:txBody>
                    <a:bodyPr/>
                    <a:lstStyle/>
                    <a:p>
                      <a:pPr marL="0" indent="0" algn="ctr">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rPr>
                        <a:t>LTDC_GCR</a:t>
                      </a:r>
                      <a:endParaRPr lang="zh-CN" sz="1600" b="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全局控制寄存器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1460519"/>
                  </a:ext>
                </a:extLst>
              </a:tr>
              <a:tr h="137795">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LTDC_SSCR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同步大小配置寄存器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6501857"/>
                  </a:ext>
                </a:extLst>
              </a:tr>
              <a:tr h="137795">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LTDC_BPCR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后沿配置寄存器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2345980"/>
                  </a:ext>
                </a:extLst>
              </a:tr>
              <a:tr h="137795">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LTDC_AWCR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有效宽度配置寄存器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7933101"/>
                  </a:ext>
                </a:extLst>
              </a:tr>
              <a:tr h="137795">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LTDC_TWCR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总宽度配置寄存器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0886143"/>
                  </a:ext>
                </a:extLst>
              </a:tr>
            </a:tbl>
          </a:graphicData>
        </a:graphic>
      </p:graphicFrame>
      <p:sp>
        <p:nvSpPr>
          <p:cNvPr id="10" name="矩形 39">
            <a:extLst>
              <a:ext uri="{FF2B5EF4-FFF2-40B4-BE49-F238E27FC236}">
                <a16:creationId xmlns:a16="http://schemas.microsoft.com/office/drawing/2014/main" id="{8D49F2A2-D4F8-F04A-ADF1-8B71E90BFD53}"/>
              </a:ext>
            </a:extLst>
          </p:cNvPr>
          <p:cNvSpPr>
            <a:spLocks noChangeArrowheads="1"/>
          </p:cNvSpPr>
          <p:nvPr/>
        </p:nvSpPr>
        <p:spPr bwMode="auto">
          <a:xfrm>
            <a:off x="175260" y="561635"/>
            <a:ext cx="2772734" cy="323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en-US" altLang="zh-CN" dirty="0">
                <a:solidFill>
                  <a:srgbClr val="002060"/>
                </a:solidFill>
                <a:latin typeface="思源黑体 CN Normal" panose="020B0400000000000000" pitchFamily="34" charset="-122"/>
                <a:ea typeface="思源黑体 CN Normal" panose="020B0400000000000000" pitchFamily="34" charset="-122"/>
              </a:rPr>
              <a:t>LTDC </a:t>
            </a:r>
            <a:r>
              <a:rPr lang="zh-CN" altLang="en-US" dirty="0">
                <a:solidFill>
                  <a:srgbClr val="002060"/>
                </a:solidFill>
                <a:latin typeface="思源黑体 CN Normal" panose="020B0400000000000000" pitchFamily="34" charset="-122"/>
                <a:ea typeface="思源黑体 CN Normal" panose="020B0400000000000000" pitchFamily="34" charset="-122"/>
              </a:rPr>
              <a:t>时序配置相关寄存器</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3" name="矩形 39">
            <a:extLst>
              <a:ext uri="{FF2B5EF4-FFF2-40B4-BE49-F238E27FC236}">
                <a16:creationId xmlns:a16="http://schemas.microsoft.com/office/drawing/2014/main" id="{9BD4FD5D-9BD8-BE25-1E92-B25C4ADBA8AA}"/>
              </a:ext>
            </a:extLst>
          </p:cNvPr>
          <p:cNvSpPr>
            <a:spLocks noChangeArrowheads="1"/>
          </p:cNvSpPr>
          <p:nvPr/>
        </p:nvSpPr>
        <p:spPr bwMode="auto">
          <a:xfrm>
            <a:off x="4464227" y="531155"/>
            <a:ext cx="4253053" cy="323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背景层、图层</a:t>
            </a:r>
            <a:r>
              <a:rPr lang="en-US" altLang="zh-CN" dirty="0">
                <a:solidFill>
                  <a:srgbClr val="002060"/>
                </a:solidFill>
                <a:latin typeface="思源黑体 CN Normal" panose="020B0400000000000000" pitchFamily="34" charset="-122"/>
                <a:ea typeface="思源黑体 CN Normal" panose="020B0400000000000000" pitchFamily="34" charset="-122"/>
              </a:rPr>
              <a:t>1/2</a:t>
            </a:r>
            <a:r>
              <a:rPr lang="zh-CN" altLang="en-US" dirty="0">
                <a:solidFill>
                  <a:srgbClr val="002060"/>
                </a:solidFill>
                <a:latin typeface="思源黑体 CN Normal" panose="020B0400000000000000" pitchFamily="34" charset="-122"/>
                <a:ea typeface="思源黑体 CN Normal" panose="020B0400000000000000" pitchFamily="34" charset="-122"/>
              </a:rPr>
              <a:t>和</a:t>
            </a:r>
            <a:r>
              <a:rPr lang="en-US" altLang="zh-CN" dirty="0">
                <a:solidFill>
                  <a:srgbClr val="002060"/>
                </a:solidFill>
                <a:latin typeface="思源黑体 CN Normal" panose="020B0400000000000000" pitchFamily="34" charset="-122"/>
                <a:ea typeface="思源黑体 CN Normal" panose="020B0400000000000000" pitchFamily="34" charset="-122"/>
              </a:rPr>
              <a:t>Alpha</a:t>
            </a:r>
            <a:r>
              <a:rPr lang="zh-CN" altLang="en-US" dirty="0">
                <a:solidFill>
                  <a:srgbClr val="002060"/>
                </a:solidFill>
                <a:latin typeface="思源黑体 CN Normal" panose="020B0400000000000000" pitchFamily="34" charset="-122"/>
                <a:ea typeface="思源黑体 CN Normal" panose="020B0400000000000000" pitchFamily="34" charset="-122"/>
              </a:rPr>
              <a:t>混合设置</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graphicFrame>
        <p:nvGraphicFramePr>
          <p:cNvPr id="14" name="表格 13">
            <a:extLst>
              <a:ext uri="{FF2B5EF4-FFF2-40B4-BE49-F238E27FC236}">
                <a16:creationId xmlns:a16="http://schemas.microsoft.com/office/drawing/2014/main" id="{02E66F3D-749B-E6BA-05FF-2C54986AF4C0}"/>
              </a:ext>
            </a:extLst>
          </p:cNvPr>
          <p:cNvGraphicFramePr>
            <a:graphicFrameLocks noGrp="1"/>
          </p:cNvGraphicFramePr>
          <p:nvPr>
            <p:extLst>
              <p:ext uri="{D42A27DB-BD31-4B8C-83A1-F6EECF244321}">
                <p14:modId xmlns:p14="http://schemas.microsoft.com/office/powerpoint/2010/main" val="758781666"/>
              </p:ext>
            </p:extLst>
          </p:nvPr>
        </p:nvGraphicFramePr>
        <p:xfrm>
          <a:off x="4497120" y="868001"/>
          <a:ext cx="4464000" cy="3606361"/>
        </p:xfrm>
        <a:graphic>
          <a:graphicData uri="http://schemas.openxmlformats.org/drawingml/2006/table">
            <a:tbl>
              <a:tblPr firstRow="1" firstCol="1" bandRow="1">
                <a:tableStyleId>{69012ECD-51FC-41F1-AA8D-1B2483CD663E}</a:tableStyleId>
              </a:tblPr>
              <a:tblGrid>
                <a:gridCol w="1728000">
                  <a:extLst>
                    <a:ext uri="{9D8B030D-6E8A-4147-A177-3AD203B41FA5}">
                      <a16:colId xmlns:a16="http://schemas.microsoft.com/office/drawing/2014/main" val="3054296969"/>
                    </a:ext>
                  </a:extLst>
                </a:gridCol>
                <a:gridCol w="2736000">
                  <a:extLst>
                    <a:ext uri="{9D8B030D-6E8A-4147-A177-3AD203B41FA5}">
                      <a16:colId xmlns:a16="http://schemas.microsoft.com/office/drawing/2014/main" val="1296920376"/>
                    </a:ext>
                  </a:extLst>
                </a:gridCol>
              </a:tblGrid>
              <a:tr h="137795">
                <a:tc>
                  <a:txBody>
                    <a:bodyPr/>
                    <a:lstStyle/>
                    <a:p>
                      <a:pPr marL="0" indent="0" algn="ctr">
                        <a:lnSpc>
                          <a:spcPct val="150000"/>
                        </a:lnSpc>
                        <a:spcAft>
                          <a:spcPts val="0"/>
                        </a:spcAft>
                      </a:pPr>
                      <a:r>
                        <a:rPr lang="zh-CN" altLang="en-US" sz="1600" kern="100" dirty="0">
                          <a:effectLst/>
                          <a:latin typeface="思源黑体 CN Normal" panose="020B0400000000000000" pitchFamily="34" charset="-122"/>
                          <a:ea typeface="思源黑体 CN Normal" panose="020B0400000000000000" pitchFamily="34" charset="-122"/>
                        </a:rPr>
                        <a:t>寄存器</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lnSpc>
                          <a:spcPct val="150000"/>
                        </a:lnSpc>
                        <a:spcAft>
                          <a:spcPts val="0"/>
                        </a:spcAft>
                      </a:pPr>
                      <a:r>
                        <a:rPr lang="zh-CN" altLang="en-US" sz="1600" kern="100" dirty="0">
                          <a:effectLst/>
                          <a:latin typeface="思源黑体 CN Normal" panose="020B0400000000000000" pitchFamily="34" charset="-122"/>
                          <a:ea typeface="思源黑体 CN Normal" panose="020B0400000000000000" pitchFamily="34" charset="-122"/>
                        </a:rPr>
                        <a:t>名称</a:t>
                      </a:r>
                      <a:endParaRPr lang="zh-CN" sz="1600" kern="100" dirty="0">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7018290"/>
                  </a:ext>
                </a:extLst>
              </a:tr>
              <a:tr h="137795">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LTDC_BCCR </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背景色配置寄存器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1568717"/>
                  </a:ext>
                </a:extLst>
              </a:tr>
              <a:tr h="137795">
                <a:tc>
                  <a:txBody>
                    <a:bodyPr/>
                    <a:lstStyle/>
                    <a:p>
                      <a:pPr marL="0" indent="0" algn="ctr" defTabSz="685800" rtl="0" eaLnBrk="1" latinLnBrk="0" hangingPunct="1">
                        <a:lnSpc>
                          <a:spcPct val="150000"/>
                        </a:lnSpc>
                        <a:spcAft>
                          <a:spcPts val="0"/>
                        </a:spcAft>
                      </a:pPr>
                      <a:r>
                        <a:rPr lang="en-US" altLang="zh-CN" sz="1600" b="0" kern="100" dirty="0" err="1">
                          <a:solidFill>
                            <a:srgbClr val="002060"/>
                          </a:solidFill>
                          <a:effectLst/>
                          <a:latin typeface="思源黑体 CN Normal" panose="020B0400000000000000" pitchFamily="34" charset="-122"/>
                          <a:ea typeface="思源黑体 CN Normal" panose="020B0400000000000000" pitchFamily="34" charset="-122"/>
                          <a:cs typeface="+mn-cs"/>
                        </a:rPr>
                        <a:t>LTDC_LxDCCR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层默认颜色配置寄存器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6834523"/>
                  </a:ext>
                </a:extLst>
              </a:tr>
              <a:tr h="137795">
                <a:tc>
                  <a:txBody>
                    <a:bodyPr/>
                    <a:lstStyle/>
                    <a:p>
                      <a:pPr marL="0" indent="0" algn="ctr" defTabSz="685800" rtl="0" eaLnBrk="1" latinLnBrk="0" hangingPunct="1">
                        <a:lnSpc>
                          <a:spcPct val="150000"/>
                        </a:lnSpc>
                        <a:spcAft>
                          <a:spcPts val="0"/>
                        </a:spcAft>
                      </a:pPr>
                      <a:r>
                        <a:rPr lang="en-US" altLang="zh-CN" sz="1600" b="0" kern="100" dirty="0" err="1">
                          <a:solidFill>
                            <a:srgbClr val="002060"/>
                          </a:solidFill>
                          <a:effectLst/>
                          <a:latin typeface="思源黑体 CN Normal" panose="020B0400000000000000" pitchFamily="34" charset="-122"/>
                          <a:ea typeface="思源黑体 CN Normal" panose="020B0400000000000000" pitchFamily="34" charset="-122"/>
                          <a:cs typeface="+mn-cs"/>
                        </a:rPr>
                        <a:t>LTDC_LxPFCR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层像素格式配置寄存器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1176076"/>
                  </a:ext>
                </a:extLst>
              </a:tr>
              <a:tr h="137795">
                <a:tc>
                  <a:txBody>
                    <a:bodyPr/>
                    <a:lstStyle/>
                    <a:p>
                      <a:pPr marL="0" indent="0" algn="ctr" defTabSz="685800" rtl="0" eaLnBrk="1" latinLnBrk="0" hangingPunct="1">
                        <a:lnSpc>
                          <a:spcPct val="150000"/>
                        </a:lnSpc>
                        <a:spcAft>
                          <a:spcPts val="0"/>
                        </a:spcAft>
                      </a:pPr>
                      <a:r>
                        <a:rPr lang="en-US" altLang="zh-CN" sz="1600" b="0" kern="100" dirty="0" err="1">
                          <a:solidFill>
                            <a:srgbClr val="002060"/>
                          </a:solidFill>
                          <a:effectLst/>
                          <a:latin typeface="思源黑体 CN Normal" panose="020B0400000000000000" pitchFamily="34" charset="-122"/>
                          <a:ea typeface="思源黑体 CN Normal" panose="020B0400000000000000" pitchFamily="34" charset="-122"/>
                          <a:cs typeface="+mn-cs"/>
                        </a:rPr>
                        <a:t>LTDC_LxWHPCR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层窗口水平位置配置寄存器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7858278"/>
                  </a:ext>
                </a:extLst>
              </a:tr>
              <a:tr h="137795">
                <a:tc>
                  <a:txBody>
                    <a:bodyPr/>
                    <a:lstStyle/>
                    <a:p>
                      <a:pPr marL="0" indent="0" algn="ctr" defTabSz="685800" rtl="0" eaLnBrk="1" latinLnBrk="0" hangingPunct="1">
                        <a:lnSpc>
                          <a:spcPct val="150000"/>
                        </a:lnSpc>
                        <a:spcAft>
                          <a:spcPts val="0"/>
                        </a:spcAft>
                      </a:pPr>
                      <a:r>
                        <a:rPr lang="en-US" altLang="zh-CN" sz="1600" b="0" kern="100" dirty="0" err="1">
                          <a:solidFill>
                            <a:srgbClr val="002060"/>
                          </a:solidFill>
                          <a:effectLst/>
                          <a:latin typeface="思源黑体 CN Normal" panose="020B0400000000000000" pitchFamily="34" charset="-122"/>
                          <a:ea typeface="思源黑体 CN Normal" panose="020B0400000000000000" pitchFamily="34" charset="-122"/>
                          <a:cs typeface="+mn-cs"/>
                        </a:rPr>
                        <a:t>LTDC_LxWVPCR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层窗口垂直位置配置寄存器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3725920"/>
                  </a:ext>
                </a:extLst>
              </a:tr>
              <a:tr h="137795">
                <a:tc>
                  <a:txBody>
                    <a:bodyPr/>
                    <a:lstStyle/>
                    <a:p>
                      <a:pPr marL="0" indent="0" algn="ctr" defTabSz="685800" rtl="0" eaLnBrk="1" latinLnBrk="0" hangingPunct="1">
                        <a:lnSpc>
                          <a:spcPct val="150000"/>
                        </a:lnSpc>
                        <a:spcAft>
                          <a:spcPts val="0"/>
                        </a:spcAft>
                      </a:pPr>
                      <a:r>
                        <a:rPr lang="en-US" altLang="zh-CN" sz="1600" b="0" kern="100" dirty="0" err="1">
                          <a:solidFill>
                            <a:srgbClr val="002060"/>
                          </a:solidFill>
                          <a:effectLst/>
                          <a:latin typeface="思源黑体 CN Normal" panose="020B0400000000000000" pitchFamily="34" charset="-122"/>
                          <a:ea typeface="思源黑体 CN Normal" panose="020B0400000000000000" pitchFamily="34" charset="-122"/>
                          <a:cs typeface="+mn-cs"/>
                        </a:rPr>
                        <a:t>LTDC_LxCFBAR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层颜色帧缓冲区地址寄存器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1667105"/>
                  </a:ext>
                </a:extLst>
              </a:tr>
              <a:tr h="137795">
                <a:tc>
                  <a:txBody>
                    <a:bodyPr/>
                    <a:lstStyle/>
                    <a:p>
                      <a:pPr marL="0" indent="0" algn="ctr" defTabSz="685800" rtl="0" eaLnBrk="1" latinLnBrk="0" hangingPunct="1">
                        <a:lnSpc>
                          <a:spcPct val="150000"/>
                        </a:lnSpc>
                        <a:spcAft>
                          <a:spcPts val="0"/>
                        </a:spcAft>
                      </a:pPr>
                      <a:r>
                        <a:rPr lang="en-US" altLang="zh-CN" sz="1600" b="0" kern="100" dirty="0" err="1">
                          <a:solidFill>
                            <a:srgbClr val="002060"/>
                          </a:solidFill>
                          <a:effectLst/>
                          <a:latin typeface="思源黑体 CN Normal" panose="020B0400000000000000" pitchFamily="34" charset="-122"/>
                          <a:ea typeface="思源黑体 CN Normal" panose="020B0400000000000000" pitchFamily="34" charset="-122"/>
                          <a:cs typeface="+mn-cs"/>
                        </a:rPr>
                        <a:t>LTDC_LxCFBLR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层颜色帧缓冲区长度寄存器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7968420"/>
                  </a:ext>
                </a:extLst>
              </a:tr>
              <a:tr h="137795">
                <a:tc>
                  <a:txBody>
                    <a:bodyPr/>
                    <a:lstStyle/>
                    <a:p>
                      <a:pPr marL="0" indent="0" algn="ctr" defTabSz="685800" rtl="0" eaLnBrk="1" latinLnBrk="0" hangingPunct="1">
                        <a:lnSpc>
                          <a:spcPct val="150000"/>
                        </a:lnSpc>
                        <a:spcAft>
                          <a:spcPts val="0"/>
                        </a:spcAft>
                      </a:pPr>
                      <a:r>
                        <a:rPr lang="en-US" altLang="zh-CN" sz="1600" b="0" kern="100" dirty="0" err="1">
                          <a:solidFill>
                            <a:srgbClr val="002060"/>
                          </a:solidFill>
                          <a:effectLst/>
                          <a:latin typeface="思源黑体 CN Normal" panose="020B0400000000000000" pitchFamily="34" charset="-122"/>
                          <a:ea typeface="思源黑体 CN Normal" panose="020B0400000000000000" pitchFamily="34" charset="-122"/>
                          <a:cs typeface="+mn-cs"/>
                        </a:rPr>
                        <a:t>LTDC_LxCFBLNR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层颜色帧缓冲区行数寄存器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9286464"/>
                  </a:ext>
                </a:extLst>
              </a:tr>
              <a:tr h="137795">
                <a:tc>
                  <a:txBody>
                    <a:bodyPr/>
                    <a:lstStyle/>
                    <a:p>
                      <a:pPr marL="0" indent="0" algn="ctr" defTabSz="685800" rtl="0" eaLnBrk="1" latinLnBrk="0" hangingPunct="1">
                        <a:lnSpc>
                          <a:spcPct val="150000"/>
                        </a:lnSpc>
                        <a:spcAft>
                          <a:spcPts val="0"/>
                        </a:spcAft>
                      </a:pPr>
                      <a:r>
                        <a:rPr lang="en-US" altLang="zh-CN" sz="1600" b="0" kern="100" dirty="0" err="1">
                          <a:solidFill>
                            <a:srgbClr val="002060"/>
                          </a:solidFill>
                          <a:effectLst/>
                          <a:latin typeface="思源黑体 CN Normal" panose="020B0400000000000000" pitchFamily="34" charset="-122"/>
                          <a:ea typeface="思源黑体 CN Normal" panose="020B0400000000000000" pitchFamily="34" charset="-122"/>
                          <a:cs typeface="+mn-cs"/>
                        </a:rPr>
                        <a:t>LTDC_LxCACR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层恒定</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Alpha</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配置寄存器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8625392"/>
                  </a:ext>
                </a:extLst>
              </a:tr>
              <a:tr h="137795">
                <a:tc>
                  <a:txBody>
                    <a:bodyPr/>
                    <a:lstStyle/>
                    <a:p>
                      <a:pPr marL="0" indent="0" algn="ctr" defTabSz="685800" rtl="0" eaLnBrk="1" latinLnBrk="0" hangingPunct="1">
                        <a:lnSpc>
                          <a:spcPct val="150000"/>
                        </a:lnSpc>
                        <a:spcAft>
                          <a:spcPts val="0"/>
                        </a:spcAft>
                      </a:pPr>
                      <a:r>
                        <a:rPr lang="en-US" altLang="zh-CN" sz="1600" b="0" kern="100" dirty="0" err="1">
                          <a:solidFill>
                            <a:srgbClr val="002060"/>
                          </a:solidFill>
                          <a:effectLst/>
                          <a:latin typeface="思源黑体 CN Normal" panose="020B0400000000000000" pitchFamily="34" charset="-122"/>
                          <a:ea typeface="思源黑体 CN Normal" panose="020B0400000000000000" pitchFamily="34" charset="-122"/>
                          <a:cs typeface="+mn-cs"/>
                        </a:rPr>
                        <a:t>LTDC_LxBFCR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层混合系数配置寄存器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4058152"/>
                  </a:ext>
                </a:extLst>
              </a:tr>
            </a:tbl>
          </a:graphicData>
        </a:graphic>
      </p:graphicFrame>
      <p:sp>
        <p:nvSpPr>
          <p:cNvPr id="15" name="矩形 39">
            <a:extLst>
              <a:ext uri="{FF2B5EF4-FFF2-40B4-BE49-F238E27FC236}">
                <a16:creationId xmlns:a16="http://schemas.microsoft.com/office/drawing/2014/main" id="{C0FD116F-917A-77B3-0536-97266EEE389D}"/>
              </a:ext>
            </a:extLst>
          </p:cNvPr>
          <p:cNvSpPr>
            <a:spLocks noChangeArrowheads="1"/>
          </p:cNvSpPr>
          <p:nvPr/>
        </p:nvSpPr>
        <p:spPr bwMode="auto">
          <a:xfrm>
            <a:off x="175260" y="3277449"/>
            <a:ext cx="3978729"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LCD CLK</a:t>
            </a:r>
            <a:r>
              <a:rPr lang="zh-CN" altLang="en-US" dirty="0">
                <a:solidFill>
                  <a:srgbClr val="002060"/>
                </a:solidFill>
                <a:latin typeface="思源黑体 CN Normal" panose="020B0400000000000000" pitchFamily="34" charset="-122"/>
                <a:ea typeface="思源黑体 CN Normal" panose="020B0400000000000000" pitchFamily="34" charset="-122"/>
              </a:rPr>
              <a:t>设置相关寄存器</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graphicFrame>
        <p:nvGraphicFramePr>
          <p:cNvPr id="16" name="表格 15">
            <a:extLst>
              <a:ext uri="{FF2B5EF4-FFF2-40B4-BE49-F238E27FC236}">
                <a16:creationId xmlns:a16="http://schemas.microsoft.com/office/drawing/2014/main" id="{150082A5-2122-5C19-2FB1-31823B883176}"/>
              </a:ext>
            </a:extLst>
          </p:cNvPr>
          <p:cNvGraphicFramePr>
            <a:graphicFrameLocks noGrp="1"/>
          </p:cNvGraphicFramePr>
          <p:nvPr>
            <p:extLst>
              <p:ext uri="{D42A27DB-BD31-4B8C-83A1-F6EECF244321}">
                <p14:modId xmlns:p14="http://schemas.microsoft.com/office/powerpoint/2010/main" val="42505335"/>
              </p:ext>
            </p:extLst>
          </p:nvPr>
        </p:nvGraphicFramePr>
        <p:xfrm>
          <a:off x="175260" y="3697923"/>
          <a:ext cx="4212000" cy="983553"/>
        </p:xfrm>
        <a:graphic>
          <a:graphicData uri="http://schemas.openxmlformats.org/drawingml/2006/table">
            <a:tbl>
              <a:tblPr firstRow="1" firstCol="1" bandRow="1">
                <a:tableStyleId>{69012ECD-51FC-41F1-AA8D-1B2483CD663E}</a:tableStyleId>
              </a:tblPr>
              <a:tblGrid>
                <a:gridCol w="1800000">
                  <a:extLst>
                    <a:ext uri="{9D8B030D-6E8A-4147-A177-3AD203B41FA5}">
                      <a16:colId xmlns:a16="http://schemas.microsoft.com/office/drawing/2014/main" val="3054296969"/>
                    </a:ext>
                  </a:extLst>
                </a:gridCol>
                <a:gridCol w="2412000">
                  <a:extLst>
                    <a:ext uri="{9D8B030D-6E8A-4147-A177-3AD203B41FA5}">
                      <a16:colId xmlns:a16="http://schemas.microsoft.com/office/drawing/2014/main" val="1296920376"/>
                    </a:ext>
                  </a:extLst>
                </a:gridCol>
              </a:tblGrid>
              <a:tr h="137795">
                <a:tc>
                  <a:txBody>
                    <a:bodyPr/>
                    <a:lstStyle/>
                    <a:p>
                      <a:pPr marL="0" indent="0" algn="ctr">
                        <a:lnSpc>
                          <a:spcPct val="150000"/>
                        </a:lnSpc>
                        <a:spcAft>
                          <a:spcPts val="0"/>
                        </a:spcAft>
                      </a:pPr>
                      <a:r>
                        <a:rPr lang="zh-CN" altLang="en-US" sz="1600" kern="100" dirty="0">
                          <a:effectLst/>
                          <a:latin typeface="思源黑体 CN Normal" panose="020B0400000000000000" pitchFamily="34" charset="-122"/>
                          <a:ea typeface="思源黑体 CN Normal" panose="020B0400000000000000" pitchFamily="34" charset="-122"/>
                        </a:rPr>
                        <a:t>寄存器</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lnSpc>
                          <a:spcPct val="150000"/>
                        </a:lnSpc>
                        <a:spcAft>
                          <a:spcPts val="0"/>
                        </a:spcAft>
                      </a:pPr>
                      <a:r>
                        <a:rPr lang="zh-CN" altLang="en-US" sz="1600" kern="100" dirty="0">
                          <a:effectLst/>
                          <a:latin typeface="思源黑体 CN Normal" panose="020B0400000000000000" pitchFamily="34" charset="-122"/>
                          <a:ea typeface="思源黑体 CN Normal" panose="020B0400000000000000" pitchFamily="34" charset="-122"/>
                        </a:rPr>
                        <a:t>名称</a:t>
                      </a:r>
                      <a:endParaRPr lang="zh-CN" sz="1600" kern="100" dirty="0">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7018290"/>
                  </a:ext>
                </a:extLst>
              </a:tr>
              <a:tr h="141899">
                <a:tc>
                  <a:txBody>
                    <a:bodyPr/>
                    <a:lstStyle/>
                    <a:p>
                      <a:pPr marL="0" indent="0" algn="ctr">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rPr>
                        <a:t>RCC_PLLSAICFGR</a:t>
                      </a:r>
                      <a:endParaRPr lang="zh-CN" sz="1600" b="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RCC PLL SAI</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配置寄存器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1460519"/>
                  </a:ext>
                </a:extLst>
              </a:tr>
              <a:tr h="137795">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RCC_DCKCFGR </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RCC</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专用时钟配置寄存器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6501857"/>
                  </a:ext>
                </a:extLst>
              </a:tr>
            </a:tbl>
          </a:graphicData>
        </a:graphic>
      </p:graphicFrame>
      <p:sp>
        <p:nvSpPr>
          <p:cNvPr id="2" name="右大括号 1">
            <a:extLst>
              <a:ext uri="{FF2B5EF4-FFF2-40B4-BE49-F238E27FC236}">
                <a16:creationId xmlns:a16="http://schemas.microsoft.com/office/drawing/2014/main" id="{D3A25FA1-45FB-9383-3929-8610821618ED}"/>
              </a:ext>
            </a:extLst>
          </p:cNvPr>
          <p:cNvSpPr/>
          <p:nvPr/>
        </p:nvSpPr>
        <p:spPr>
          <a:xfrm>
            <a:off x="3849277" y="1652452"/>
            <a:ext cx="174086" cy="1269151"/>
          </a:xfrm>
          <a:prstGeom prst="rightBrace">
            <a:avLst>
              <a:gd name="adj1" fmla="val 64583"/>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右大括号 16">
            <a:extLst>
              <a:ext uri="{FF2B5EF4-FFF2-40B4-BE49-F238E27FC236}">
                <a16:creationId xmlns:a16="http://schemas.microsoft.com/office/drawing/2014/main" id="{43DE9234-24A4-CC5F-323A-B213C073CC23}"/>
              </a:ext>
            </a:extLst>
          </p:cNvPr>
          <p:cNvSpPr/>
          <p:nvPr/>
        </p:nvSpPr>
        <p:spPr>
          <a:xfrm>
            <a:off x="3849277" y="1296606"/>
            <a:ext cx="174086" cy="312059"/>
          </a:xfrm>
          <a:prstGeom prst="rightBrace">
            <a:avLst>
              <a:gd name="adj1" fmla="val 64583"/>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39">
            <a:extLst>
              <a:ext uri="{FF2B5EF4-FFF2-40B4-BE49-F238E27FC236}">
                <a16:creationId xmlns:a16="http://schemas.microsoft.com/office/drawing/2014/main" id="{C70E2CF2-0F0B-C03C-1613-9203C32CEAEE}"/>
              </a:ext>
            </a:extLst>
          </p:cNvPr>
          <p:cNvSpPr>
            <a:spLocks noChangeArrowheads="1"/>
          </p:cNvSpPr>
          <p:nvPr/>
        </p:nvSpPr>
        <p:spPr bwMode="auto">
          <a:xfrm>
            <a:off x="3984175" y="1208997"/>
            <a:ext cx="512945" cy="477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zh-CN" altLang="en-US" sz="1400" dirty="0">
                <a:solidFill>
                  <a:srgbClr val="002060"/>
                </a:solidFill>
                <a:latin typeface="思源黑体 CN Normal" panose="020B0400000000000000" pitchFamily="34" charset="-122"/>
                <a:ea typeface="思源黑体 CN Normal" panose="020B0400000000000000" pitchFamily="34" charset="-122"/>
              </a:rPr>
              <a:t>信号</a:t>
            </a:r>
            <a:endParaRPr lang="en-US" altLang="zh-CN" sz="1400" dirty="0">
              <a:solidFill>
                <a:srgbClr val="002060"/>
              </a:solidFill>
              <a:latin typeface="思源黑体 CN Normal" panose="020B0400000000000000" pitchFamily="34" charset="-122"/>
              <a:ea typeface="思源黑体 CN Normal" panose="020B0400000000000000" pitchFamily="34" charset="-122"/>
            </a:endParaRPr>
          </a:p>
          <a:p>
            <a:pPr>
              <a:defRPr/>
            </a:pPr>
            <a:r>
              <a:rPr lang="zh-CN" altLang="en-US" sz="1400" dirty="0">
                <a:solidFill>
                  <a:srgbClr val="002060"/>
                </a:solidFill>
                <a:latin typeface="思源黑体 CN Normal" panose="020B0400000000000000" pitchFamily="34" charset="-122"/>
                <a:ea typeface="思源黑体 CN Normal" panose="020B0400000000000000" pitchFamily="34" charset="-122"/>
              </a:rPr>
              <a:t>极性</a:t>
            </a:r>
            <a:endParaRPr lang="en-US" altLang="zh-CN" sz="1400" dirty="0">
              <a:solidFill>
                <a:srgbClr val="002060"/>
              </a:solidFill>
              <a:latin typeface="思源黑体 CN Normal" panose="020B0400000000000000" pitchFamily="34" charset="-122"/>
              <a:ea typeface="思源黑体 CN Normal" panose="020B0400000000000000" pitchFamily="34" charset="-122"/>
            </a:endParaRPr>
          </a:p>
        </p:txBody>
      </p:sp>
      <p:sp>
        <p:nvSpPr>
          <p:cNvPr id="19" name="矩形 39">
            <a:extLst>
              <a:ext uri="{FF2B5EF4-FFF2-40B4-BE49-F238E27FC236}">
                <a16:creationId xmlns:a16="http://schemas.microsoft.com/office/drawing/2014/main" id="{169908A9-9B24-9B63-1261-9A59213921EA}"/>
              </a:ext>
            </a:extLst>
          </p:cNvPr>
          <p:cNvSpPr>
            <a:spLocks noChangeArrowheads="1"/>
          </p:cNvSpPr>
          <p:nvPr/>
        </p:nvSpPr>
        <p:spPr bwMode="auto">
          <a:xfrm>
            <a:off x="3984175" y="2042277"/>
            <a:ext cx="512945" cy="477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zh-CN" altLang="en-US" sz="1400" dirty="0">
                <a:solidFill>
                  <a:srgbClr val="002060"/>
                </a:solidFill>
                <a:latin typeface="思源黑体 CN Normal" panose="020B0400000000000000" pitchFamily="34" charset="-122"/>
                <a:ea typeface="思源黑体 CN Normal" panose="020B0400000000000000" pitchFamily="34" charset="-122"/>
              </a:rPr>
              <a:t>时序参数</a:t>
            </a:r>
            <a:endParaRPr lang="en-US" altLang="zh-CN" sz="1400" dirty="0">
              <a:solidFill>
                <a:srgbClr val="00206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277979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51311" y="468015"/>
            <a:ext cx="3978729"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全局控制寄存器（</a:t>
            </a:r>
            <a:r>
              <a:rPr lang="en-US" altLang="zh-CN" dirty="0">
                <a:solidFill>
                  <a:srgbClr val="002060"/>
                </a:solidFill>
                <a:latin typeface="思源黑体 CN Normal" panose="020B0400000000000000" pitchFamily="34" charset="-122"/>
                <a:ea typeface="思源黑体 CN Normal" panose="020B0400000000000000" pitchFamily="34" charset="-122"/>
              </a:rPr>
              <a:t>LTDC_GCR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1">
            <a:extLst>
              <a:ext uri="{FF2B5EF4-FFF2-40B4-BE49-F238E27FC236}">
                <a16:creationId xmlns:a16="http://schemas.microsoft.com/office/drawing/2014/main" id="{91D45A63-4E95-4651-894A-37DAF5149CB5}"/>
              </a:ext>
            </a:extLst>
          </p:cNvPr>
          <p:cNvSpPr>
            <a:spLocks noChangeArrowheads="1"/>
          </p:cNvSpPr>
          <p:nvPr/>
        </p:nvSpPr>
        <p:spPr bwMode="auto">
          <a:xfrm>
            <a:off x="372925" y="2724746"/>
            <a:ext cx="6827975" cy="19007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HSPOL</a:t>
            </a:r>
            <a:r>
              <a:rPr lang="zh-CN" altLang="zh-CN" sz="1600" b="0" dirty="0">
                <a:solidFill>
                  <a:srgbClr val="002060"/>
                </a:solidFill>
                <a:latin typeface="思源黑体 CN Normal" panose="020B0400000000000000" pitchFamily="34" charset="-122"/>
                <a:ea typeface="思源黑体 CN Normal" panose="020B0400000000000000" pitchFamily="34" charset="-122"/>
              </a:rPr>
              <a:t>：</a:t>
            </a:r>
            <a:r>
              <a:rPr lang="zh-CN" altLang="en-US" sz="1600" b="0" dirty="0">
                <a:solidFill>
                  <a:srgbClr val="002060"/>
                </a:solidFill>
                <a:latin typeface="思源黑体 CN Normal" panose="020B0400000000000000" pitchFamily="34" charset="-122"/>
                <a:ea typeface="思源黑体 CN Normal" panose="020B0400000000000000" pitchFamily="34" charset="-122"/>
              </a:rPr>
              <a:t>水平同步极性，控制</a:t>
            </a:r>
            <a:r>
              <a:rPr lang="en-US" altLang="zh-CN" sz="1600" b="0" dirty="0">
                <a:solidFill>
                  <a:srgbClr val="002060"/>
                </a:solidFill>
                <a:latin typeface="思源黑体 CN Normal" panose="020B0400000000000000" pitchFamily="34" charset="-122"/>
                <a:ea typeface="思源黑体 CN Normal" panose="020B0400000000000000" pitchFamily="34" charset="-122"/>
              </a:rPr>
              <a:t>HSYNC</a:t>
            </a:r>
            <a:r>
              <a:rPr lang="zh-CN" altLang="en-US" sz="1600" b="0" dirty="0">
                <a:solidFill>
                  <a:srgbClr val="002060"/>
                </a:solidFill>
                <a:latin typeface="思源黑体 CN Normal" panose="020B0400000000000000" pitchFamily="34" charset="-122"/>
                <a:ea typeface="思源黑体 CN Normal" panose="020B0400000000000000" pitchFamily="34" charset="-122"/>
              </a:rPr>
              <a:t>信号极性，根据</a:t>
            </a:r>
            <a:r>
              <a:rPr lang="en-US" altLang="zh-CN" sz="1600" b="0" dirty="0">
                <a:solidFill>
                  <a:srgbClr val="002060"/>
                </a:solidFill>
                <a:latin typeface="思源黑体 CN Normal" panose="020B0400000000000000" pitchFamily="34" charset="-122"/>
                <a:ea typeface="思源黑体 CN Normal" panose="020B0400000000000000" pitchFamily="34" charset="-122"/>
              </a:rPr>
              <a:t>LCD</a:t>
            </a:r>
            <a:r>
              <a:rPr lang="zh-CN" altLang="en-US" sz="1600" b="0" dirty="0">
                <a:solidFill>
                  <a:srgbClr val="002060"/>
                </a:solidFill>
                <a:latin typeface="思源黑体 CN Normal" panose="020B0400000000000000" pitchFamily="34" charset="-122"/>
                <a:ea typeface="思源黑体 CN Normal" panose="020B0400000000000000" pitchFamily="34" charset="-122"/>
              </a:rPr>
              <a:t>面板特性设置。</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VSPOL</a:t>
            </a:r>
            <a:r>
              <a:rPr lang="zh-CN" altLang="zh-CN" sz="1600" b="0" dirty="0">
                <a:solidFill>
                  <a:srgbClr val="002060"/>
                </a:solidFill>
                <a:latin typeface="思源黑体 CN Normal" panose="020B0400000000000000" pitchFamily="34" charset="-122"/>
                <a:ea typeface="思源黑体 CN Normal" panose="020B0400000000000000" pitchFamily="34" charset="-122"/>
              </a:rPr>
              <a:t>：</a:t>
            </a:r>
            <a:r>
              <a:rPr lang="zh-CN" altLang="en-US" sz="1600" b="0" dirty="0">
                <a:solidFill>
                  <a:srgbClr val="002060"/>
                </a:solidFill>
                <a:latin typeface="思源黑体 CN Normal" panose="020B0400000000000000" pitchFamily="34" charset="-122"/>
                <a:ea typeface="思源黑体 CN Normal" panose="020B0400000000000000" pitchFamily="34" charset="-122"/>
              </a:rPr>
              <a:t>垂直同步极性，控制</a:t>
            </a:r>
            <a:r>
              <a:rPr lang="en-US" altLang="zh-CN" sz="1600" b="0" dirty="0">
                <a:solidFill>
                  <a:srgbClr val="002060"/>
                </a:solidFill>
                <a:latin typeface="思源黑体 CN Normal" panose="020B0400000000000000" pitchFamily="34" charset="-122"/>
                <a:ea typeface="思源黑体 CN Normal" panose="020B0400000000000000" pitchFamily="34" charset="-122"/>
              </a:rPr>
              <a:t>VSYNC</a:t>
            </a:r>
            <a:r>
              <a:rPr lang="zh-CN" altLang="en-US" sz="1600" b="0" dirty="0">
                <a:solidFill>
                  <a:srgbClr val="002060"/>
                </a:solidFill>
                <a:latin typeface="思源黑体 CN Normal" panose="020B0400000000000000" pitchFamily="34" charset="-122"/>
                <a:ea typeface="思源黑体 CN Normal" panose="020B0400000000000000" pitchFamily="34" charset="-122"/>
              </a:rPr>
              <a:t>信号极性，根据</a:t>
            </a:r>
            <a:r>
              <a:rPr lang="en-US" altLang="zh-CN" sz="1600" b="0" dirty="0">
                <a:solidFill>
                  <a:srgbClr val="002060"/>
                </a:solidFill>
                <a:latin typeface="思源黑体 CN Normal" panose="020B0400000000000000" pitchFamily="34" charset="-122"/>
                <a:ea typeface="思源黑体 CN Normal" panose="020B0400000000000000" pitchFamily="34" charset="-122"/>
              </a:rPr>
              <a:t>LCD</a:t>
            </a:r>
            <a:r>
              <a:rPr lang="zh-CN" altLang="en-US" sz="1600" b="0" dirty="0">
                <a:solidFill>
                  <a:srgbClr val="002060"/>
                </a:solidFill>
                <a:latin typeface="思源黑体 CN Normal" panose="020B0400000000000000" pitchFamily="34" charset="-122"/>
                <a:ea typeface="思源黑体 CN Normal" panose="020B0400000000000000" pitchFamily="34" charset="-122"/>
              </a:rPr>
              <a:t>面板特性设置</a:t>
            </a:r>
            <a:r>
              <a:rPr lang="zh-CN" altLang="zh-CN" sz="1600" b="0" dirty="0">
                <a:solidFill>
                  <a:srgbClr val="002060"/>
                </a:solidFill>
                <a:latin typeface="思源黑体 CN Normal" panose="020B0400000000000000" pitchFamily="34" charset="-122"/>
                <a:ea typeface="思源黑体 CN Normal" panose="020B0400000000000000" pitchFamily="34" charset="-122"/>
              </a:rPr>
              <a:t>。</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DEPOL</a:t>
            </a:r>
            <a:r>
              <a:rPr lang="zh-CN" altLang="zh-CN" sz="1600" b="0" dirty="0">
                <a:solidFill>
                  <a:srgbClr val="002060"/>
                </a:solidFill>
                <a:latin typeface="思源黑体 CN Normal" panose="020B0400000000000000" pitchFamily="34" charset="-122"/>
                <a:ea typeface="思源黑体 CN Normal" panose="020B0400000000000000" pitchFamily="34" charset="-122"/>
              </a:rPr>
              <a:t>：</a:t>
            </a:r>
            <a:r>
              <a:rPr lang="zh-CN" altLang="en-US" sz="1600" b="0" dirty="0">
                <a:solidFill>
                  <a:srgbClr val="002060"/>
                </a:solidFill>
                <a:latin typeface="思源黑体 CN Normal" panose="020B0400000000000000" pitchFamily="34" charset="-122"/>
                <a:ea typeface="思源黑体 CN Normal" panose="020B0400000000000000" pitchFamily="34" charset="-122"/>
              </a:rPr>
              <a:t>数据使能极性，控制</a:t>
            </a:r>
            <a:r>
              <a:rPr lang="en-US" altLang="zh-CN" sz="1600" b="0" dirty="0">
                <a:solidFill>
                  <a:srgbClr val="002060"/>
                </a:solidFill>
                <a:latin typeface="思源黑体 CN Normal" panose="020B0400000000000000" pitchFamily="34" charset="-122"/>
                <a:ea typeface="思源黑体 CN Normal" panose="020B0400000000000000" pitchFamily="34" charset="-122"/>
              </a:rPr>
              <a:t>DE</a:t>
            </a:r>
            <a:r>
              <a:rPr lang="zh-CN" altLang="en-US" sz="1600" b="0" dirty="0">
                <a:solidFill>
                  <a:srgbClr val="002060"/>
                </a:solidFill>
                <a:latin typeface="思源黑体 CN Normal" panose="020B0400000000000000" pitchFamily="34" charset="-122"/>
                <a:ea typeface="思源黑体 CN Normal" panose="020B0400000000000000" pitchFamily="34" charset="-122"/>
              </a:rPr>
              <a:t>信号极性，根据</a:t>
            </a:r>
            <a:r>
              <a:rPr lang="en-US" altLang="zh-CN" sz="1600" b="0" dirty="0">
                <a:solidFill>
                  <a:srgbClr val="002060"/>
                </a:solidFill>
                <a:latin typeface="思源黑体 CN Normal" panose="020B0400000000000000" pitchFamily="34" charset="-122"/>
                <a:ea typeface="思源黑体 CN Normal" panose="020B0400000000000000" pitchFamily="34" charset="-122"/>
              </a:rPr>
              <a:t>LCD</a:t>
            </a:r>
            <a:r>
              <a:rPr lang="zh-CN" altLang="en-US" sz="1600" b="0" dirty="0">
                <a:solidFill>
                  <a:srgbClr val="002060"/>
                </a:solidFill>
                <a:latin typeface="思源黑体 CN Normal" panose="020B0400000000000000" pitchFamily="34" charset="-122"/>
                <a:ea typeface="思源黑体 CN Normal" panose="020B0400000000000000" pitchFamily="34" charset="-122"/>
              </a:rPr>
              <a:t>面板特性设置</a:t>
            </a:r>
            <a:r>
              <a:rPr lang="zh-CN" altLang="zh-CN" sz="1600" b="0" dirty="0">
                <a:solidFill>
                  <a:srgbClr val="002060"/>
                </a:solidFill>
                <a:latin typeface="思源黑体 CN Normal" panose="020B0400000000000000" pitchFamily="34" charset="-122"/>
                <a:ea typeface="思源黑体 CN Normal" panose="020B0400000000000000" pitchFamily="34" charset="-122"/>
              </a:rPr>
              <a:t>。</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PCPOL</a:t>
            </a:r>
            <a:r>
              <a:rPr lang="zh-CN" altLang="zh-CN" sz="1600" b="0" dirty="0">
                <a:solidFill>
                  <a:srgbClr val="002060"/>
                </a:solidFill>
                <a:latin typeface="思源黑体 CN Normal" panose="020B0400000000000000" pitchFamily="34" charset="-122"/>
                <a:ea typeface="思源黑体 CN Normal" panose="020B0400000000000000" pitchFamily="34" charset="-122"/>
              </a:rPr>
              <a:t>：</a:t>
            </a:r>
            <a:r>
              <a:rPr lang="zh-CN" altLang="en-US" sz="1600" b="0" dirty="0">
                <a:solidFill>
                  <a:srgbClr val="002060"/>
                </a:solidFill>
                <a:latin typeface="思源黑体 CN Normal" panose="020B0400000000000000" pitchFamily="34" charset="-122"/>
                <a:ea typeface="思源黑体 CN Normal" panose="020B0400000000000000" pitchFamily="34" charset="-122"/>
              </a:rPr>
              <a:t>像素时钟极性，控制像素时钟极性，根据</a:t>
            </a:r>
            <a:r>
              <a:rPr lang="en-US" altLang="zh-CN" sz="1600" b="0" dirty="0">
                <a:solidFill>
                  <a:srgbClr val="002060"/>
                </a:solidFill>
                <a:latin typeface="思源黑体 CN Normal" panose="020B0400000000000000" pitchFamily="34" charset="-122"/>
                <a:ea typeface="思源黑体 CN Normal" panose="020B0400000000000000" pitchFamily="34" charset="-122"/>
              </a:rPr>
              <a:t>LCD</a:t>
            </a:r>
            <a:r>
              <a:rPr lang="zh-CN" altLang="en-US" sz="1600" b="0" dirty="0">
                <a:solidFill>
                  <a:srgbClr val="002060"/>
                </a:solidFill>
                <a:latin typeface="思源黑体 CN Normal" panose="020B0400000000000000" pitchFamily="34" charset="-122"/>
                <a:ea typeface="思源黑体 CN Normal" panose="020B0400000000000000" pitchFamily="34" charset="-122"/>
              </a:rPr>
              <a:t>面板特性设置。</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LTDCEN</a:t>
            </a:r>
            <a:r>
              <a:rPr lang="zh-CN" altLang="zh-CN"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TFTLCD</a:t>
            </a:r>
            <a:r>
              <a:rPr lang="zh-CN" altLang="en-US" sz="1600" b="0" dirty="0">
                <a:solidFill>
                  <a:srgbClr val="002060"/>
                </a:solidFill>
                <a:latin typeface="思源黑体 CN Normal" panose="020B0400000000000000" pitchFamily="34" charset="-122"/>
                <a:ea typeface="思源黑体 CN Normal" panose="020B0400000000000000" pitchFamily="34" charset="-122"/>
              </a:rPr>
              <a:t>控制器使能位，即</a:t>
            </a:r>
            <a:r>
              <a:rPr lang="en-US" altLang="zh-CN" sz="1600" b="0" dirty="0">
                <a:solidFill>
                  <a:srgbClr val="002060"/>
                </a:solidFill>
                <a:latin typeface="思源黑体 CN Normal" panose="020B0400000000000000" pitchFamily="34" charset="-122"/>
                <a:ea typeface="思源黑体 CN Normal" panose="020B0400000000000000" pitchFamily="34" charset="-122"/>
              </a:rPr>
              <a:t>LTDC</a:t>
            </a:r>
            <a:r>
              <a:rPr lang="zh-CN" altLang="en-US" sz="1600" b="0" dirty="0">
                <a:solidFill>
                  <a:srgbClr val="002060"/>
                </a:solidFill>
                <a:latin typeface="思源黑体 CN Normal" panose="020B0400000000000000" pitchFamily="34" charset="-122"/>
                <a:ea typeface="思源黑体 CN Normal" panose="020B0400000000000000" pitchFamily="34" charset="-122"/>
              </a:rPr>
              <a:t>开关</a:t>
            </a:r>
            <a:r>
              <a:rPr lang="zh-CN" altLang="zh-CN" sz="1600" b="0" dirty="0">
                <a:solidFill>
                  <a:srgbClr val="002060"/>
                </a:solidFill>
                <a:latin typeface="思源黑体 CN Normal" panose="020B0400000000000000" pitchFamily="34" charset="-122"/>
                <a:ea typeface="思源黑体 CN Normal" panose="020B0400000000000000" pitchFamily="34" charset="-122"/>
              </a:rPr>
              <a:t>。</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sp>
        <p:nvSpPr>
          <p:cNvPr id="18" name="TextBox 2">
            <a:extLst>
              <a:ext uri="{FF2B5EF4-FFF2-40B4-BE49-F238E27FC236}">
                <a16:creationId xmlns:a16="http://schemas.microsoft.com/office/drawing/2014/main" id="{15C3F2DC-BA5B-416C-B674-01E76F4F424E}"/>
              </a:ext>
            </a:extLst>
          </p:cNvPr>
          <p:cNvSpPr txBox="1">
            <a:spLocks noChangeArrowheads="1"/>
          </p:cNvSpPr>
          <p:nvPr/>
        </p:nvSpPr>
        <p:spPr bwMode="auto">
          <a:xfrm>
            <a:off x="7056278" y="2792627"/>
            <a:ext cx="1965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1600" b="0" dirty="0">
                <a:solidFill>
                  <a:srgbClr val="FF0000"/>
                </a:solidFill>
                <a:latin typeface="思源黑体 CN Normal" panose="020B0400000000000000" pitchFamily="34" charset="-122"/>
                <a:ea typeface="思源黑体 CN Normal" panose="020B0400000000000000" pitchFamily="34" charset="-122"/>
              </a:rPr>
              <a:t>设置</a:t>
            </a:r>
            <a:r>
              <a:rPr lang="en-US" altLang="zh-CN" sz="1600" b="0" dirty="0">
                <a:solidFill>
                  <a:srgbClr val="FF0000"/>
                </a:solidFill>
                <a:latin typeface="思源黑体 CN Normal" panose="020B0400000000000000" pitchFamily="34" charset="-122"/>
                <a:ea typeface="思源黑体 CN Normal" panose="020B0400000000000000" pitchFamily="34" charset="-122"/>
              </a:rPr>
              <a:t>0</a:t>
            </a:r>
            <a:r>
              <a:rPr lang="zh-CN" altLang="en-US" sz="1600" b="0" dirty="0">
                <a:solidFill>
                  <a:srgbClr val="FF0000"/>
                </a:solidFill>
                <a:latin typeface="思源黑体 CN Normal" panose="020B0400000000000000" pitchFamily="34" charset="-122"/>
                <a:ea typeface="思源黑体 CN Normal" panose="020B0400000000000000" pitchFamily="34" charset="-122"/>
              </a:rPr>
              <a:t>，低电平有效</a:t>
            </a:r>
          </a:p>
        </p:txBody>
      </p:sp>
      <p:sp>
        <p:nvSpPr>
          <p:cNvPr id="19" name="TextBox 2">
            <a:extLst>
              <a:ext uri="{FF2B5EF4-FFF2-40B4-BE49-F238E27FC236}">
                <a16:creationId xmlns:a16="http://schemas.microsoft.com/office/drawing/2014/main" id="{18111F39-16AD-4248-8120-ED96456AF4B3}"/>
              </a:ext>
            </a:extLst>
          </p:cNvPr>
          <p:cNvSpPr txBox="1">
            <a:spLocks noChangeArrowheads="1"/>
          </p:cNvSpPr>
          <p:nvPr/>
        </p:nvSpPr>
        <p:spPr bwMode="auto">
          <a:xfrm>
            <a:off x="7056278" y="3166197"/>
            <a:ext cx="20877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1600" b="0" dirty="0">
                <a:solidFill>
                  <a:srgbClr val="FF0000"/>
                </a:solidFill>
                <a:latin typeface="思源黑体 CN Normal" panose="020B0400000000000000" pitchFamily="34" charset="-122"/>
                <a:ea typeface="思源黑体 CN Normal" panose="020B0400000000000000" pitchFamily="34" charset="-122"/>
              </a:rPr>
              <a:t>设置</a:t>
            </a:r>
            <a:r>
              <a:rPr lang="en-US" altLang="zh-CN" sz="1600" b="0" dirty="0">
                <a:solidFill>
                  <a:srgbClr val="FF0000"/>
                </a:solidFill>
                <a:latin typeface="思源黑体 CN Normal" panose="020B0400000000000000" pitchFamily="34" charset="-122"/>
                <a:ea typeface="思源黑体 CN Normal" panose="020B0400000000000000" pitchFamily="34" charset="-122"/>
              </a:rPr>
              <a:t>0</a:t>
            </a:r>
            <a:r>
              <a:rPr lang="zh-CN" altLang="en-US" sz="1600" b="0" dirty="0">
                <a:solidFill>
                  <a:srgbClr val="FF0000"/>
                </a:solidFill>
                <a:latin typeface="思源黑体 CN Normal" panose="020B0400000000000000" pitchFamily="34" charset="-122"/>
                <a:ea typeface="思源黑体 CN Normal" panose="020B0400000000000000" pitchFamily="34" charset="-122"/>
              </a:rPr>
              <a:t>，低电平有效</a:t>
            </a:r>
          </a:p>
        </p:txBody>
      </p:sp>
      <p:sp>
        <p:nvSpPr>
          <p:cNvPr id="20" name="TextBox 2">
            <a:extLst>
              <a:ext uri="{FF2B5EF4-FFF2-40B4-BE49-F238E27FC236}">
                <a16:creationId xmlns:a16="http://schemas.microsoft.com/office/drawing/2014/main" id="{0D6B48B8-52C0-49C4-B5A0-8497FE5EFA0D}"/>
              </a:ext>
            </a:extLst>
          </p:cNvPr>
          <p:cNvSpPr txBox="1">
            <a:spLocks noChangeArrowheads="1"/>
          </p:cNvSpPr>
          <p:nvPr/>
        </p:nvSpPr>
        <p:spPr bwMode="auto">
          <a:xfrm>
            <a:off x="7056278" y="4286905"/>
            <a:ext cx="20224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1600" b="0" dirty="0">
                <a:solidFill>
                  <a:srgbClr val="FF0000"/>
                </a:solidFill>
                <a:latin typeface="思源黑体 CN Normal" panose="020B0400000000000000" pitchFamily="34" charset="-122"/>
                <a:ea typeface="思源黑体 CN Normal" panose="020B0400000000000000" pitchFamily="34" charset="-122"/>
              </a:rPr>
              <a:t>设置</a:t>
            </a:r>
            <a:r>
              <a:rPr lang="en-US" altLang="zh-CN" sz="1600" b="0" dirty="0">
                <a:solidFill>
                  <a:srgbClr val="FF0000"/>
                </a:solidFill>
                <a:latin typeface="思源黑体 CN Normal" panose="020B0400000000000000" pitchFamily="34" charset="-122"/>
                <a:ea typeface="思源黑体 CN Normal" panose="020B0400000000000000" pitchFamily="34" charset="-122"/>
              </a:rPr>
              <a:t>1</a:t>
            </a:r>
            <a:r>
              <a:rPr lang="zh-CN" altLang="en-US" sz="1600" b="0" dirty="0">
                <a:solidFill>
                  <a:srgbClr val="FF0000"/>
                </a:solidFill>
                <a:latin typeface="思源黑体 CN Normal" panose="020B0400000000000000" pitchFamily="34" charset="-122"/>
                <a:ea typeface="思源黑体 CN Normal" panose="020B0400000000000000" pitchFamily="34" charset="-122"/>
              </a:rPr>
              <a:t>，使能</a:t>
            </a:r>
            <a:r>
              <a:rPr lang="en-US" altLang="zh-CN" sz="1600" b="0" dirty="0">
                <a:solidFill>
                  <a:srgbClr val="FF0000"/>
                </a:solidFill>
                <a:latin typeface="思源黑体 CN Normal" panose="020B0400000000000000" pitchFamily="34" charset="-122"/>
                <a:ea typeface="思源黑体 CN Normal" panose="020B0400000000000000" pitchFamily="34" charset="-122"/>
              </a:rPr>
              <a:t>LTDC</a:t>
            </a:r>
            <a:endParaRPr lang="zh-CN" altLang="en-US" sz="1600" b="0" dirty="0">
              <a:solidFill>
                <a:srgbClr val="FF0000"/>
              </a:solidFill>
              <a:latin typeface="思源黑体 CN Normal" panose="020B0400000000000000" pitchFamily="34" charset="-122"/>
              <a:ea typeface="思源黑体 CN Normal" panose="020B0400000000000000" pitchFamily="34" charset="-122"/>
            </a:endParaRPr>
          </a:p>
        </p:txBody>
      </p:sp>
      <p:sp>
        <p:nvSpPr>
          <p:cNvPr id="21" name="TextBox 2">
            <a:extLst>
              <a:ext uri="{FF2B5EF4-FFF2-40B4-BE49-F238E27FC236}">
                <a16:creationId xmlns:a16="http://schemas.microsoft.com/office/drawing/2014/main" id="{04A781FB-6CB3-9A69-6F20-6AC6E781BE5A}"/>
              </a:ext>
            </a:extLst>
          </p:cNvPr>
          <p:cNvSpPr txBox="1">
            <a:spLocks noChangeArrowheads="1"/>
          </p:cNvSpPr>
          <p:nvPr/>
        </p:nvSpPr>
        <p:spPr bwMode="auto">
          <a:xfrm>
            <a:off x="7056278" y="3539767"/>
            <a:ext cx="1965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1600" b="0" dirty="0">
                <a:solidFill>
                  <a:srgbClr val="FF0000"/>
                </a:solidFill>
                <a:latin typeface="思源黑体 CN Normal" panose="020B0400000000000000" pitchFamily="34" charset="-122"/>
                <a:ea typeface="思源黑体 CN Normal" panose="020B0400000000000000" pitchFamily="34" charset="-122"/>
              </a:rPr>
              <a:t>设置</a:t>
            </a:r>
            <a:r>
              <a:rPr lang="en-US" altLang="zh-CN" sz="1600" b="0" dirty="0">
                <a:solidFill>
                  <a:srgbClr val="FF0000"/>
                </a:solidFill>
                <a:latin typeface="思源黑体 CN Normal" panose="020B0400000000000000" pitchFamily="34" charset="-122"/>
                <a:ea typeface="思源黑体 CN Normal" panose="020B0400000000000000" pitchFamily="34" charset="-122"/>
              </a:rPr>
              <a:t>0</a:t>
            </a:r>
            <a:r>
              <a:rPr lang="zh-CN" altLang="en-US" sz="1600" b="0" dirty="0">
                <a:solidFill>
                  <a:srgbClr val="FF0000"/>
                </a:solidFill>
                <a:latin typeface="思源黑体 CN Normal" panose="020B0400000000000000" pitchFamily="34" charset="-122"/>
                <a:ea typeface="思源黑体 CN Normal" panose="020B0400000000000000" pitchFamily="34" charset="-122"/>
              </a:rPr>
              <a:t>，低电平有效</a:t>
            </a:r>
          </a:p>
        </p:txBody>
      </p:sp>
      <p:sp>
        <p:nvSpPr>
          <p:cNvPr id="22" name="TextBox 2">
            <a:extLst>
              <a:ext uri="{FF2B5EF4-FFF2-40B4-BE49-F238E27FC236}">
                <a16:creationId xmlns:a16="http://schemas.microsoft.com/office/drawing/2014/main" id="{54065BA8-7884-9F29-06A2-7A118B4D987A}"/>
              </a:ext>
            </a:extLst>
          </p:cNvPr>
          <p:cNvSpPr txBox="1">
            <a:spLocks noChangeArrowheads="1"/>
          </p:cNvSpPr>
          <p:nvPr/>
        </p:nvSpPr>
        <p:spPr bwMode="auto">
          <a:xfrm>
            <a:off x="7056278" y="3913337"/>
            <a:ext cx="20877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1600" b="0" dirty="0">
                <a:solidFill>
                  <a:srgbClr val="FF0000"/>
                </a:solidFill>
                <a:latin typeface="思源黑体 CN Normal" panose="020B0400000000000000" pitchFamily="34" charset="-122"/>
                <a:ea typeface="思源黑体 CN Normal" panose="020B0400000000000000" pitchFamily="34" charset="-122"/>
              </a:rPr>
              <a:t>设置</a:t>
            </a:r>
            <a:r>
              <a:rPr lang="en-US" altLang="zh-CN" sz="1600" b="0" dirty="0">
                <a:solidFill>
                  <a:srgbClr val="FF0000"/>
                </a:solidFill>
                <a:latin typeface="思源黑体 CN Normal" panose="020B0400000000000000" pitchFamily="34" charset="-122"/>
                <a:ea typeface="思源黑体 CN Normal" panose="020B0400000000000000" pitchFamily="34" charset="-122"/>
              </a:rPr>
              <a:t>0</a:t>
            </a:r>
            <a:r>
              <a:rPr lang="zh-CN" altLang="en-US" sz="1600" b="0" dirty="0">
                <a:solidFill>
                  <a:srgbClr val="FF0000"/>
                </a:solidFill>
                <a:latin typeface="思源黑体 CN Normal" panose="020B0400000000000000" pitchFamily="34" charset="-122"/>
                <a:ea typeface="思源黑体 CN Normal" panose="020B0400000000000000" pitchFamily="34" charset="-122"/>
              </a:rPr>
              <a:t>，低电平有效</a:t>
            </a:r>
          </a:p>
        </p:txBody>
      </p:sp>
      <p:pic>
        <p:nvPicPr>
          <p:cNvPr id="3" name="图片 2">
            <a:extLst>
              <a:ext uri="{FF2B5EF4-FFF2-40B4-BE49-F238E27FC236}">
                <a16:creationId xmlns:a16="http://schemas.microsoft.com/office/drawing/2014/main" id="{81AA3AA4-D809-336F-8654-52A677EB2634}"/>
              </a:ext>
            </a:extLst>
          </p:cNvPr>
          <p:cNvPicPr>
            <a:picLocks noChangeAspect="1"/>
          </p:cNvPicPr>
          <p:nvPr/>
        </p:nvPicPr>
        <p:blipFill>
          <a:blip r:embed="rId3"/>
          <a:stretch>
            <a:fillRect/>
          </a:stretch>
        </p:blipFill>
        <p:spPr>
          <a:xfrm>
            <a:off x="420606" y="951189"/>
            <a:ext cx="7803787" cy="1544020"/>
          </a:xfrm>
          <a:prstGeom prst="rect">
            <a:avLst/>
          </a:prstGeom>
        </p:spPr>
      </p:pic>
      <p:sp>
        <p:nvSpPr>
          <p:cNvPr id="17" name="矩形: 圆角 16">
            <a:extLst>
              <a:ext uri="{FF2B5EF4-FFF2-40B4-BE49-F238E27FC236}">
                <a16:creationId xmlns:a16="http://schemas.microsoft.com/office/drawing/2014/main" id="{AB9ED780-A276-2107-E269-3BBDE302C379}"/>
              </a:ext>
            </a:extLst>
          </p:cNvPr>
          <p:cNvSpPr/>
          <p:nvPr/>
        </p:nvSpPr>
        <p:spPr>
          <a:xfrm>
            <a:off x="3939813" y="543316"/>
            <a:ext cx="3116465"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定义</a:t>
            </a:r>
            <a:r>
              <a:rPr lang="en-US" altLang="zh-CN" sz="1600" dirty="0">
                <a:latin typeface="思源黑体 CN Normal" panose="020B0400000000000000" pitchFamily="34" charset="-122"/>
                <a:ea typeface="思源黑体 CN Normal" panose="020B0400000000000000" pitchFamily="34" charset="-122"/>
              </a:rPr>
              <a:t>LCD-TFT</a:t>
            </a:r>
            <a:r>
              <a:rPr lang="zh-CN" altLang="en-US" sz="1600" dirty="0">
                <a:latin typeface="思源黑体 CN Normal" panose="020B0400000000000000" pitchFamily="34" charset="-122"/>
                <a:ea typeface="思源黑体 CN Normal" panose="020B0400000000000000" pitchFamily="34" charset="-122"/>
              </a:rPr>
              <a:t>控制器的全局配置</a:t>
            </a:r>
          </a:p>
        </p:txBody>
      </p:sp>
    </p:spTree>
    <p:extLst>
      <p:ext uri="{BB962C8B-B14F-4D97-AF65-F5344CB8AC3E}">
        <p14:creationId xmlns:p14="http://schemas.microsoft.com/office/powerpoint/2010/main" val="158792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fade">
                                      <p:cBhvr>
                                        <p:cTn id="22" dur="500"/>
                                        <p:tgtEl>
                                          <p:spTgt spid="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xEl>
                                              <p:pRg st="2" end="2"/>
                                            </p:txEl>
                                          </p:spTgt>
                                        </p:tgtEl>
                                        <p:attrNameLst>
                                          <p:attrName>style.visibility</p:attrName>
                                        </p:attrNameLst>
                                      </p:cBhvr>
                                      <p:to>
                                        <p:strVal val="visible"/>
                                      </p:to>
                                    </p:set>
                                    <p:animEffect transition="in" filter="fade">
                                      <p:cBhvr>
                                        <p:cTn id="32" dur="500"/>
                                        <p:tgtEl>
                                          <p:spTgt spid="1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xEl>
                                              <p:pRg st="3" end="3"/>
                                            </p:txEl>
                                          </p:spTgt>
                                        </p:tgtEl>
                                        <p:attrNameLst>
                                          <p:attrName>style.visibility</p:attrName>
                                        </p:attrNameLst>
                                      </p:cBhvr>
                                      <p:to>
                                        <p:strVal val="visible"/>
                                      </p:to>
                                    </p:set>
                                    <p:animEffect transition="in" filter="fade">
                                      <p:cBhvr>
                                        <p:cTn id="42" dur="500"/>
                                        <p:tgtEl>
                                          <p:spTgt spid="16">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
                                            <p:txEl>
                                              <p:pRg st="4" end="4"/>
                                            </p:txEl>
                                          </p:spTgt>
                                        </p:tgtEl>
                                        <p:attrNameLst>
                                          <p:attrName>style.visibility</p:attrName>
                                        </p:attrNameLst>
                                      </p:cBhvr>
                                      <p:to>
                                        <p:strVal val="visible"/>
                                      </p:to>
                                    </p:set>
                                    <p:animEffect transition="in" filter="fade">
                                      <p:cBhvr>
                                        <p:cTn id="52" dur="500"/>
                                        <p:tgtEl>
                                          <p:spTgt spid="16">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5C66D2-8646-B764-DDFB-0361FD9A5E5D}"/>
              </a:ext>
            </a:extLst>
          </p:cNvPr>
          <p:cNvPicPr>
            <a:picLocks noChangeAspect="1"/>
          </p:cNvPicPr>
          <p:nvPr/>
        </p:nvPicPr>
        <p:blipFill>
          <a:blip r:embed="rId3"/>
          <a:stretch>
            <a:fillRect/>
          </a:stretch>
        </p:blipFill>
        <p:spPr>
          <a:xfrm>
            <a:off x="1752014" y="848994"/>
            <a:ext cx="5450059" cy="3877164"/>
          </a:xfrm>
          <a:prstGeom prst="rect">
            <a:avLst/>
          </a:prstGeom>
        </p:spPr>
      </p:pic>
      <p:sp>
        <p:nvSpPr>
          <p:cNvPr id="32" name="矩形: 圆角 31">
            <a:extLst>
              <a:ext uri="{FF2B5EF4-FFF2-40B4-BE49-F238E27FC236}">
                <a16:creationId xmlns:a16="http://schemas.microsoft.com/office/drawing/2014/main" id="{219E8BAE-4472-759B-5023-F1D0C61CCA33}"/>
              </a:ext>
            </a:extLst>
          </p:cNvPr>
          <p:cNvSpPr/>
          <p:nvPr/>
        </p:nvSpPr>
        <p:spPr>
          <a:xfrm>
            <a:off x="1862158" y="520972"/>
            <a:ext cx="1366427" cy="328021"/>
          </a:xfrm>
          <a:prstGeom prst="roundRect">
            <a:avLst/>
          </a:prstGeom>
          <a:solidFill>
            <a:schemeClr val="accent2">
              <a:alpha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LTDC_SSCR</a:t>
            </a:r>
            <a:endParaRPr lang="zh-CN" altLang="en-US" sz="1600" dirty="0">
              <a:latin typeface="思源黑体 CN Normal" panose="020B0400000000000000" pitchFamily="34" charset="-122"/>
              <a:ea typeface="思源黑体 CN Normal" panose="020B0400000000000000" pitchFamily="34" charset="-122"/>
            </a:endParaRPr>
          </a:p>
        </p:txBody>
      </p:sp>
      <p:sp>
        <p:nvSpPr>
          <p:cNvPr id="33" name="矩形: 圆角 32">
            <a:extLst>
              <a:ext uri="{FF2B5EF4-FFF2-40B4-BE49-F238E27FC236}">
                <a16:creationId xmlns:a16="http://schemas.microsoft.com/office/drawing/2014/main" id="{7E37A32F-8498-0A92-9B00-1C91AB29022A}"/>
              </a:ext>
            </a:extLst>
          </p:cNvPr>
          <p:cNvSpPr/>
          <p:nvPr/>
        </p:nvSpPr>
        <p:spPr>
          <a:xfrm>
            <a:off x="3277823" y="520972"/>
            <a:ext cx="1366427" cy="328021"/>
          </a:xfrm>
          <a:prstGeom prst="roundRect">
            <a:avLst/>
          </a:prstGeom>
          <a:solidFill>
            <a:srgbClr val="D5007B">
              <a:alpha val="5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LTDC_BPCR</a:t>
            </a:r>
            <a:endParaRPr lang="zh-CN" altLang="en-US" sz="1600" dirty="0">
              <a:latin typeface="思源黑体 CN Normal" panose="020B0400000000000000" pitchFamily="34" charset="-122"/>
              <a:ea typeface="思源黑体 CN Normal" panose="020B0400000000000000" pitchFamily="34" charset="-122"/>
            </a:endParaRPr>
          </a:p>
        </p:txBody>
      </p:sp>
      <p:sp>
        <p:nvSpPr>
          <p:cNvPr id="43" name="矩形: 圆角 42">
            <a:extLst>
              <a:ext uri="{FF2B5EF4-FFF2-40B4-BE49-F238E27FC236}">
                <a16:creationId xmlns:a16="http://schemas.microsoft.com/office/drawing/2014/main" id="{6BF2815B-846D-7309-8A72-51543C25D0ED}"/>
              </a:ext>
            </a:extLst>
          </p:cNvPr>
          <p:cNvSpPr/>
          <p:nvPr/>
        </p:nvSpPr>
        <p:spPr>
          <a:xfrm>
            <a:off x="4914214" y="520972"/>
            <a:ext cx="1366427" cy="328021"/>
          </a:xfrm>
          <a:prstGeom prst="roundRect">
            <a:avLst/>
          </a:prstGeom>
          <a:solidFill>
            <a:srgbClr val="7030A0">
              <a:alpha val="5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LTDC_AWCR</a:t>
            </a:r>
            <a:endParaRPr lang="zh-CN" altLang="en-US" sz="1600" dirty="0">
              <a:latin typeface="思源黑体 CN Normal" panose="020B0400000000000000" pitchFamily="34" charset="-122"/>
              <a:ea typeface="思源黑体 CN Normal" panose="020B0400000000000000" pitchFamily="34" charset="-122"/>
            </a:endParaRPr>
          </a:p>
        </p:txBody>
      </p:sp>
      <p:sp>
        <p:nvSpPr>
          <p:cNvPr id="59" name="矩形 58">
            <a:extLst>
              <a:ext uri="{FF2B5EF4-FFF2-40B4-BE49-F238E27FC236}">
                <a16:creationId xmlns:a16="http://schemas.microsoft.com/office/drawing/2014/main" id="{1AC2FC49-02FE-FD21-040D-904D38DB7EC2}"/>
              </a:ext>
            </a:extLst>
          </p:cNvPr>
          <p:cNvSpPr/>
          <p:nvPr/>
        </p:nvSpPr>
        <p:spPr>
          <a:xfrm>
            <a:off x="2087880" y="2034539"/>
            <a:ext cx="1013460" cy="164011"/>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2D30221D-1E96-E5A2-BF9C-8FC952615E6F}"/>
              </a:ext>
            </a:extLst>
          </p:cNvPr>
          <p:cNvSpPr/>
          <p:nvPr/>
        </p:nvSpPr>
        <p:spPr>
          <a:xfrm>
            <a:off x="3496267" y="1030604"/>
            <a:ext cx="316224" cy="879093"/>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9DE94BB6-6717-953F-DD95-5C9A88932E23}"/>
              </a:ext>
            </a:extLst>
          </p:cNvPr>
          <p:cNvSpPr/>
          <p:nvPr/>
        </p:nvSpPr>
        <p:spPr>
          <a:xfrm>
            <a:off x="3811978" y="1030605"/>
            <a:ext cx="177081" cy="884808"/>
          </a:xfrm>
          <a:prstGeom prst="rect">
            <a:avLst/>
          </a:prstGeom>
          <a:solidFill>
            <a:srgbClr val="D5007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263531CD-C0CC-A997-B39B-B7F2A14A36F3}"/>
              </a:ext>
            </a:extLst>
          </p:cNvPr>
          <p:cNvSpPr/>
          <p:nvPr/>
        </p:nvSpPr>
        <p:spPr>
          <a:xfrm>
            <a:off x="2087880" y="2198550"/>
            <a:ext cx="1013460" cy="319860"/>
          </a:xfrm>
          <a:prstGeom prst="rect">
            <a:avLst/>
          </a:prstGeom>
          <a:solidFill>
            <a:srgbClr val="D5007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A8CAEC73-5347-AF89-DC24-2E890E9E5D06}"/>
              </a:ext>
            </a:extLst>
          </p:cNvPr>
          <p:cNvSpPr/>
          <p:nvPr/>
        </p:nvSpPr>
        <p:spPr>
          <a:xfrm>
            <a:off x="3989060" y="1298917"/>
            <a:ext cx="3003170" cy="610780"/>
          </a:xfrm>
          <a:prstGeom prst="rect">
            <a:avLst/>
          </a:pr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5CB20D9B-7C02-9E1A-4DB8-84A58540775E}"/>
              </a:ext>
            </a:extLst>
          </p:cNvPr>
          <p:cNvSpPr/>
          <p:nvPr/>
        </p:nvSpPr>
        <p:spPr>
          <a:xfrm>
            <a:off x="2087880" y="2514379"/>
            <a:ext cx="1013460" cy="1534772"/>
          </a:xfrm>
          <a:prstGeom prst="rect">
            <a:avLst/>
          </a:pr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圆角 64">
            <a:extLst>
              <a:ext uri="{FF2B5EF4-FFF2-40B4-BE49-F238E27FC236}">
                <a16:creationId xmlns:a16="http://schemas.microsoft.com/office/drawing/2014/main" id="{864A18A3-F58A-05FC-9D31-6A5AB412853F}"/>
              </a:ext>
            </a:extLst>
          </p:cNvPr>
          <p:cNvSpPr/>
          <p:nvPr/>
        </p:nvSpPr>
        <p:spPr>
          <a:xfrm>
            <a:off x="6846177" y="520972"/>
            <a:ext cx="1366427" cy="328021"/>
          </a:xfrm>
          <a:prstGeom prst="roundRect">
            <a:avLst/>
          </a:prstGeom>
          <a:solidFill>
            <a:srgbClr val="FF0000">
              <a:alpha val="5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LTDC_TWCR</a:t>
            </a:r>
            <a:endParaRPr lang="zh-CN" altLang="en-US" sz="1600" dirty="0">
              <a:latin typeface="思源黑体 CN Normal" panose="020B0400000000000000" pitchFamily="34" charset="-122"/>
              <a:ea typeface="思源黑体 CN Normal" panose="020B0400000000000000" pitchFamily="34" charset="-122"/>
            </a:endParaRPr>
          </a:p>
        </p:txBody>
      </p:sp>
      <p:sp>
        <p:nvSpPr>
          <p:cNvPr id="66" name="矩形 65">
            <a:extLst>
              <a:ext uri="{FF2B5EF4-FFF2-40B4-BE49-F238E27FC236}">
                <a16:creationId xmlns:a16="http://schemas.microsoft.com/office/drawing/2014/main" id="{3F0DBBAA-6D49-CB08-4088-669B0901F62F}"/>
              </a:ext>
            </a:extLst>
          </p:cNvPr>
          <p:cNvSpPr/>
          <p:nvPr/>
        </p:nvSpPr>
        <p:spPr>
          <a:xfrm>
            <a:off x="3496266" y="852336"/>
            <a:ext cx="3643673" cy="165518"/>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8528174D-9D1C-A69B-A1A9-06197C74032B}"/>
              </a:ext>
            </a:extLst>
          </p:cNvPr>
          <p:cNvSpPr/>
          <p:nvPr/>
        </p:nvSpPr>
        <p:spPr>
          <a:xfrm rot="5400000">
            <a:off x="962531" y="2929555"/>
            <a:ext cx="2019225" cy="219972"/>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0336FFB9-64CE-915C-9913-149269D511F0}"/>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9" name="Rectangle 2">
            <a:extLst>
              <a:ext uri="{FF2B5EF4-FFF2-40B4-BE49-F238E27FC236}">
                <a16:creationId xmlns:a16="http://schemas.microsoft.com/office/drawing/2014/main" id="{F04E3082-B66E-ADB5-69A5-A25958DF5080}"/>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pic>
        <p:nvPicPr>
          <p:cNvPr id="70" name="图片 69">
            <a:extLst>
              <a:ext uri="{FF2B5EF4-FFF2-40B4-BE49-F238E27FC236}">
                <a16:creationId xmlns:a16="http://schemas.microsoft.com/office/drawing/2014/main" id="{434B9396-2661-D398-E6E9-22EE36A75B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71" name="矩形 70">
            <a:extLst>
              <a:ext uri="{FF2B5EF4-FFF2-40B4-BE49-F238E27FC236}">
                <a16:creationId xmlns:a16="http://schemas.microsoft.com/office/drawing/2014/main" id="{2F06CF47-3EB3-A996-DC3B-8955E35F8908}"/>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72" name="文本框 71">
            <a:extLst>
              <a:ext uri="{FF2B5EF4-FFF2-40B4-BE49-F238E27FC236}">
                <a16:creationId xmlns:a16="http://schemas.microsoft.com/office/drawing/2014/main" id="{C8162033-C98D-7FF0-0461-41464D7D7900}"/>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73" name="文本框 72">
            <a:extLst>
              <a:ext uri="{FF2B5EF4-FFF2-40B4-BE49-F238E27FC236}">
                <a16:creationId xmlns:a16="http://schemas.microsoft.com/office/drawing/2014/main" id="{FC870D5B-7882-607E-3BE4-C4F1E68544E4}"/>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82123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fade">
                                      <p:cBhvr>
                                        <p:cTn id="36" dur="500"/>
                                        <p:tgtEl>
                                          <p:spTgt spid="6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fade">
                                      <p:cBhvr>
                                        <p:cTn id="49" dur="500"/>
                                        <p:tgtEl>
                                          <p:spTgt spid="6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fade">
                                      <p:cBhvr>
                                        <p:cTn id="5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43" grpId="0" animBg="1"/>
      <p:bldP spid="59" grpId="0" animBg="1"/>
      <p:bldP spid="60" grpId="0" animBg="1"/>
      <p:bldP spid="61" grpId="0" animBg="1"/>
      <p:bldP spid="62" grpId="0" animBg="1"/>
      <p:bldP spid="63" grpId="0" animBg="1"/>
      <p:bldP spid="64" grpId="0" animBg="1"/>
      <p:bldP spid="65" grpId="0" animBg="1"/>
      <p:bldP spid="66" grpId="0" animBg="1"/>
      <p:bldP spid="6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51311" y="468015"/>
            <a:ext cx="5167449"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同步大小配置寄存器（</a:t>
            </a:r>
            <a:r>
              <a:rPr lang="en-US" altLang="zh-CN" dirty="0">
                <a:solidFill>
                  <a:srgbClr val="002060"/>
                </a:solidFill>
                <a:latin typeface="思源黑体 CN Normal" panose="020B0400000000000000" pitchFamily="34" charset="-122"/>
                <a:ea typeface="思源黑体 CN Normal" panose="020B0400000000000000" pitchFamily="34" charset="-122"/>
              </a:rPr>
              <a:t>LTDC_SSCR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1">
            <a:extLst>
              <a:ext uri="{FF2B5EF4-FFF2-40B4-BE49-F238E27FC236}">
                <a16:creationId xmlns:a16="http://schemas.microsoft.com/office/drawing/2014/main" id="{91D45A63-4E95-4651-894A-37DAF5149CB5}"/>
              </a:ext>
            </a:extLst>
          </p:cNvPr>
          <p:cNvSpPr>
            <a:spLocks noChangeArrowheads="1"/>
          </p:cNvSpPr>
          <p:nvPr/>
        </p:nvSpPr>
        <p:spPr bwMode="auto">
          <a:xfrm>
            <a:off x="372925" y="2724746"/>
            <a:ext cx="8557715" cy="7927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HSW</a:t>
            </a:r>
            <a:r>
              <a:rPr lang="zh-CN" altLang="zh-CN" sz="1600" b="0" dirty="0">
                <a:solidFill>
                  <a:srgbClr val="002060"/>
                </a:solidFill>
                <a:latin typeface="思源黑体 CN Normal" panose="020B0400000000000000" pitchFamily="34" charset="-122"/>
                <a:ea typeface="思源黑体 CN Normal" panose="020B0400000000000000" pitchFamily="34" charset="-122"/>
              </a:rPr>
              <a:t>：</a:t>
            </a:r>
            <a:r>
              <a:rPr lang="zh-CN" altLang="en-US" sz="1600" b="0" dirty="0">
                <a:solidFill>
                  <a:srgbClr val="002060"/>
                </a:solidFill>
                <a:latin typeface="思源黑体 CN Normal" panose="020B0400000000000000" pitchFamily="34" charset="-122"/>
                <a:ea typeface="思源黑体 CN Normal" panose="020B0400000000000000" pitchFamily="34" charset="-122"/>
              </a:rPr>
              <a:t>表示水平同步宽度（以像素时钟为单位），表示水平同步脉冲减</a:t>
            </a:r>
            <a:r>
              <a:rPr lang="en-US" altLang="zh-CN" sz="1600" b="0" dirty="0">
                <a:solidFill>
                  <a:srgbClr val="002060"/>
                </a:solidFill>
                <a:latin typeface="思源黑体 CN Normal" panose="020B0400000000000000" pitchFamily="34" charset="-122"/>
                <a:ea typeface="思源黑体 CN Normal" panose="020B0400000000000000" pitchFamily="34" charset="-122"/>
              </a:rPr>
              <a:t>1</a:t>
            </a:r>
            <a:r>
              <a:rPr lang="zh-CN" altLang="en-US" sz="1600" b="0" dirty="0">
                <a:solidFill>
                  <a:srgbClr val="002060"/>
                </a:solidFill>
                <a:latin typeface="思源黑体 CN Normal" panose="020B0400000000000000" pitchFamily="34" charset="-122"/>
                <a:ea typeface="思源黑体 CN Normal" panose="020B0400000000000000" pitchFamily="34" charset="-122"/>
              </a:rPr>
              <a:t>，即</a:t>
            </a:r>
            <a:r>
              <a:rPr lang="en-US" altLang="zh-CN" sz="1600" b="0" dirty="0">
                <a:solidFill>
                  <a:srgbClr val="002060"/>
                </a:solidFill>
                <a:latin typeface="思源黑体 CN Normal" panose="020B0400000000000000" pitchFamily="34" charset="-122"/>
                <a:ea typeface="思源黑体 CN Normal" panose="020B0400000000000000" pitchFamily="34" charset="-122"/>
              </a:rPr>
              <a:t>HSW-1</a:t>
            </a:r>
          </a:p>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VSH</a:t>
            </a:r>
            <a:r>
              <a:rPr lang="zh-CN" altLang="zh-CN" sz="1600" b="0" dirty="0">
                <a:solidFill>
                  <a:srgbClr val="002060"/>
                </a:solidFill>
                <a:latin typeface="思源黑体 CN Normal" panose="020B0400000000000000" pitchFamily="34" charset="-122"/>
                <a:ea typeface="思源黑体 CN Normal" panose="020B0400000000000000" pitchFamily="34" charset="-122"/>
              </a:rPr>
              <a:t>：</a:t>
            </a:r>
            <a:r>
              <a:rPr lang="zh-CN" altLang="en-US" sz="1600" b="0" dirty="0">
                <a:solidFill>
                  <a:srgbClr val="002060"/>
                </a:solidFill>
                <a:latin typeface="思源黑体 CN Normal" panose="020B0400000000000000" pitchFamily="34" charset="-122"/>
                <a:ea typeface="思源黑体 CN Normal" panose="020B0400000000000000" pitchFamily="34" charset="-122"/>
              </a:rPr>
              <a:t>表示垂直同步高度（以水平扫描行为单位），表示垂直同步宽度减</a:t>
            </a:r>
            <a:r>
              <a:rPr lang="en-US" altLang="zh-CN" sz="1600" b="0" dirty="0">
                <a:solidFill>
                  <a:srgbClr val="002060"/>
                </a:solidFill>
                <a:latin typeface="思源黑体 CN Normal" panose="020B0400000000000000" pitchFamily="34" charset="-122"/>
                <a:ea typeface="思源黑体 CN Normal" panose="020B0400000000000000" pitchFamily="34" charset="-122"/>
              </a:rPr>
              <a:t>1</a:t>
            </a:r>
            <a:r>
              <a:rPr lang="zh-CN" altLang="en-US" sz="1600" b="0" dirty="0">
                <a:solidFill>
                  <a:srgbClr val="002060"/>
                </a:solidFill>
                <a:latin typeface="思源黑体 CN Normal" panose="020B0400000000000000" pitchFamily="34" charset="-122"/>
                <a:ea typeface="思源黑体 CN Normal" panose="020B0400000000000000" pitchFamily="34" charset="-122"/>
              </a:rPr>
              <a:t>，即</a:t>
            </a:r>
            <a:r>
              <a:rPr lang="en-US" altLang="zh-CN" sz="1600" b="0" dirty="0">
                <a:solidFill>
                  <a:srgbClr val="002060"/>
                </a:solidFill>
                <a:latin typeface="思源黑体 CN Normal" panose="020B0400000000000000" pitchFamily="34" charset="-122"/>
                <a:ea typeface="思源黑体 CN Normal" panose="020B0400000000000000" pitchFamily="34" charset="-122"/>
              </a:rPr>
              <a:t>VSW-1</a:t>
            </a:r>
          </a:p>
        </p:txBody>
      </p:sp>
      <p:pic>
        <p:nvPicPr>
          <p:cNvPr id="10" name="图片 9">
            <a:extLst>
              <a:ext uri="{FF2B5EF4-FFF2-40B4-BE49-F238E27FC236}">
                <a16:creationId xmlns:a16="http://schemas.microsoft.com/office/drawing/2014/main" id="{5010B4C8-EDBF-24DE-C91B-070EF8FF32B3}"/>
              </a:ext>
            </a:extLst>
          </p:cNvPr>
          <p:cNvPicPr>
            <a:picLocks noChangeAspect="1"/>
          </p:cNvPicPr>
          <p:nvPr/>
        </p:nvPicPr>
        <p:blipFill>
          <a:blip r:embed="rId3"/>
          <a:stretch>
            <a:fillRect/>
          </a:stretch>
        </p:blipFill>
        <p:spPr>
          <a:xfrm>
            <a:off x="297180" y="1016302"/>
            <a:ext cx="8290560" cy="1630491"/>
          </a:xfrm>
          <a:prstGeom prst="rect">
            <a:avLst/>
          </a:prstGeom>
        </p:spPr>
      </p:pic>
      <p:sp>
        <p:nvSpPr>
          <p:cNvPr id="23" name="矩形: 圆角 22">
            <a:extLst>
              <a:ext uri="{FF2B5EF4-FFF2-40B4-BE49-F238E27FC236}">
                <a16:creationId xmlns:a16="http://schemas.microsoft.com/office/drawing/2014/main" id="{2F4F1659-EA13-63CC-FC5E-9C33FA7CAEE4}"/>
              </a:ext>
            </a:extLst>
          </p:cNvPr>
          <p:cNvSpPr/>
          <p:nvPr/>
        </p:nvSpPr>
        <p:spPr>
          <a:xfrm>
            <a:off x="4442460" y="558617"/>
            <a:ext cx="4579620"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定义水平同步像素数减</a:t>
            </a:r>
            <a:r>
              <a:rPr lang="en-US" altLang="zh-CN" sz="1600" dirty="0">
                <a:latin typeface="思源黑体 CN Normal" panose="020B0400000000000000" pitchFamily="34" charset="-122"/>
                <a:ea typeface="思源黑体 CN Normal" panose="020B0400000000000000" pitchFamily="34" charset="-122"/>
              </a:rPr>
              <a:t>1</a:t>
            </a:r>
            <a:r>
              <a:rPr lang="zh-CN" altLang="en-US" sz="1600" dirty="0">
                <a:latin typeface="思源黑体 CN Normal" panose="020B0400000000000000" pitchFamily="34" charset="-122"/>
                <a:ea typeface="思源黑体 CN Normal" panose="020B0400000000000000" pitchFamily="34" charset="-122"/>
              </a:rPr>
              <a:t>以及垂直同步行数减</a:t>
            </a:r>
            <a:r>
              <a:rPr lang="en-US" altLang="zh-CN" sz="1600" dirty="0">
                <a:latin typeface="思源黑体 CN Normal" panose="020B0400000000000000" pitchFamily="34" charset="-122"/>
                <a:ea typeface="思源黑体 CN Normal" panose="020B0400000000000000" pitchFamily="34" charset="-122"/>
              </a:rPr>
              <a:t>1</a:t>
            </a:r>
            <a:endParaRPr lang="zh-CN" altLang="en-US" sz="16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6812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51311" y="468015"/>
            <a:ext cx="5167449"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后沿配置寄存器（</a:t>
            </a:r>
            <a:r>
              <a:rPr lang="en-US" altLang="zh-CN" dirty="0">
                <a:solidFill>
                  <a:srgbClr val="002060"/>
                </a:solidFill>
                <a:latin typeface="思源黑体 CN Normal" panose="020B0400000000000000" pitchFamily="34" charset="-122"/>
                <a:ea typeface="思源黑体 CN Normal" panose="020B0400000000000000" pitchFamily="34" charset="-122"/>
              </a:rPr>
              <a:t>LTDC_BPCR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1">
            <a:extLst>
              <a:ext uri="{FF2B5EF4-FFF2-40B4-BE49-F238E27FC236}">
                <a16:creationId xmlns:a16="http://schemas.microsoft.com/office/drawing/2014/main" id="{91D45A63-4E95-4651-894A-37DAF5149CB5}"/>
              </a:ext>
            </a:extLst>
          </p:cNvPr>
          <p:cNvSpPr>
            <a:spLocks noChangeArrowheads="1"/>
          </p:cNvSpPr>
          <p:nvPr/>
        </p:nvSpPr>
        <p:spPr bwMode="auto">
          <a:xfrm>
            <a:off x="372925" y="3242906"/>
            <a:ext cx="6157415" cy="7927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AHBP</a:t>
            </a:r>
            <a:r>
              <a:rPr lang="zh-CN" altLang="zh-CN" sz="1600" b="0" dirty="0">
                <a:solidFill>
                  <a:srgbClr val="002060"/>
                </a:solidFill>
                <a:latin typeface="思源黑体 CN Normal" panose="020B0400000000000000" pitchFamily="34" charset="-122"/>
                <a:ea typeface="思源黑体 CN Normal" panose="020B0400000000000000" pitchFamily="34" charset="-122"/>
              </a:rPr>
              <a:t>：</a:t>
            </a:r>
            <a:r>
              <a:rPr lang="zh-CN" altLang="en-US" sz="1600" b="0" dirty="0">
                <a:solidFill>
                  <a:srgbClr val="002060"/>
                </a:solidFill>
                <a:latin typeface="思源黑体 CN Normal" panose="020B0400000000000000" pitchFamily="34" charset="-122"/>
                <a:ea typeface="思源黑体 CN Normal" panose="020B0400000000000000" pitchFamily="34" charset="-122"/>
              </a:rPr>
              <a:t>累加水平后沿（以像素时钟为单位），表示</a:t>
            </a:r>
            <a:r>
              <a:rPr lang="en-US" altLang="zh-CN" sz="1600" b="0" dirty="0">
                <a:solidFill>
                  <a:srgbClr val="002060"/>
                </a:solidFill>
                <a:latin typeface="思源黑体 CN Normal" panose="020B0400000000000000" pitchFamily="34" charset="-122"/>
                <a:ea typeface="思源黑体 CN Normal" panose="020B0400000000000000" pitchFamily="34" charset="-122"/>
              </a:rPr>
              <a:t>HSW+HBP-1</a:t>
            </a:r>
          </a:p>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AVBP</a:t>
            </a:r>
            <a:r>
              <a:rPr lang="zh-CN" altLang="zh-CN" sz="1600" b="0" dirty="0">
                <a:solidFill>
                  <a:srgbClr val="002060"/>
                </a:solidFill>
                <a:latin typeface="思源黑体 CN Normal" panose="020B0400000000000000" pitchFamily="34" charset="-122"/>
                <a:ea typeface="思源黑体 CN Normal" panose="020B0400000000000000" pitchFamily="34" charset="-122"/>
              </a:rPr>
              <a:t>：</a:t>
            </a:r>
            <a:r>
              <a:rPr lang="zh-CN" altLang="en-US" sz="1600" b="0" dirty="0">
                <a:solidFill>
                  <a:srgbClr val="002060"/>
                </a:solidFill>
                <a:latin typeface="思源黑体 CN Normal" panose="020B0400000000000000" pitchFamily="34" charset="-122"/>
                <a:ea typeface="思源黑体 CN Normal" panose="020B0400000000000000" pitchFamily="34" charset="-122"/>
              </a:rPr>
              <a:t>累加垂直后沿（以水平扫描行为单位），表示</a:t>
            </a:r>
            <a:r>
              <a:rPr lang="en-US" altLang="zh-CN" sz="1600" b="0" dirty="0">
                <a:solidFill>
                  <a:srgbClr val="002060"/>
                </a:solidFill>
                <a:latin typeface="思源黑体 CN Normal" panose="020B0400000000000000" pitchFamily="34" charset="-122"/>
                <a:ea typeface="思源黑体 CN Normal" panose="020B0400000000000000" pitchFamily="34" charset="-122"/>
              </a:rPr>
              <a:t>VSW+VBP-1</a:t>
            </a:r>
          </a:p>
        </p:txBody>
      </p:sp>
      <p:pic>
        <p:nvPicPr>
          <p:cNvPr id="7" name="图片 6">
            <a:extLst>
              <a:ext uri="{FF2B5EF4-FFF2-40B4-BE49-F238E27FC236}">
                <a16:creationId xmlns:a16="http://schemas.microsoft.com/office/drawing/2014/main" id="{67F7E81C-5FB6-7090-A6C9-4486EF84FC26}"/>
              </a:ext>
            </a:extLst>
          </p:cNvPr>
          <p:cNvPicPr>
            <a:picLocks noChangeAspect="1"/>
          </p:cNvPicPr>
          <p:nvPr/>
        </p:nvPicPr>
        <p:blipFill>
          <a:blip r:embed="rId3"/>
          <a:stretch>
            <a:fillRect/>
          </a:stretch>
        </p:blipFill>
        <p:spPr>
          <a:xfrm>
            <a:off x="265615" y="1452706"/>
            <a:ext cx="8352605" cy="1663348"/>
          </a:xfrm>
          <a:prstGeom prst="rect">
            <a:avLst/>
          </a:prstGeom>
        </p:spPr>
      </p:pic>
      <p:sp>
        <p:nvSpPr>
          <p:cNvPr id="14" name="矩形: 圆角 13">
            <a:extLst>
              <a:ext uri="{FF2B5EF4-FFF2-40B4-BE49-F238E27FC236}">
                <a16:creationId xmlns:a16="http://schemas.microsoft.com/office/drawing/2014/main" id="{DA0142C5-948D-AA37-CC67-F9DF9AAF6F36}"/>
              </a:ext>
            </a:extLst>
          </p:cNvPr>
          <p:cNvSpPr/>
          <p:nvPr/>
        </p:nvSpPr>
        <p:spPr>
          <a:xfrm>
            <a:off x="4164330" y="511573"/>
            <a:ext cx="4579620" cy="61930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lnSpc>
                <a:spcPts val="2300"/>
              </a:lnSpc>
            </a:pPr>
            <a:r>
              <a:rPr lang="zh-CN" altLang="en-US" sz="1600" dirty="0">
                <a:latin typeface="思源黑体 CN Normal" panose="020B0400000000000000" pitchFamily="34" charset="-122"/>
                <a:ea typeface="思源黑体 CN Normal" panose="020B0400000000000000" pitchFamily="34" charset="-122"/>
              </a:rPr>
              <a:t>定义水平同步像素加水平后沿像素的累加数减</a:t>
            </a:r>
            <a:r>
              <a:rPr lang="en-US" altLang="zh-CN" sz="1600" dirty="0">
                <a:latin typeface="思源黑体 CN Normal" panose="020B0400000000000000" pitchFamily="34" charset="-122"/>
                <a:ea typeface="思源黑体 CN Normal" panose="020B0400000000000000" pitchFamily="34" charset="-122"/>
              </a:rPr>
              <a:t>1</a:t>
            </a:r>
          </a:p>
          <a:p>
            <a:pPr algn="ctr">
              <a:lnSpc>
                <a:spcPts val="2300"/>
              </a:lnSpc>
            </a:pPr>
            <a:r>
              <a:rPr lang="zh-CN" altLang="en-US" sz="1600" dirty="0">
                <a:latin typeface="思源黑体 CN Normal" panose="020B0400000000000000" pitchFamily="34" charset="-122"/>
                <a:ea typeface="思源黑体 CN Normal" panose="020B0400000000000000" pitchFamily="34" charset="-122"/>
              </a:rPr>
              <a:t>和垂直同步行加垂直后沿行的累加数减</a:t>
            </a:r>
            <a:r>
              <a:rPr lang="en-US" altLang="zh-CN" sz="1600" dirty="0">
                <a:latin typeface="思源黑体 CN Normal" panose="020B0400000000000000" pitchFamily="34" charset="-122"/>
                <a:ea typeface="思源黑体 CN Normal" panose="020B0400000000000000" pitchFamily="34" charset="-122"/>
              </a:rPr>
              <a:t>1</a:t>
            </a:r>
            <a:endParaRPr lang="zh-CN" altLang="en-US" sz="16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244209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51311" y="468015"/>
            <a:ext cx="5167449"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有效宽度配置寄存器（</a:t>
            </a:r>
            <a:r>
              <a:rPr lang="en-US" altLang="zh-CN" dirty="0">
                <a:solidFill>
                  <a:srgbClr val="002060"/>
                </a:solidFill>
                <a:latin typeface="思源黑体 CN Normal" panose="020B0400000000000000" pitchFamily="34" charset="-122"/>
                <a:ea typeface="思源黑体 CN Normal" panose="020B0400000000000000" pitchFamily="34" charset="-122"/>
              </a:rPr>
              <a:t>LTDC_AWCR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1">
            <a:extLst>
              <a:ext uri="{FF2B5EF4-FFF2-40B4-BE49-F238E27FC236}">
                <a16:creationId xmlns:a16="http://schemas.microsoft.com/office/drawing/2014/main" id="{91D45A63-4E95-4651-894A-37DAF5149CB5}"/>
              </a:ext>
            </a:extLst>
          </p:cNvPr>
          <p:cNvSpPr>
            <a:spLocks noChangeArrowheads="1"/>
          </p:cNvSpPr>
          <p:nvPr/>
        </p:nvSpPr>
        <p:spPr bwMode="auto">
          <a:xfrm>
            <a:off x="400050" y="3612142"/>
            <a:ext cx="8191955" cy="7927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AAW</a:t>
            </a:r>
            <a:r>
              <a:rPr lang="zh-CN" altLang="zh-CN" sz="1600" b="0" dirty="0">
                <a:solidFill>
                  <a:srgbClr val="002060"/>
                </a:solidFill>
                <a:latin typeface="思源黑体 CN Normal" panose="020B0400000000000000" pitchFamily="34" charset="-122"/>
                <a:ea typeface="思源黑体 CN Normal" panose="020B0400000000000000" pitchFamily="34" charset="-122"/>
              </a:rPr>
              <a:t>：</a:t>
            </a:r>
            <a:r>
              <a:rPr lang="zh-CN" altLang="en-US" sz="1600" b="0" dirty="0">
                <a:solidFill>
                  <a:srgbClr val="002060"/>
                </a:solidFill>
                <a:latin typeface="思源黑体 CN Normal" panose="020B0400000000000000" pitchFamily="34" charset="-122"/>
                <a:ea typeface="思源黑体 CN Normal" panose="020B0400000000000000" pitchFamily="34" charset="-122"/>
              </a:rPr>
              <a:t>累加有效宽度（以像素时钟为单位），表示</a:t>
            </a:r>
            <a:r>
              <a:rPr lang="en-US" altLang="zh-CN" sz="1600" b="0" dirty="0">
                <a:solidFill>
                  <a:srgbClr val="002060"/>
                </a:solidFill>
                <a:latin typeface="思源黑体 CN Normal" panose="020B0400000000000000" pitchFamily="34" charset="-122"/>
                <a:ea typeface="思源黑体 CN Normal" panose="020B0400000000000000" pitchFamily="34" charset="-122"/>
              </a:rPr>
              <a:t>HSW+HBP+</a:t>
            </a:r>
            <a:r>
              <a:rPr lang="zh-CN" altLang="en-US" sz="1600" b="0" dirty="0">
                <a:solidFill>
                  <a:srgbClr val="002060"/>
                </a:solidFill>
                <a:latin typeface="思源黑体 CN Normal" panose="020B0400000000000000" pitchFamily="34" charset="-122"/>
                <a:ea typeface="思源黑体 CN Normal" panose="020B0400000000000000" pitchFamily="34" charset="-122"/>
              </a:rPr>
              <a:t>有效宽度</a:t>
            </a:r>
            <a:r>
              <a:rPr lang="en-US" altLang="zh-CN" sz="1600" b="0" dirty="0">
                <a:solidFill>
                  <a:srgbClr val="002060"/>
                </a:solidFill>
                <a:latin typeface="思源黑体 CN Normal" panose="020B0400000000000000" pitchFamily="34" charset="-122"/>
                <a:ea typeface="思源黑体 CN Normal" panose="020B0400000000000000" pitchFamily="34" charset="-122"/>
              </a:rPr>
              <a:t>-1</a:t>
            </a:r>
          </a:p>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AAH</a:t>
            </a:r>
            <a:r>
              <a:rPr lang="zh-CN" altLang="zh-CN" sz="1600" b="0" dirty="0">
                <a:solidFill>
                  <a:srgbClr val="002060"/>
                </a:solidFill>
                <a:latin typeface="思源黑体 CN Normal" panose="020B0400000000000000" pitchFamily="34" charset="-122"/>
                <a:ea typeface="思源黑体 CN Normal" panose="020B0400000000000000" pitchFamily="34" charset="-122"/>
              </a:rPr>
              <a:t>：</a:t>
            </a:r>
            <a:r>
              <a:rPr lang="zh-CN" altLang="en-US" sz="1600" b="0" dirty="0">
                <a:solidFill>
                  <a:srgbClr val="002060"/>
                </a:solidFill>
                <a:latin typeface="思源黑体 CN Normal" panose="020B0400000000000000" pitchFamily="34" charset="-122"/>
                <a:ea typeface="思源黑体 CN Normal" panose="020B0400000000000000" pitchFamily="34" charset="-122"/>
              </a:rPr>
              <a:t>累加有效高度（以水平扫描行为单位），表示</a:t>
            </a:r>
            <a:r>
              <a:rPr lang="en-US" altLang="zh-CN" sz="1600" b="0" dirty="0">
                <a:solidFill>
                  <a:srgbClr val="002060"/>
                </a:solidFill>
                <a:latin typeface="思源黑体 CN Normal" panose="020B0400000000000000" pitchFamily="34" charset="-122"/>
                <a:ea typeface="思源黑体 CN Normal" panose="020B0400000000000000" pitchFamily="34" charset="-122"/>
              </a:rPr>
              <a:t>VSW+VBP+</a:t>
            </a:r>
            <a:r>
              <a:rPr lang="zh-CN" altLang="en-US" sz="1600" b="0" dirty="0">
                <a:solidFill>
                  <a:srgbClr val="002060"/>
                </a:solidFill>
                <a:latin typeface="思源黑体 CN Normal" panose="020B0400000000000000" pitchFamily="34" charset="-122"/>
                <a:ea typeface="思源黑体 CN Normal" panose="020B0400000000000000" pitchFamily="34" charset="-122"/>
              </a:rPr>
              <a:t>有效高度</a:t>
            </a:r>
            <a:r>
              <a:rPr lang="en-US" altLang="zh-CN" sz="1600" b="0" dirty="0">
                <a:solidFill>
                  <a:srgbClr val="002060"/>
                </a:solidFill>
                <a:latin typeface="思源黑体 CN Normal" panose="020B0400000000000000" pitchFamily="34" charset="-122"/>
                <a:ea typeface="思源黑体 CN Normal" panose="020B0400000000000000" pitchFamily="34" charset="-122"/>
              </a:rPr>
              <a:t>-1</a:t>
            </a:r>
          </a:p>
        </p:txBody>
      </p:sp>
      <p:pic>
        <p:nvPicPr>
          <p:cNvPr id="7" name="图片 6">
            <a:extLst>
              <a:ext uri="{FF2B5EF4-FFF2-40B4-BE49-F238E27FC236}">
                <a16:creationId xmlns:a16="http://schemas.microsoft.com/office/drawing/2014/main" id="{ABF19C5A-DCE6-8D93-D9BF-3FF8772C59BA}"/>
              </a:ext>
            </a:extLst>
          </p:cNvPr>
          <p:cNvPicPr>
            <a:picLocks noChangeAspect="1"/>
          </p:cNvPicPr>
          <p:nvPr/>
        </p:nvPicPr>
        <p:blipFill>
          <a:blip r:embed="rId3"/>
          <a:stretch>
            <a:fillRect/>
          </a:stretch>
        </p:blipFill>
        <p:spPr>
          <a:xfrm>
            <a:off x="237510" y="1787366"/>
            <a:ext cx="8811695" cy="1748127"/>
          </a:xfrm>
          <a:prstGeom prst="rect">
            <a:avLst/>
          </a:prstGeom>
        </p:spPr>
      </p:pic>
      <p:sp>
        <p:nvSpPr>
          <p:cNvPr id="14" name="矩形: 圆角 13">
            <a:extLst>
              <a:ext uri="{FF2B5EF4-FFF2-40B4-BE49-F238E27FC236}">
                <a16:creationId xmlns:a16="http://schemas.microsoft.com/office/drawing/2014/main" id="{2ACE2DD7-4387-42D0-9BA3-F878FAD5ADFE}"/>
              </a:ext>
            </a:extLst>
          </p:cNvPr>
          <p:cNvSpPr/>
          <p:nvPr/>
        </p:nvSpPr>
        <p:spPr>
          <a:xfrm>
            <a:off x="3474720" y="882213"/>
            <a:ext cx="5517969" cy="61930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lnSpc>
                <a:spcPts val="2300"/>
              </a:lnSpc>
            </a:pPr>
            <a:r>
              <a:rPr lang="zh-CN" altLang="en-US" sz="1600" dirty="0">
                <a:latin typeface="思源黑体 CN Normal" panose="020B0400000000000000" pitchFamily="34" charset="-122"/>
                <a:ea typeface="思源黑体 CN Normal" panose="020B0400000000000000" pitchFamily="34" charset="-122"/>
              </a:rPr>
              <a:t>定义水平同步像素加水平后沿像素加有效像素的累加数减</a:t>
            </a:r>
            <a:r>
              <a:rPr lang="en-US" altLang="zh-CN" sz="1600" dirty="0">
                <a:latin typeface="思源黑体 CN Normal" panose="020B0400000000000000" pitchFamily="34" charset="-122"/>
                <a:ea typeface="思源黑体 CN Normal" panose="020B0400000000000000" pitchFamily="34" charset="-122"/>
              </a:rPr>
              <a:t>1</a:t>
            </a:r>
          </a:p>
          <a:p>
            <a:pPr algn="ctr">
              <a:lnSpc>
                <a:spcPts val="2300"/>
              </a:lnSpc>
            </a:pPr>
            <a:r>
              <a:rPr lang="zh-CN" altLang="en-US" sz="1600" dirty="0">
                <a:latin typeface="思源黑体 CN Normal" panose="020B0400000000000000" pitchFamily="34" charset="-122"/>
                <a:ea typeface="思源黑体 CN Normal" panose="020B0400000000000000" pitchFamily="34" charset="-122"/>
              </a:rPr>
              <a:t>和垂直同步行加垂直后沿行加有效行的累加数减</a:t>
            </a:r>
            <a:r>
              <a:rPr lang="en-US" altLang="zh-CN" sz="1600" dirty="0">
                <a:latin typeface="思源黑体 CN Normal" panose="020B0400000000000000" pitchFamily="34" charset="-122"/>
                <a:ea typeface="思源黑体 CN Normal" panose="020B0400000000000000" pitchFamily="34" charset="-122"/>
              </a:rPr>
              <a:t>1</a:t>
            </a:r>
            <a:endParaRPr lang="zh-CN" altLang="en-US" sz="16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12004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51311" y="468015"/>
            <a:ext cx="5167449"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总宽度配置寄存器（</a:t>
            </a:r>
            <a:r>
              <a:rPr lang="en-US" altLang="zh-CN" dirty="0">
                <a:solidFill>
                  <a:srgbClr val="002060"/>
                </a:solidFill>
                <a:latin typeface="思源黑体 CN Normal" panose="020B0400000000000000" pitchFamily="34" charset="-122"/>
                <a:ea typeface="思源黑体 CN Normal" panose="020B0400000000000000" pitchFamily="34" charset="-122"/>
              </a:rPr>
              <a:t>LTDC_TWCR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1">
            <a:extLst>
              <a:ext uri="{FF2B5EF4-FFF2-40B4-BE49-F238E27FC236}">
                <a16:creationId xmlns:a16="http://schemas.microsoft.com/office/drawing/2014/main" id="{91D45A63-4E95-4651-894A-37DAF5149CB5}"/>
              </a:ext>
            </a:extLst>
          </p:cNvPr>
          <p:cNvSpPr>
            <a:spLocks noChangeArrowheads="1"/>
          </p:cNvSpPr>
          <p:nvPr/>
        </p:nvSpPr>
        <p:spPr bwMode="auto">
          <a:xfrm>
            <a:off x="418645" y="3572259"/>
            <a:ext cx="8191955" cy="7927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TOTALW</a:t>
            </a:r>
            <a:r>
              <a:rPr lang="zh-CN" altLang="zh-CN" sz="1600" b="0" dirty="0">
                <a:solidFill>
                  <a:srgbClr val="002060"/>
                </a:solidFill>
                <a:latin typeface="思源黑体 CN Normal" panose="020B0400000000000000" pitchFamily="34" charset="-122"/>
                <a:ea typeface="思源黑体 CN Normal" panose="020B0400000000000000" pitchFamily="34" charset="-122"/>
              </a:rPr>
              <a:t>：</a:t>
            </a:r>
            <a:r>
              <a:rPr lang="zh-CN" altLang="en-US" sz="1600" b="0" dirty="0">
                <a:solidFill>
                  <a:srgbClr val="002060"/>
                </a:solidFill>
                <a:latin typeface="思源黑体 CN Normal" panose="020B0400000000000000" pitchFamily="34" charset="-122"/>
                <a:ea typeface="思源黑体 CN Normal" panose="020B0400000000000000" pitchFamily="34" charset="-122"/>
              </a:rPr>
              <a:t>总宽度（以像素时钟为单位），表示</a:t>
            </a:r>
            <a:r>
              <a:rPr lang="en-US" altLang="zh-CN" sz="1600" b="0" dirty="0">
                <a:solidFill>
                  <a:srgbClr val="002060"/>
                </a:solidFill>
                <a:latin typeface="思源黑体 CN Normal" panose="020B0400000000000000" pitchFamily="34" charset="-122"/>
                <a:ea typeface="思源黑体 CN Normal" panose="020B0400000000000000" pitchFamily="34" charset="-122"/>
              </a:rPr>
              <a:t>HSW+HBP+</a:t>
            </a:r>
            <a:r>
              <a:rPr lang="zh-CN" altLang="en-US" sz="1600" b="0" dirty="0">
                <a:solidFill>
                  <a:srgbClr val="002060"/>
                </a:solidFill>
                <a:latin typeface="思源黑体 CN Normal" panose="020B0400000000000000" pitchFamily="34" charset="-122"/>
                <a:ea typeface="思源黑体 CN Normal" panose="020B0400000000000000" pitchFamily="34" charset="-122"/>
              </a:rPr>
              <a:t>有效宽度</a:t>
            </a:r>
            <a:r>
              <a:rPr lang="en-US" altLang="zh-CN" sz="1600" b="0" dirty="0">
                <a:solidFill>
                  <a:srgbClr val="002060"/>
                </a:solidFill>
                <a:latin typeface="思源黑体 CN Normal" panose="020B0400000000000000" pitchFamily="34" charset="-122"/>
                <a:ea typeface="思源黑体 CN Normal" panose="020B0400000000000000" pitchFamily="34" charset="-122"/>
              </a:rPr>
              <a:t>+HFP-1</a:t>
            </a:r>
          </a:p>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TOTALH</a:t>
            </a:r>
            <a:r>
              <a:rPr lang="zh-CN" altLang="zh-CN" sz="1600" b="0" dirty="0">
                <a:solidFill>
                  <a:srgbClr val="002060"/>
                </a:solidFill>
                <a:latin typeface="思源黑体 CN Normal" panose="020B0400000000000000" pitchFamily="34" charset="-122"/>
                <a:ea typeface="思源黑体 CN Normal" panose="020B0400000000000000" pitchFamily="34" charset="-122"/>
              </a:rPr>
              <a:t>：</a:t>
            </a:r>
            <a:r>
              <a:rPr lang="zh-CN" altLang="en-US" sz="1600" b="0" dirty="0">
                <a:solidFill>
                  <a:srgbClr val="002060"/>
                </a:solidFill>
                <a:latin typeface="思源黑体 CN Normal" panose="020B0400000000000000" pitchFamily="34" charset="-122"/>
                <a:ea typeface="思源黑体 CN Normal" panose="020B0400000000000000" pitchFamily="34" charset="-122"/>
              </a:rPr>
              <a:t>总高度（以水平扫描行为单位），表示</a:t>
            </a:r>
            <a:r>
              <a:rPr lang="en-US" altLang="zh-CN" sz="1600" b="0" dirty="0">
                <a:solidFill>
                  <a:srgbClr val="002060"/>
                </a:solidFill>
                <a:latin typeface="思源黑体 CN Normal" panose="020B0400000000000000" pitchFamily="34" charset="-122"/>
                <a:ea typeface="思源黑体 CN Normal" panose="020B0400000000000000" pitchFamily="34" charset="-122"/>
              </a:rPr>
              <a:t>VSW+VBP+</a:t>
            </a:r>
            <a:r>
              <a:rPr lang="zh-CN" altLang="en-US" sz="1600" b="0" dirty="0">
                <a:solidFill>
                  <a:srgbClr val="002060"/>
                </a:solidFill>
                <a:latin typeface="思源黑体 CN Normal" panose="020B0400000000000000" pitchFamily="34" charset="-122"/>
                <a:ea typeface="思源黑体 CN Normal" panose="020B0400000000000000" pitchFamily="34" charset="-122"/>
              </a:rPr>
              <a:t>有效高度</a:t>
            </a:r>
            <a:r>
              <a:rPr lang="en-US" altLang="zh-CN" sz="1600" b="0" dirty="0">
                <a:solidFill>
                  <a:srgbClr val="002060"/>
                </a:solidFill>
                <a:latin typeface="思源黑体 CN Normal" panose="020B0400000000000000" pitchFamily="34" charset="-122"/>
                <a:ea typeface="思源黑体 CN Normal" panose="020B0400000000000000" pitchFamily="34" charset="-122"/>
              </a:rPr>
              <a:t>+VFP-1</a:t>
            </a:r>
          </a:p>
        </p:txBody>
      </p:sp>
      <p:pic>
        <p:nvPicPr>
          <p:cNvPr id="7" name="图片 6">
            <a:extLst>
              <a:ext uri="{FF2B5EF4-FFF2-40B4-BE49-F238E27FC236}">
                <a16:creationId xmlns:a16="http://schemas.microsoft.com/office/drawing/2014/main" id="{A742332B-D484-066F-5F7E-50F9048689C8}"/>
              </a:ext>
            </a:extLst>
          </p:cNvPr>
          <p:cNvPicPr>
            <a:picLocks noChangeAspect="1"/>
          </p:cNvPicPr>
          <p:nvPr/>
        </p:nvPicPr>
        <p:blipFill>
          <a:blip r:embed="rId3"/>
          <a:stretch>
            <a:fillRect/>
          </a:stretch>
        </p:blipFill>
        <p:spPr>
          <a:xfrm>
            <a:off x="270510" y="1768931"/>
            <a:ext cx="8694420" cy="1740746"/>
          </a:xfrm>
          <a:prstGeom prst="rect">
            <a:avLst/>
          </a:prstGeom>
        </p:spPr>
      </p:pic>
      <p:sp>
        <p:nvSpPr>
          <p:cNvPr id="14" name="矩形: 圆角 13">
            <a:extLst>
              <a:ext uri="{FF2B5EF4-FFF2-40B4-BE49-F238E27FC236}">
                <a16:creationId xmlns:a16="http://schemas.microsoft.com/office/drawing/2014/main" id="{47EB9D57-444B-0DBA-5858-8AF527272002}"/>
              </a:ext>
            </a:extLst>
          </p:cNvPr>
          <p:cNvSpPr/>
          <p:nvPr/>
        </p:nvSpPr>
        <p:spPr>
          <a:xfrm>
            <a:off x="2186941" y="951938"/>
            <a:ext cx="6896099" cy="61930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lnSpc>
                <a:spcPts val="2300"/>
              </a:lnSpc>
            </a:pPr>
            <a:r>
              <a:rPr lang="zh-CN" altLang="en-US" sz="1600" dirty="0">
                <a:latin typeface="思源黑体 CN Normal" panose="020B0400000000000000" pitchFamily="34" charset="-122"/>
                <a:ea typeface="思源黑体 CN Normal" panose="020B0400000000000000" pitchFamily="34" charset="-122"/>
              </a:rPr>
              <a:t>定义水平同步像素加水平后沿像素加有效像素加水平前沿像素的累加数减</a:t>
            </a:r>
            <a:r>
              <a:rPr lang="en-US" altLang="zh-CN" sz="1600" dirty="0">
                <a:latin typeface="思源黑体 CN Normal" panose="020B0400000000000000" pitchFamily="34" charset="-122"/>
                <a:ea typeface="思源黑体 CN Normal" panose="020B0400000000000000" pitchFamily="34" charset="-122"/>
              </a:rPr>
              <a:t>1</a:t>
            </a:r>
          </a:p>
          <a:p>
            <a:pPr algn="ctr">
              <a:lnSpc>
                <a:spcPts val="2300"/>
              </a:lnSpc>
            </a:pPr>
            <a:r>
              <a:rPr lang="zh-CN" altLang="en-US" sz="1600" dirty="0">
                <a:latin typeface="思源黑体 CN Normal" panose="020B0400000000000000" pitchFamily="34" charset="-122"/>
                <a:ea typeface="思源黑体 CN Normal" panose="020B0400000000000000" pitchFamily="34" charset="-122"/>
              </a:rPr>
              <a:t>和垂直同步行加垂直后沿行加有效行加垂直前沿行的累加数减</a:t>
            </a:r>
            <a:r>
              <a:rPr lang="en-US" altLang="zh-CN" sz="1600" dirty="0">
                <a:latin typeface="思源黑体 CN Normal" panose="020B0400000000000000" pitchFamily="34" charset="-122"/>
                <a:ea typeface="思源黑体 CN Normal" panose="020B0400000000000000" pitchFamily="34" charset="-122"/>
              </a:rPr>
              <a:t>1</a:t>
            </a:r>
            <a:endParaRPr lang="zh-CN" altLang="en-US" sz="16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72925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4" name="矩形 39">
            <a:extLst>
              <a:ext uri="{FF2B5EF4-FFF2-40B4-BE49-F238E27FC236}">
                <a16:creationId xmlns:a16="http://schemas.microsoft.com/office/drawing/2014/main" id="{22DF7026-0282-4986-B815-9A2D97D7444F}"/>
              </a:ext>
            </a:extLst>
          </p:cNvPr>
          <p:cNvSpPr>
            <a:spLocks noChangeArrowheads="1"/>
          </p:cNvSpPr>
          <p:nvPr/>
        </p:nvSpPr>
        <p:spPr bwMode="auto">
          <a:xfrm>
            <a:off x="102552" y="456408"/>
            <a:ext cx="2261825" cy="45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zh-CN" altLang="en-US" sz="2000" b="1" dirty="0">
                <a:solidFill>
                  <a:srgbClr val="002060"/>
                </a:solidFill>
                <a:latin typeface="思源黑体 CN Bold" pitchFamily="34" charset="-122"/>
                <a:ea typeface="思源黑体 CN Bold" pitchFamily="34" charset="-122"/>
              </a:rPr>
              <a:t>嵌入式图形系统</a:t>
            </a:r>
            <a:endParaRPr lang="en-US" altLang="zh-CN" sz="2000" b="1" dirty="0">
              <a:solidFill>
                <a:srgbClr val="002060"/>
              </a:solidFill>
              <a:latin typeface="思源黑体 CN Bold" pitchFamily="34" charset="-122"/>
              <a:ea typeface="思源黑体 CN Bold" pitchFamily="34" charset="-122"/>
            </a:endParaRPr>
          </a:p>
        </p:txBody>
      </p:sp>
      <p:sp>
        <p:nvSpPr>
          <p:cNvPr id="26" name="Rectangle 2">
            <a:extLst>
              <a:ext uri="{FF2B5EF4-FFF2-40B4-BE49-F238E27FC236}">
                <a16:creationId xmlns:a16="http://schemas.microsoft.com/office/drawing/2014/main" id="{C0CDE692-3C14-4847-A72B-21C356D49E1A}"/>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3" name="矩形: 圆角 2">
            <a:extLst>
              <a:ext uri="{FF2B5EF4-FFF2-40B4-BE49-F238E27FC236}">
                <a16:creationId xmlns:a16="http://schemas.microsoft.com/office/drawing/2014/main" id="{98711220-0A7B-47C6-A597-A2A6E0739620}"/>
              </a:ext>
            </a:extLst>
          </p:cNvPr>
          <p:cNvSpPr/>
          <p:nvPr/>
        </p:nvSpPr>
        <p:spPr>
          <a:xfrm>
            <a:off x="3257323" y="2356327"/>
            <a:ext cx="1345471" cy="590854"/>
          </a:xfrm>
          <a:prstGeom prst="roundRect">
            <a:avLst/>
          </a:prstGeom>
          <a:solidFill>
            <a:srgbClr val="D50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帧缓冲器</a:t>
            </a:r>
          </a:p>
        </p:txBody>
      </p:sp>
      <p:sp>
        <p:nvSpPr>
          <p:cNvPr id="28" name="矩形: 圆角 27">
            <a:extLst>
              <a:ext uri="{FF2B5EF4-FFF2-40B4-BE49-F238E27FC236}">
                <a16:creationId xmlns:a16="http://schemas.microsoft.com/office/drawing/2014/main" id="{AA83B90E-BC81-217C-FC58-B9F005DB3533}"/>
              </a:ext>
            </a:extLst>
          </p:cNvPr>
          <p:cNvSpPr/>
          <p:nvPr/>
        </p:nvSpPr>
        <p:spPr>
          <a:xfrm>
            <a:off x="3257322" y="1195151"/>
            <a:ext cx="1345472" cy="590854"/>
          </a:xfrm>
          <a:prstGeom prst="roundRect">
            <a:avLst/>
          </a:prstGeom>
          <a:solidFill>
            <a:srgbClr val="36A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显示</a:t>
            </a:r>
            <a:endParaRPr lang="en-US" altLang="zh-CN" sz="1600" dirty="0">
              <a:latin typeface="思源黑体 CN Normal" panose="020B0400000000000000" pitchFamily="34" charset="-122"/>
              <a:ea typeface="思源黑体 CN Normal" panose="020B0400000000000000" pitchFamily="34" charset="-122"/>
            </a:endParaRPr>
          </a:p>
          <a:p>
            <a:pPr algn="ctr"/>
            <a:r>
              <a:rPr lang="zh-CN" altLang="en-US" sz="1600" dirty="0">
                <a:latin typeface="思源黑体 CN Normal" panose="020B0400000000000000" pitchFamily="34" charset="-122"/>
                <a:ea typeface="思源黑体 CN Normal" panose="020B0400000000000000" pitchFamily="34" charset="-122"/>
              </a:rPr>
              <a:t>控制器</a:t>
            </a:r>
          </a:p>
        </p:txBody>
      </p:sp>
      <p:pic>
        <p:nvPicPr>
          <p:cNvPr id="7" name="图片 6">
            <a:extLst>
              <a:ext uri="{FF2B5EF4-FFF2-40B4-BE49-F238E27FC236}">
                <a16:creationId xmlns:a16="http://schemas.microsoft.com/office/drawing/2014/main" id="{75F2029B-C953-66A4-9F39-A5C3D2349CA2}"/>
              </a:ext>
            </a:extLst>
          </p:cNvPr>
          <p:cNvPicPr>
            <a:picLocks noChangeAspect="1"/>
          </p:cNvPicPr>
          <p:nvPr/>
        </p:nvPicPr>
        <p:blipFill>
          <a:blip r:embed="rId3"/>
          <a:stretch>
            <a:fillRect/>
          </a:stretch>
        </p:blipFill>
        <p:spPr>
          <a:xfrm rot="16200000">
            <a:off x="6138816" y="591498"/>
            <a:ext cx="1877645" cy="2937717"/>
          </a:xfrm>
          <a:prstGeom prst="rect">
            <a:avLst/>
          </a:prstGeom>
        </p:spPr>
      </p:pic>
      <p:pic>
        <p:nvPicPr>
          <p:cNvPr id="15" name="图片 14">
            <a:extLst>
              <a:ext uri="{FF2B5EF4-FFF2-40B4-BE49-F238E27FC236}">
                <a16:creationId xmlns:a16="http://schemas.microsoft.com/office/drawing/2014/main" id="{EC6AA781-F076-9C7B-4CC2-6AA544BA6FD6}"/>
              </a:ext>
            </a:extLst>
          </p:cNvPr>
          <p:cNvPicPr>
            <a:picLocks noChangeAspect="1"/>
          </p:cNvPicPr>
          <p:nvPr/>
        </p:nvPicPr>
        <p:blipFill>
          <a:blip r:embed="rId4"/>
          <a:stretch>
            <a:fillRect/>
          </a:stretch>
        </p:blipFill>
        <p:spPr>
          <a:xfrm>
            <a:off x="698384" y="1121536"/>
            <a:ext cx="1860710" cy="1881008"/>
          </a:xfrm>
          <a:prstGeom prst="rect">
            <a:avLst/>
          </a:prstGeom>
        </p:spPr>
      </p:pic>
      <p:sp>
        <p:nvSpPr>
          <p:cNvPr id="16" name="箭头: 右 15">
            <a:extLst>
              <a:ext uri="{FF2B5EF4-FFF2-40B4-BE49-F238E27FC236}">
                <a16:creationId xmlns:a16="http://schemas.microsoft.com/office/drawing/2014/main" id="{016B8D5C-A489-C783-B1B1-A99C8369FB5D}"/>
              </a:ext>
            </a:extLst>
          </p:cNvPr>
          <p:cNvSpPr/>
          <p:nvPr/>
        </p:nvSpPr>
        <p:spPr>
          <a:xfrm>
            <a:off x="2615419" y="1934891"/>
            <a:ext cx="488015" cy="30777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a:extLst>
              <a:ext uri="{FF2B5EF4-FFF2-40B4-BE49-F238E27FC236}">
                <a16:creationId xmlns:a16="http://schemas.microsoft.com/office/drawing/2014/main" id="{A00D4A3F-7E9C-3C9E-99C3-CC35CD80042F}"/>
              </a:ext>
            </a:extLst>
          </p:cNvPr>
          <p:cNvSpPr/>
          <p:nvPr/>
        </p:nvSpPr>
        <p:spPr>
          <a:xfrm rot="16200000">
            <a:off x="3650277" y="1910566"/>
            <a:ext cx="553377" cy="30777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箭头: 右 35">
            <a:extLst>
              <a:ext uri="{FF2B5EF4-FFF2-40B4-BE49-F238E27FC236}">
                <a16:creationId xmlns:a16="http://schemas.microsoft.com/office/drawing/2014/main" id="{A89B7507-93CB-8874-3498-4DBED9CCCD86}"/>
              </a:ext>
            </a:extLst>
          </p:cNvPr>
          <p:cNvSpPr/>
          <p:nvPr/>
        </p:nvSpPr>
        <p:spPr>
          <a:xfrm>
            <a:off x="4782091" y="1934891"/>
            <a:ext cx="650966" cy="30777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a:extLst>
              <a:ext uri="{FF2B5EF4-FFF2-40B4-BE49-F238E27FC236}">
                <a16:creationId xmlns:a16="http://schemas.microsoft.com/office/drawing/2014/main" id="{700F9D99-88A7-9CB6-B8CC-BF1539D3AE26}"/>
              </a:ext>
            </a:extLst>
          </p:cNvPr>
          <p:cNvSpPr txBox="1"/>
          <p:nvPr/>
        </p:nvSpPr>
        <p:spPr>
          <a:xfrm>
            <a:off x="2801304" y="462390"/>
            <a:ext cx="4718362" cy="464807"/>
          </a:xfrm>
          <a:prstGeom prst="rect">
            <a:avLst/>
          </a:prstGeom>
          <a:noFill/>
        </p:spPr>
        <p:txBody>
          <a:bodyPr wrap="square" rtlCol="0">
            <a:spAutoFit/>
          </a:bodyPr>
          <a:lstStyle/>
          <a:p>
            <a:pPr>
              <a:lnSpc>
                <a:spcPct val="150000"/>
              </a:lnSpc>
            </a:pPr>
            <a:r>
              <a:rPr lang="zh-CN" altLang="en-US" dirty="0">
                <a:solidFill>
                  <a:srgbClr val="002060"/>
                </a:solidFill>
                <a:latin typeface="思源黑体 CN Normal" panose="020B0400000000000000" pitchFamily="34" charset="-122"/>
                <a:ea typeface="思源黑体 CN Normal" panose="020B0400000000000000" pitchFamily="34" charset="-122"/>
              </a:rPr>
              <a:t>微处理器、帧缓冲器、显示控制器、显示屏</a:t>
            </a:r>
          </a:p>
        </p:txBody>
      </p:sp>
      <p:sp>
        <p:nvSpPr>
          <p:cNvPr id="39" name="文本框 38">
            <a:extLst>
              <a:ext uri="{FF2B5EF4-FFF2-40B4-BE49-F238E27FC236}">
                <a16:creationId xmlns:a16="http://schemas.microsoft.com/office/drawing/2014/main" id="{AD029981-29CF-DE45-2B5E-E08EF5B785C5}"/>
              </a:ext>
            </a:extLst>
          </p:cNvPr>
          <p:cNvSpPr txBox="1"/>
          <p:nvPr/>
        </p:nvSpPr>
        <p:spPr>
          <a:xfrm>
            <a:off x="330675" y="3194180"/>
            <a:ext cx="5422425" cy="423386"/>
          </a:xfrm>
          <a:prstGeom prst="rect">
            <a:avLst/>
          </a:prstGeom>
          <a:noFill/>
        </p:spPr>
        <p:txBody>
          <a:bodyPr wrap="square" rtlCol="0">
            <a:spAutoFit/>
          </a:bodyPr>
          <a:lstStyle/>
          <a:p>
            <a:pPr>
              <a:lnSpc>
                <a:spcPct val="150000"/>
              </a:lnSpc>
            </a:pPr>
            <a:r>
              <a:rPr lang="zh-CN" altLang="en-US" sz="1600" dirty="0">
                <a:solidFill>
                  <a:srgbClr val="002060"/>
                </a:solidFill>
                <a:latin typeface="思源黑体 CN Normal" panose="020B0400000000000000" pitchFamily="34" charset="-122"/>
                <a:ea typeface="思源黑体 CN Normal" panose="020B0400000000000000" pitchFamily="34" charset="-122"/>
              </a:rPr>
              <a:t>微处理器：根据程序输出需要显示的图像数据到帧缓冲器</a:t>
            </a:r>
          </a:p>
        </p:txBody>
      </p:sp>
      <p:sp>
        <p:nvSpPr>
          <p:cNvPr id="40" name="文本框 39">
            <a:extLst>
              <a:ext uri="{FF2B5EF4-FFF2-40B4-BE49-F238E27FC236}">
                <a16:creationId xmlns:a16="http://schemas.microsoft.com/office/drawing/2014/main" id="{AE119F23-499D-6CAA-BEAE-F1CC64F9C41E}"/>
              </a:ext>
            </a:extLst>
          </p:cNvPr>
          <p:cNvSpPr txBox="1"/>
          <p:nvPr/>
        </p:nvSpPr>
        <p:spPr>
          <a:xfrm>
            <a:off x="330676" y="3565393"/>
            <a:ext cx="6956390" cy="423386"/>
          </a:xfrm>
          <a:prstGeom prst="rect">
            <a:avLst/>
          </a:prstGeom>
          <a:noFill/>
        </p:spPr>
        <p:txBody>
          <a:bodyPr wrap="square" rtlCol="0">
            <a:spAutoFit/>
          </a:bodyPr>
          <a:lstStyle/>
          <a:p>
            <a:pPr>
              <a:lnSpc>
                <a:spcPct val="150000"/>
              </a:lnSpc>
            </a:pPr>
            <a:r>
              <a:rPr lang="zh-CN" altLang="en-US" sz="1600" dirty="0">
                <a:solidFill>
                  <a:srgbClr val="002060"/>
                </a:solidFill>
                <a:latin typeface="思源黑体 CN Normal" panose="020B0400000000000000" pitchFamily="34" charset="-122"/>
                <a:ea typeface="思源黑体 CN Normal" panose="020B0400000000000000" pitchFamily="34" charset="-122"/>
              </a:rPr>
              <a:t>帧缓冲器：本质是内存，用来存储要显示图像的像素数据，即</a:t>
            </a:r>
            <a:r>
              <a:rPr lang="en-US" altLang="zh-CN" sz="1600" dirty="0">
                <a:solidFill>
                  <a:srgbClr val="002060"/>
                </a:solidFill>
                <a:latin typeface="思源黑体 CN Normal" panose="020B0400000000000000" pitchFamily="34" charset="-122"/>
                <a:ea typeface="思源黑体 CN Normal" panose="020B0400000000000000" pitchFamily="34" charset="-122"/>
              </a:rPr>
              <a:t>GRAM</a:t>
            </a:r>
            <a:r>
              <a:rPr lang="zh-CN" altLang="en-US" sz="1600" dirty="0">
                <a:solidFill>
                  <a:srgbClr val="002060"/>
                </a:solidFill>
                <a:latin typeface="思源黑体 CN Normal" panose="020B0400000000000000" pitchFamily="34" charset="-122"/>
                <a:ea typeface="思源黑体 CN Normal" panose="020B0400000000000000" pitchFamily="34" charset="-122"/>
              </a:rPr>
              <a:t>。</a:t>
            </a:r>
          </a:p>
        </p:txBody>
      </p:sp>
      <p:sp>
        <p:nvSpPr>
          <p:cNvPr id="41" name="文本框 40">
            <a:extLst>
              <a:ext uri="{FF2B5EF4-FFF2-40B4-BE49-F238E27FC236}">
                <a16:creationId xmlns:a16="http://schemas.microsoft.com/office/drawing/2014/main" id="{C31AC548-F279-7C08-70E5-0163CC3674D3}"/>
              </a:ext>
            </a:extLst>
          </p:cNvPr>
          <p:cNvSpPr txBox="1"/>
          <p:nvPr/>
        </p:nvSpPr>
        <p:spPr>
          <a:xfrm>
            <a:off x="330675" y="3936606"/>
            <a:ext cx="4927125" cy="423386"/>
          </a:xfrm>
          <a:prstGeom prst="rect">
            <a:avLst/>
          </a:prstGeom>
          <a:noFill/>
        </p:spPr>
        <p:txBody>
          <a:bodyPr wrap="square" rtlCol="0">
            <a:spAutoFit/>
          </a:bodyPr>
          <a:lstStyle/>
          <a:p>
            <a:pPr>
              <a:lnSpc>
                <a:spcPct val="150000"/>
              </a:lnSpc>
            </a:pPr>
            <a:r>
              <a:rPr lang="zh-CN" altLang="en-US" sz="1600" dirty="0">
                <a:solidFill>
                  <a:srgbClr val="002060"/>
                </a:solidFill>
                <a:latin typeface="思源黑体 CN Normal" panose="020B0400000000000000" pitchFamily="34" charset="-122"/>
                <a:ea typeface="思源黑体 CN Normal" panose="020B0400000000000000" pitchFamily="34" charset="-122"/>
              </a:rPr>
              <a:t>显示控制器：图像数据解析，控制显示屏对应显示</a:t>
            </a:r>
          </a:p>
        </p:txBody>
      </p:sp>
      <p:sp>
        <p:nvSpPr>
          <p:cNvPr id="42" name="文本框 41">
            <a:extLst>
              <a:ext uri="{FF2B5EF4-FFF2-40B4-BE49-F238E27FC236}">
                <a16:creationId xmlns:a16="http://schemas.microsoft.com/office/drawing/2014/main" id="{D43E86A2-27AD-D598-0BA6-965A29C9C65E}"/>
              </a:ext>
            </a:extLst>
          </p:cNvPr>
          <p:cNvSpPr txBox="1"/>
          <p:nvPr/>
        </p:nvSpPr>
        <p:spPr>
          <a:xfrm>
            <a:off x="330675" y="4307820"/>
            <a:ext cx="4927125" cy="423386"/>
          </a:xfrm>
          <a:prstGeom prst="rect">
            <a:avLst/>
          </a:prstGeom>
          <a:noFill/>
        </p:spPr>
        <p:txBody>
          <a:bodyPr wrap="square" rtlCol="0">
            <a:spAutoFit/>
          </a:bodyPr>
          <a:lstStyle/>
          <a:p>
            <a:pPr>
              <a:lnSpc>
                <a:spcPct val="150000"/>
              </a:lnSpc>
            </a:pPr>
            <a:r>
              <a:rPr lang="zh-CN" altLang="en-US" sz="1600" dirty="0">
                <a:solidFill>
                  <a:srgbClr val="002060"/>
                </a:solidFill>
                <a:latin typeface="思源黑体 CN Normal" panose="020B0400000000000000" pitchFamily="34" charset="-122"/>
                <a:ea typeface="思源黑体 CN Normal" panose="020B0400000000000000" pitchFamily="34" charset="-122"/>
              </a:rPr>
              <a:t>显示屏：进行图像数据显示</a:t>
            </a:r>
          </a:p>
        </p:txBody>
      </p:sp>
      <p:sp>
        <p:nvSpPr>
          <p:cNvPr id="24" name="矩形 23">
            <a:extLst>
              <a:ext uri="{FF2B5EF4-FFF2-40B4-BE49-F238E27FC236}">
                <a16:creationId xmlns:a16="http://schemas.microsoft.com/office/drawing/2014/main" id="{137FBF94-99FC-81F2-FFD0-9EA8DCAC7617}"/>
              </a:ext>
            </a:extLst>
          </p:cNvPr>
          <p:cNvSpPr/>
          <p:nvPr/>
        </p:nvSpPr>
        <p:spPr>
          <a:xfrm>
            <a:off x="3128836" y="1121536"/>
            <a:ext cx="1590874" cy="1900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819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left)">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8" grpId="0" animBg="1"/>
      <p:bldP spid="16" grpId="0" animBg="1"/>
      <p:bldP spid="35" grpId="0" animBg="1"/>
      <p:bldP spid="36" grpId="0" animBg="1"/>
      <p:bldP spid="37" grpId="0"/>
      <p:bldP spid="39" grpId="0"/>
      <p:bldP spid="40" grpId="0"/>
      <p:bldP spid="41" grpId="0"/>
      <p:bldP spid="42" grpId="0"/>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a:extLst>
              <a:ext uri="{FF2B5EF4-FFF2-40B4-BE49-F238E27FC236}">
                <a16:creationId xmlns:a16="http://schemas.microsoft.com/office/drawing/2014/main" id="{0336FFB9-64CE-915C-9913-149269D511F0}"/>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9" name="Rectangle 2">
            <a:extLst>
              <a:ext uri="{FF2B5EF4-FFF2-40B4-BE49-F238E27FC236}">
                <a16:creationId xmlns:a16="http://schemas.microsoft.com/office/drawing/2014/main" id="{F04E3082-B66E-ADB5-69A5-A25958DF5080}"/>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pic>
        <p:nvPicPr>
          <p:cNvPr id="70" name="图片 69">
            <a:extLst>
              <a:ext uri="{FF2B5EF4-FFF2-40B4-BE49-F238E27FC236}">
                <a16:creationId xmlns:a16="http://schemas.microsoft.com/office/drawing/2014/main" id="{434B9396-2661-D398-E6E9-22EE36A75B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71" name="矩形 70">
            <a:extLst>
              <a:ext uri="{FF2B5EF4-FFF2-40B4-BE49-F238E27FC236}">
                <a16:creationId xmlns:a16="http://schemas.microsoft.com/office/drawing/2014/main" id="{2F06CF47-3EB3-A996-DC3B-8955E35F8908}"/>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72" name="文本框 71">
            <a:extLst>
              <a:ext uri="{FF2B5EF4-FFF2-40B4-BE49-F238E27FC236}">
                <a16:creationId xmlns:a16="http://schemas.microsoft.com/office/drawing/2014/main" id="{C8162033-C98D-7FF0-0461-41464D7D7900}"/>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73" name="文本框 72">
            <a:extLst>
              <a:ext uri="{FF2B5EF4-FFF2-40B4-BE49-F238E27FC236}">
                <a16:creationId xmlns:a16="http://schemas.microsoft.com/office/drawing/2014/main" id="{FC870D5B-7882-607E-3BE4-C4F1E68544E4}"/>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21" name="图片 20">
            <a:extLst>
              <a:ext uri="{FF2B5EF4-FFF2-40B4-BE49-F238E27FC236}">
                <a16:creationId xmlns:a16="http://schemas.microsoft.com/office/drawing/2014/main" id="{04FB35C4-0F4C-E2D5-4804-380B32651770}"/>
              </a:ext>
            </a:extLst>
          </p:cNvPr>
          <p:cNvPicPr>
            <a:picLocks noChangeAspect="1"/>
          </p:cNvPicPr>
          <p:nvPr/>
        </p:nvPicPr>
        <p:blipFill>
          <a:blip r:embed="rId4"/>
          <a:stretch>
            <a:fillRect/>
          </a:stretch>
        </p:blipFill>
        <p:spPr>
          <a:xfrm>
            <a:off x="470853" y="1191973"/>
            <a:ext cx="7714614" cy="1464647"/>
          </a:xfrm>
          <a:prstGeom prst="rect">
            <a:avLst/>
          </a:prstGeom>
        </p:spPr>
      </p:pic>
      <p:sp>
        <p:nvSpPr>
          <p:cNvPr id="22" name="文本框 21">
            <a:extLst>
              <a:ext uri="{FF2B5EF4-FFF2-40B4-BE49-F238E27FC236}">
                <a16:creationId xmlns:a16="http://schemas.microsoft.com/office/drawing/2014/main" id="{6BC9C188-58D9-515D-00B3-86D7EB9C346D}"/>
              </a:ext>
            </a:extLst>
          </p:cNvPr>
          <p:cNvSpPr txBox="1"/>
          <p:nvPr/>
        </p:nvSpPr>
        <p:spPr>
          <a:xfrm>
            <a:off x="490005" y="2618166"/>
            <a:ext cx="2093173"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背景层：显示纯色</a:t>
            </a:r>
          </a:p>
        </p:txBody>
      </p:sp>
      <p:sp>
        <p:nvSpPr>
          <p:cNvPr id="23" name="文本框 22">
            <a:extLst>
              <a:ext uri="{FF2B5EF4-FFF2-40B4-BE49-F238E27FC236}">
                <a16:creationId xmlns:a16="http://schemas.microsoft.com/office/drawing/2014/main" id="{46E2FC90-5DCF-B882-5DD0-FC14DD35E1F4}"/>
              </a:ext>
            </a:extLst>
          </p:cNvPr>
          <p:cNvSpPr txBox="1"/>
          <p:nvPr/>
        </p:nvSpPr>
        <p:spPr>
          <a:xfrm>
            <a:off x="75107" y="901098"/>
            <a:ext cx="3360420"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第一</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zh-CN" altLang="en-US" sz="1600" dirty="0">
                <a:solidFill>
                  <a:srgbClr val="002060"/>
                </a:solidFill>
                <a:latin typeface="思源黑体 CN Normal" panose="020B0400000000000000" pitchFamily="34" charset="-122"/>
                <a:ea typeface="思源黑体 CN Normal" panose="020B0400000000000000" pitchFamily="34" charset="-122"/>
              </a:rPr>
              <a:t>二层：显示信息</a:t>
            </a:r>
            <a:r>
              <a:rPr lang="en-US" altLang="zh-CN" sz="1600" dirty="0">
                <a:solidFill>
                  <a:srgbClr val="002060"/>
                </a:solidFill>
                <a:latin typeface="思源黑体 CN Normal" panose="020B0400000000000000" pitchFamily="34" charset="-122"/>
                <a:ea typeface="思源黑体 CN Normal" panose="020B0400000000000000" pitchFamily="34" charset="-122"/>
              </a:rPr>
              <a:t>(8</a:t>
            </a:r>
            <a:r>
              <a:rPr lang="zh-CN" altLang="en-US" sz="1600" dirty="0">
                <a:solidFill>
                  <a:srgbClr val="002060"/>
                </a:solidFill>
                <a:latin typeface="思源黑体 CN Normal" panose="020B0400000000000000" pitchFamily="34" charset="-122"/>
                <a:ea typeface="思源黑体 CN Normal" panose="020B0400000000000000" pitchFamily="34" charset="-122"/>
              </a:rPr>
              <a:t>种颜色格式</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endParaRPr lang="zh-CN" altLang="en-US"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4" name="矩形 39">
            <a:extLst>
              <a:ext uri="{FF2B5EF4-FFF2-40B4-BE49-F238E27FC236}">
                <a16:creationId xmlns:a16="http://schemas.microsoft.com/office/drawing/2014/main" id="{6D3466D5-01DE-F554-752F-08F757841A05}"/>
              </a:ext>
            </a:extLst>
          </p:cNvPr>
          <p:cNvSpPr>
            <a:spLocks noChangeArrowheads="1"/>
          </p:cNvSpPr>
          <p:nvPr/>
        </p:nvSpPr>
        <p:spPr bwMode="auto">
          <a:xfrm>
            <a:off x="181787" y="509324"/>
            <a:ext cx="4253053" cy="323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背景层、图层</a:t>
            </a:r>
            <a:r>
              <a:rPr lang="en-US" altLang="zh-CN" dirty="0">
                <a:solidFill>
                  <a:srgbClr val="002060"/>
                </a:solidFill>
                <a:latin typeface="思源黑体 CN Normal" panose="020B0400000000000000" pitchFamily="34" charset="-122"/>
                <a:ea typeface="思源黑体 CN Normal" panose="020B0400000000000000" pitchFamily="34" charset="-122"/>
              </a:rPr>
              <a:t>1/2</a:t>
            </a:r>
            <a:r>
              <a:rPr lang="zh-CN" altLang="en-US" dirty="0">
                <a:solidFill>
                  <a:srgbClr val="002060"/>
                </a:solidFill>
                <a:latin typeface="思源黑体 CN Normal" panose="020B0400000000000000" pitchFamily="34" charset="-122"/>
                <a:ea typeface="思源黑体 CN Normal" panose="020B0400000000000000" pitchFamily="34" charset="-122"/>
              </a:rPr>
              <a:t>和</a:t>
            </a:r>
            <a:r>
              <a:rPr lang="en-US" altLang="zh-CN" dirty="0">
                <a:solidFill>
                  <a:srgbClr val="002060"/>
                </a:solidFill>
                <a:latin typeface="思源黑体 CN Normal" panose="020B0400000000000000" pitchFamily="34" charset="-122"/>
                <a:ea typeface="思源黑体 CN Normal" panose="020B0400000000000000" pitchFamily="34" charset="-122"/>
              </a:rPr>
              <a:t>Alpha</a:t>
            </a:r>
            <a:r>
              <a:rPr lang="zh-CN" altLang="en-US" dirty="0">
                <a:solidFill>
                  <a:srgbClr val="002060"/>
                </a:solidFill>
                <a:latin typeface="思源黑体 CN Normal" panose="020B0400000000000000" pitchFamily="34" charset="-122"/>
                <a:ea typeface="思源黑体 CN Normal" panose="020B0400000000000000" pitchFamily="34" charset="-122"/>
              </a:rPr>
              <a:t>混合设置</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26" name="矩形: 圆角 25">
            <a:extLst>
              <a:ext uri="{FF2B5EF4-FFF2-40B4-BE49-F238E27FC236}">
                <a16:creationId xmlns:a16="http://schemas.microsoft.com/office/drawing/2014/main" id="{0FE55643-20B8-83A8-4B52-9F56218F0113}"/>
              </a:ext>
            </a:extLst>
          </p:cNvPr>
          <p:cNvSpPr/>
          <p:nvPr/>
        </p:nvSpPr>
        <p:spPr>
          <a:xfrm>
            <a:off x="3714888" y="940974"/>
            <a:ext cx="1439903"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err="1">
                <a:latin typeface="思源黑体 CN Normal" panose="020B0400000000000000" pitchFamily="34" charset="-122"/>
                <a:ea typeface="思源黑体 CN Normal" panose="020B0400000000000000" pitchFamily="34" charset="-122"/>
              </a:rPr>
              <a:t>LTDC_LxCR</a:t>
            </a:r>
            <a:endParaRPr lang="zh-CN" altLang="en-US" sz="1600" dirty="0">
              <a:latin typeface="思源黑体 CN Normal" panose="020B0400000000000000" pitchFamily="34" charset="-122"/>
              <a:ea typeface="思源黑体 CN Normal" panose="020B0400000000000000" pitchFamily="34" charset="-122"/>
            </a:endParaRPr>
          </a:p>
        </p:txBody>
      </p:sp>
      <p:sp>
        <p:nvSpPr>
          <p:cNvPr id="31" name="矩形 39">
            <a:extLst>
              <a:ext uri="{FF2B5EF4-FFF2-40B4-BE49-F238E27FC236}">
                <a16:creationId xmlns:a16="http://schemas.microsoft.com/office/drawing/2014/main" id="{4BF812E8-04DF-08EE-354E-A52DFAF73B6D}"/>
              </a:ext>
            </a:extLst>
          </p:cNvPr>
          <p:cNvSpPr>
            <a:spLocks noChangeArrowheads="1"/>
          </p:cNvSpPr>
          <p:nvPr/>
        </p:nvSpPr>
        <p:spPr bwMode="auto">
          <a:xfrm>
            <a:off x="3979807" y="1278890"/>
            <a:ext cx="971025"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zh-CN" altLang="en-US" sz="1600" dirty="0">
                <a:solidFill>
                  <a:srgbClr val="FF0000"/>
                </a:solidFill>
                <a:latin typeface="思源黑体 CN Normal" panose="020B0400000000000000" pitchFamily="34" charset="-122"/>
                <a:ea typeface="思源黑体 CN Normal" panose="020B0400000000000000" pitchFamily="34" charset="-122"/>
              </a:rPr>
              <a:t>使能</a:t>
            </a:r>
            <a:r>
              <a:rPr lang="en-US" altLang="zh-CN" sz="1600" dirty="0">
                <a:solidFill>
                  <a:srgbClr val="FF0000"/>
                </a:solidFill>
                <a:latin typeface="思源黑体 CN Normal" panose="020B0400000000000000" pitchFamily="34" charset="-122"/>
                <a:ea typeface="思源黑体 CN Normal" panose="020B0400000000000000" pitchFamily="34" charset="-122"/>
              </a:rPr>
              <a:t>2</a:t>
            </a:r>
            <a:r>
              <a:rPr lang="zh-CN" altLang="en-US" sz="1600" dirty="0">
                <a:solidFill>
                  <a:srgbClr val="FF0000"/>
                </a:solidFill>
                <a:latin typeface="思源黑体 CN Normal" panose="020B0400000000000000" pitchFamily="34" charset="-122"/>
                <a:ea typeface="思源黑体 CN Normal" panose="020B0400000000000000" pitchFamily="34" charset="-122"/>
              </a:rPr>
              <a:t>层</a:t>
            </a:r>
            <a:endParaRPr lang="en-US" altLang="zh-CN" sz="1600" dirty="0">
              <a:solidFill>
                <a:srgbClr val="FF0000"/>
              </a:solidFill>
              <a:latin typeface="思源黑体 CN Normal" panose="020B0400000000000000" pitchFamily="34" charset="-122"/>
              <a:ea typeface="思源黑体 CN Normal" panose="020B0400000000000000" pitchFamily="34" charset="-122"/>
            </a:endParaRPr>
          </a:p>
        </p:txBody>
      </p:sp>
      <p:pic>
        <p:nvPicPr>
          <p:cNvPr id="11" name="图片 10">
            <a:extLst>
              <a:ext uri="{FF2B5EF4-FFF2-40B4-BE49-F238E27FC236}">
                <a16:creationId xmlns:a16="http://schemas.microsoft.com/office/drawing/2014/main" id="{18A11888-D625-8262-17ED-2134699108EA}"/>
              </a:ext>
            </a:extLst>
          </p:cNvPr>
          <p:cNvPicPr>
            <a:picLocks noChangeAspect="1"/>
          </p:cNvPicPr>
          <p:nvPr/>
        </p:nvPicPr>
        <p:blipFill>
          <a:blip r:embed="rId5"/>
          <a:stretch>
            <a:fillRect/>
          </a:stretch>
        </p:blipFill>
        <p:spPr>
          <a:xfrm>
            <a:off x="158495" y="3114859"/>
            <a:ext cx="5003962" cy="1627105"/>
          </a:xfrm>
          <a:prstGeom prst="rect">
            <a:avLst/>
          </a:prstGeom>
        </p:spPr>
      </p:pic>
      <p:sp>
        <p:nvSpPr>
          <p:cNvPr id="25" name="矩形: 圆角 24">
            <a:extLst>
              <a:ext uri="{FF2B5EF4-FFF2-40B4-BE49-F238E27FC236}">
                <a16:creationId xmlns:a16="http://schemas.microsoft.com/office/drawing/2014/main" id="{887AFACA-69AE-E183-A7A8-C642CA2B41F4}"/>
              </a:ext>
            </a:extLst>
          </p:cNvPr>
          <p:cNvSpPr/>
          <p:nvPr/>
        </p:nvSpPr>
        <p:spPr>
          <a:xfrm>
            <a:off x="761730" y="2926151"/>
            <a:ext cx="1439903"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LTDC_BCCR</a:t>
            </a:r>
            <a:endParaRPr lang="zh-CN" altLang="en-US" sz="1600" dirty="0">
              <a:latin typeface="思源黑体 CN Normal" panose="020B0400000000000000" pitchFamily="34" charset="-122"/>
              <a:ea typeface="思源黑体 CN Normal" panose="020B0400000000000000" pitchFamily="34" charset="-122"/>
            </a:endParaRPr>
          </a:p>
        </p:txBody>
      </p:sp>
      <p:sp>
        <p:nvSpPr>
          <p:cNvPr id="39" name="矩形 39">
            <a:extLst>
              <a:ext uri="{FF2B5EF4-FFF2-40B4-BE49-F238E27FC236}">
                <a16:creationId xmlns:a16="http://schemas.microsoft.com/office/drawing/2014/main" id="{E0824506-6CA8-27F5-F4CF-9AA9253EB0F3}"/>
              </a:ext>
            </a:extLst>
          </p:cNvPr>
          <p:cNvSpPr>
            <a:spLocks noChangeArrowheads="1"/>
          </p:cNvSpPr>
          <p:nvPr/>
        </p:nvSpPr>
        <p:spPr bwMode="auto">
          <a:xfrm>
            <a:off x="2305956" y="4569279"/>
            <a:ext cx="971025"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zh-CN" altLang="en-US" sz="1600" dirty="0">
                <a:solidFill>
                  <a:srgbClr val="FF0000"/>
                </a:solidFill>
                <a:latin typeface="思源黑体 CN Normal" panose="020B0400000000000000" pitchFamily="34" charset="-122"/>
                <a:ea typeface="思源黑体 CN Normal" panose="020B0400000000000000" pitchFamily="34" charset="-122"/>
              </a:rPr>
              <a:t>使能</a:t>
            </a:r>
            <a:r>
              <a:rPr lang="en-US" altLang="zh-CN" sz="1600" dirty="0">
                <a:solidFill>
                  <a:srgbClr val="FF0000"/>
                </a:solidFill>
                <a:latin typeface="思源黑体 CN Normal" panose="020B0400000000000000" pitchFamily="34" charset="-122"/>
                <a:ea typeface="思源黑体 CN Normal" panose="020B0400000000000000" pitchFamily="34" charset="-122"/>
              </a:rPr>
              <a:t>1</a:t>
            </a:r>
            <a:r>
              <a:rPr lang="zh-CN" altLang="en-US" sz="1600" dirty="0">
                <a:solidFill>
                  <a:srgbClr val="FF0000"/>
                </a:solidFill>
                <a:latin typeface="思源黑体 CN Normal" panose="020B0400000000000000" pitchFamily="34" charset="-122"/>
                <a:ea typeface="思源黑体 CN Normal" panose="020B0400000000000000" pitchFamily="34" charset="-122"/>
              </a:rPr>
              <a:t>层</a:t>
            </a:r>
            <a:endParaRPr lang="en-US" altLang="zh-CN" sz="1600" dirty="0">
              <a:solidFill>
                <a:srgbClr val="FF0000"/>
              </a:solidFill>
              <a:latin typeface="思源黑体 CN Normal" panose="020B0400000000000000" pitchFamily="34" charset="-122"/>
              <a:ea typeface="思源黑体 CN Normal" panose="020B0400000000000000" pitchFamily="34" charset="-122"/>
            </a:endParaRPr>
          </a:p>
        </p:txBody>
      </p:sp>
      <p:sp>
        <p:nvSpPr>
          <p:cNvPr id="29" name="文本框 28">
            <a:extLst>
              <a:ext uri="{FF2B5EF4-FFF2-40B4-BE49-F238E27FC236}">
                <a16:creationId xmlns:a16="http://schemas.microsoft.com/office/drawing/2014/main" id="{51E69F51-121B-D000-7683-E6053EDAD612}"/>
              </a:ext>
            </a:extLst>
          </p:cNvPr>
          <p:cNvSpPr txBox="1"/>
          <p:nvPr/>
        </p:nvSpPr>
        <p:spPr>
          <a:xfrm>
            <a:off x="3383279" y="2656620"/>
            <a:ext cx="5760721"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恒定</a:t>
            </a:r>
            <a:r>
              <a:rPr lang="en-US" altLang="zh-CN" sz="1600" dirty="0">
                <a:solidFill>
                  <a:srgbClr val="002060"/>
                </a:solidFill>
                <a:latin typeface="思源黑体 CN Normal" panose="020B0400000000000000" pitchFamily="34" charset="-122"/>
                <a:ea typeface="思源黑体 CN Normal" panose="020B0400000000000000" pitchFamily="34" charset="-122"/>
              </a:rPr>
              <a:t>Alpha(0x00</a:t>
            </a:r>
            <a:r>
              <a:rPr lang="zh-CN" altLang="en-US" sz="1600" dirty="0">
                <a:solidFill>
                  <a:srgbClr val="002060"/>
                </a:solidFill>
                <a:latin typeface="思源黑体 CN Normal" panose="020B0400000000000000" pitchFamily="34" charset="-122"/>
                <a:ea typeface="思源黑体 CN Normal" panose="020B0400000000000000" pitchFamily="34" charset="-122"/>
              </a:rPr>
              <a:t>表示完全透明，</a:t>
            </a:r>
            <a:r>
              <a:rPr lang="en-US" altLang="zh-CN" sz="1600" dirty="0">
                <a:solidFill>
                  <a:srgbClr val="002060"/>
                </a:solidFill>
                <a:latin typeface="思源黑体 CN Normal" panose="020B0400000000000000" pitchFamily="34" charset="-122"/>
                <a:ea typeface="思源黑体 CN Normal" panose="020B0400000000000000" pitchFamily="34" charset="-122"/>
              </a:rPr>
              <a:t>0xFF</a:t>
            </a:r>
            <a:r>
              <a:rPr lang="zh-CN" altLang="en-US" sz="1600" dirty="0">
                <a:solidFill>
                  <a:srgbClr val="002060"/>
                </a:solidFill>
                <a:latin typeface="思源黑体 CN Normal" panose="020B0400000000000000" pitchFamily="34" charset="-122"/>
                <a:ea typeface="思源黑体 CN Normal" panose="020B0400000000000000" pitchFamily="34" charset="-122"/>
              </a:rPr>
              <a:t>表示完全不透明</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endParaRPr lang="zh-CN" altLang="en-US"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30" name="文本框 29">
            <a:extLst>
              <a:ext uri="{FF2B5EF4-FFF2-40B4-BE49-F238E27FC236}">
                <a16:creationId xmlns:a16="http://schemas.microsoft.com/office/drawing/2014/main" id="{ABC0E749-187E-52D4-4E69-6CBF5F584DB4}"/>
              </a:ext>
            </a:extLst>
          </p:cNvPr>
          <p:cNvSpPr txBox="1"/>
          <p:nvPr/>
        </p:nvSpPr>
        <p:spPr>
          <a:xfrm>
            <a:off x="3375659" y="2956120"/>
            <a:ext cx="5928361" cy="584775"/>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像素</a:t>
            </a:r>
            <a:r>
              <a:rPr lang="en-US" altLang="zh-CN" sz="1600" dirty="0">
                <a:solidFill>
                  <a:srgbClr val="002060"/>
                </a:solidFill>
                <a:latin typeface="思源黑体 CN Normal" panose="020B0400000000000000" pitchFamily="34" charset="-122"/>
                <a:ea typeface="思源黑体 CN Normal" panose="020B0400000000000000" pitchFamily="34" charset="-122"/>
              </a:rPr>
              <a:t>Alpha(ARGB8888/1555/4444</a:t>
            </a:r>
            <a:r>
              <a:rPr lang="zh-CN" altLang="en-US" sz="1600" dirty="0">
                <a:solidFill>
                  <a:srgbClr val="002060"/>
                </a:solidFill>
                <a:latin typeface="思源黑体 CN Normal" panose="020B0400000000000000" pitchFamily="34" charset="-122"/>
                <a:ea typeface="思源黑体 CN Normal" panose="020B0400000000000000" pitchFamily="34" charset="-122"/>
              </a:rPr>
              <a:t>等颜色格式的</a:t>
            </a:r>
            <a:r>
              <a:rPr lang="en-US" altLang="zh-CN" sz="1600" dirty="0">
                <a:solidFill>
                  <a:srgbClr val="002060"/>
                </a:solidFill>
                <a:latin typeface="思源黑体 CN Normal" panose="020B0400000000000000" pitchFamily="34" charset="-122"/>
                <a:ea typeface="思源黑体 CN Normal" panose="020B0400000000000000" pitchFamily="34" charset="-122"/>
              </a:rPr>
              <a:t>Alpha</a:t>
            </a:r>
            <a:r>
              <a:rPr lang="zh-CN" altLang="en-US" sz="1600" dirty="0">
                <a:solidFill>
                  <a:srgbClr val="002060"/>
                </a:solidFill>
                <a:latin typeface="思源黑体 CN Normal" panose="020B0400000000000000" pitchFamily="34" charset="-122"/>
                <a:ea typeface="思源黑体 CN Normal" panose="020B0400000000000000" pitchFamily="34" charset="-122"/>
              </a:rPr>
              <a:t>通道数值</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p>
          <a:p>
            <a:r>
              <a:rPr lang="zh-CN" altLang="en-US" sz="1600" dirty="0">
                <a:solidFill>
                  <a:srgbClr val="002060"/>
                </a:solidFill>
                <a:latin typeface="思源黑体 CN Normal" panose="020B0400000000000000" pitchFamily="34" charset="-122"/>
                <a:ea typeface="思源黑体 CN Normal" panose="020B0400000000000000" pitchFamily="34" charset="-122"/>
              </a:rPr>
              <a:t>即为图层每个位置绘制的实际颜色值</a:t>
            </a:r>
          </a:p>
        </p:txBody>
      </p:sp>
      <p:sp>
        <p:nvSpPr>
          <p:cNvPr id="19" name="矩形: 圆角 18">
            <a:extLst>
              <a:ext uri="{FF2B5EF4-FFF2-40B4-BE49-F238E27FC236}">
                <a16:creationId xmlns:a16="http://schemas.microsoft.com/office/drawing/2014/main" id="{06AAA43A-6E51-8C65-5F1D-9450F8DA2541}"/>
              </a:ext>
            </a:extLst>
          </p:cNvPr>
          <p:cNvSpPr/>
          <p:nvPr/>
        </p:nvSpPr>
        <p:spPr>
          <a:xfrm>
            <a:off x="5379717" y="4051846"/>
            <a:ext cx="1066804"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省内存</a:t>
            </a:r>
          </a:p>
        </p:txBody>
      </p:sp>
    </p:spTree>
    <p:extLst>
      <p:ext uri="{BB962C8B-B14F-4D97-AF65-F5344CB8AC3E}">
        <p14:creationId xmlns:p14="http://schemas.microsoft.com/office/powerpoint/2010/main" val="1152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animBg="1"/>
      <p:bldP spid="31" grpId="0"/>
      <p:bldP spid="25" grpId="0" animBg="1"/>
      <p:bldP spid="39" grpId="0"/>
      <p:bldP spid="29" grpId="0"/>
      <p:bldP spid="30" grpId="0"/>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51311" y="468015"/>
            <a:ext cx="5167449"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背景色配置寄存器（</a:t>
            </a:r>
            <a:r>
              <a:rPr lang="en-US" altLang="zh-CN" dirty="0">
                <a:solidFill>
                  <a:srgbClr val="002060"/>
                </a:solidFill>
                <a:latin typeface="思源黑体 CN Normal" panose="020B0400000000000000" pitchFamily="34" charset="-122"/>
                <a:ea typeface="思源黑体 CN Normal" panose="020B0400000000000000" pitchFamily="34" charset="-122"/>
              </a:rPr>
              <a:t>LTDC_BCCR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1">
            <a:extLst>
              <a:ext uri="{FF2B5EF4-FFF2-40B4-BE49-F238E27FC236}">
                <a16:creationId xmlns:a16="http://schemas.microsoft.com/office/drawing/2014/main" id="{91D45A63-4E95-4651-894A-37DAF5149CB5}"/>
              </a:ext>
            </a:extLst>
          </p:cNvPr>
          <p:cNvSpPr>
            <a:spLocks noChangeArrowheads="1"/>
          </p:cNvSpPr>
          <p:nvPr/>
        </p:nvSpPr>
        <p:spPr bwMode="auto">
          <a:xfrm>
            <a:off x="1194764" y="2744611"/>
            <a:ext cx="6264095" cy="4233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定义背景层颜色</a:t>
            </a:r>
            <a:r>
              <a:rPr lang="en-US" altLang="zh-CN" sz="1600" b="0" dirty="0">
                <a:solidFill>
                  <a:srgbClr val="002060"/>
                </a:solidFill>
                <a:latin typeface="思源黑体 CN Normal" panose="020B0400000000000000" pitchFamily="34" charset="-122"/>
                <a:ea typeface="思源黑体 CN Normal" panose="020B0400000000000000" pitchFamily="34" charset="-122"/>
              </a:rPr>
              <a:t>RGB888</a:t>
            </a:r>
            <a:r>
              <a:rPr lang="zh-CN" altLang="en-US" sz="1600" b="0" dirty="0">
                <a:solidFill>
                  <a:srgbClr val="002060"/>
                </a:solidFill>
                <a:latin typeface="思源黑体 CN Normal" panose="020B0400000000000000" pitchFamily="34" charset="-122"/>
                <a:ea typeface="思源黑体 CN Normal" panose="020B0400000000000000" pitchFamily="34" charset="-122"/>
              </a:rPr>
              <a:t>，通过低</a:t>
            </a:r>
            <a:r>
              <a:rPr lang="en-US" altLang="zh-CN" sz="1600" b="0" dirty="0">
                <a:solidFill>
                  <a:srgbClr val="002060"/>
                </a:solidFill>
                <a:latin typeface="思源黑体 CN Normal" panose="020B0400000000000000" pitchFamily="34" charset="-122"/>
                <a:ea typeface="思源黑体 CN Normal" panose="020B0400000000000000" pitchFamily="34" charset="-122"/>
              </a:rPr>
              <a:t>24</a:t>
            </a:r>
            <a:r>
              <a:rPr lang="zh-CN" altLang="en-US" sz="1600" b="0" dirty="0">
                <a:solidFill>
                  <a:srgbClr val="002060"/>
                </a:solidFill>
                <a:latin typeface="思源黑体 CN Normal" panose="020B0400000000000000" pitchFamily="34" charset="-122"/>
                <a:ea typeface="思源黑体 CN Normal" panose="020B0400000000000000" pitchFamily="34" charset="-122"/>
              </a:rPr>
              <a:t>位配置，一般全设置为</a:t>
            </a:r>
            <a:r>
              <a:rPr lang="en-US" altLang="zh-CN" sz="1600" b="0" dirty="0">
                <a:solidFill>
                  <a:srgbClr val="002060"/>
                </a:solidFill>
                <a:latin typeface="思源黑体 CN Normal" panose="020B0400000000000000" pitchFamily="34" charset="-122"/>
                <a:ea typeface="思源黑体 CN Normal" panose="020B0400000000000000" pitchFamily="34" charset="-122"/>
              </a:rPr>
              <a:t>0</a:t>
            </a:r>
            <a:r>
              <a:rPr lang="zh-CN" altLang="en-US" sz="1600" b="0" dirty="0">
                <a:solidFill>
                  <a:srgbClr val="002060"/>
                </a:solidFill>
                <a:latin typeface="思源黑体 CN Normal" panose="020B0400000000000000" pitchFamily="34" charset="-122"/>
                <a:ea typeface="思源黑体 CN Normal" panose="020B0400000000000000" pitchFamily="34" charset="-122"/>
              </a:rPr>
              <a:t>即可。</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pic>
        <p:nvPicPr>
          <p:cNvPr id="7" name="图片 6">
            <a:extLst>
              <a:ext uri="{FF2B5EF4-FFF2-40B4-BE49-F238E27FC236}">
                <a16:creationId xmlns:a16="http://schemas.microsoft.com/office/drawing/2014/main" id="{EB6950F6-7D6A-CD7B-C40F-768B651549C7}"/>
              </a:ext>
            </a:extLst>
          </p:cNvPr>
          <p:cNvPicPr>
            <a:picLocks noChangeAspect="1"/>
          </p:cNvPicPr>
          <p:nvPr/>
        </p:nvPicPr>
        <p:blipFill>
          <a:blip r:embed="rId3"/>
          <a:stretch>
            <a:fillRect/>
          </a:stretch>
        </p:blipFill>
        <p:spPr>
          <a:xfrm>
            <a:off x="213360" y="968156"/>
            <a:ext cx="8534400" cy="1694937"/>
          </a:xfrm>
          <a:prstGeom prst="rect">
            <a:avLst/>
          </a:prstGeom>
        </p:spPr>
      </p:pic>
      <p:sp>
        <p:nvSpPr>
          <p:cNvPr id="14" name="矩形 1">
            <a:extLst>
              <a:ext uri="{FF2B5EF4-FFF2-40B4-BE49-F238E27FC236}">
                <a16:creationId xmlns:a16="http://schemas.microsoft.com/office/drawing/2014/main" id="{66705AF9-E0DA-6CA0-6052-EBA411C299A7}"/>
              </a:ext>
            </a:extLst>
          </p:cNvPr>
          <p:cNvSpPr>
            <a:spLocks noChangeArrowheads="1"/>
          </p:cNvSpPr>
          <p:nvPr/>
        </p:nvSpPr>
        <p:spPr bwMode="auto">
          <a:xfrm>
            <a:off x="544602" y="3537717"/>
            <a:ext cx="8054795" cy="4233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注意：由于背景层的刷新不需要显存空间，所以可以使用该图层验证</a:t>
            </a:r>
            <a:r>
              <a:rPr lang="en-US" altLang="zh-CN" sz="1600" b="0" dirty="0">
                <a:solidFill>
                  <a:srgbClr val="002060"/>
                </a:solidFill>
                <a:latin typeface="思源黑体 CN Normal" panose="020B0400000000000000" pitchFamily="34" charset="-122"/>
                <a:ea typeface="思源黑体 CN Normal" panose="020B0400000000000000" pitchFamily="34" charset="-122"/>
              </a:rPr>
              <a:t>LTDC</a:t>
            </a:r>
            <a:r>
              <a:rPr lang="zh-CN" altLang="en-US" sz="1600" b="0" dirty="0">
                <a:solidFill>
                  <a:srgbClr val="002060"/>
                </a:solidFill>
                <a:latin typeface="思源黑体 CN Normal" panose="020B0400000000000000" pitchFamily="34" charset="-122"/>
                <a:ea typeface="思源黑体 CN Normal" panose="020B0400000000000000" pitchFamily="34" charset="-122"/>
              </a:rPr>
              <a:t>配置是否正确</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207147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51311" y="468015"/>
            <a:ext cx="6782889"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的层像素格式配置寄存器（</a:t>
            </a:r>
            <a:r>
              <a:rPr lang="en-US" altLang="zh-CN" dirty="0" err="1">
                <a:solidFill>
                  <a:srgbClr val="002060"/>
                </a:solidFill>
                <a:latin typeface="思源黑体 CN Normal" panose="020B0400000000000000" pitchFamily="34" charset="-122"/>
                <a:ea typeface="思源黑体 CN Normal" panose="020B0400000000000000" pitchFamily="34" charset="-122"/>
              </a:rPr>
              <a:t>LTDC_LxPFCR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1">
            <a:extLst>
              <a:ext uri="{FF2B5EF4-FFF2-40B4-BE49-F238E27FC236}">
                <a16:creationId xmlns:a16="http://schemas.microsoft.com/office/drawing/2014/main" id="{91D45A63-4E95-4651-894A-37DAF5149CB5}"/>
              </a:ext>
            </a:extLst>
          </p:cNvPr>
          <p:cNvSpPr>
            <a:spLocks noChangeArrowheads="1"/>
          </p:cNvSpPr>
          <p:nvPr/>
        </p:nvSpPr>
        <p:spPr bwMode="auto">
          <a:xfrm>
            <a:off x="372925" y="2724746"/>
            <a:ext cx="8191955" cy="4233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该寄存器只有最低</a:t>
            </a:r>
            <a:r>
              <a:rPr lang="en-US" altLang="zh-CN" sz="1600" b="0" dirty="0">
                <a:solidFill>
                  <a:srgbClr val="002060"/>
                </a:solidFill>
                <a:latin typeface="思源黑体 CN Normal" panose="020B0400000000000000" pitchFamily="34" charset="-122"/>
                <a:ea typeface="思源黑体 CN Normal" panose="020B0400000000000000" pitchFamily="34" charset="-122"/>
              </a:rPr>
              <a:t>3</a:t>
            </a:r>
            <a:r>
              <a:rPr lang="zh-CN" altLang="en-US" sz="1600" b="0" dirty="0">
                <a:solidFill>
                  <a:srgbClr val="002060"/>
                </a:solidFill>
                <a:latin typeface="思源黑体 CN Normal" panose="020B0400000000000000" pitchFamily="34" charset="-122"/>
                <a:ea typeface="思源黑体 CN Normal" panose="020B0400000000000000" pitchFamily="34" charset="-122"/>
              </a:rPr>
              <a:t>位有效，用于设置层颜色的像素格式。</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pic>
        <p:nvPicPr>
          <p:cNvPr id="7" name="图片 6">
            <a:extLst>
              <a:ext uri="{FF2B5EF4-FFF2-40B4-BE49-F238E27FC236}">
                <a16:creationId xmlns:a16="http://schemas.microsoft.com/office/drawing/2014/main" id="{BC15AAF1-FCB3-A94A-3ECB-D748546B900C}"/>
              </a:ext>
            </a:extLst>
          </p:cNvPr>
          <p:cNvPicPr>
            <a:picLocks noChangeAspect="1"/>
          </p:cNvPicPr>
          <p:nvPr/>
        </p:nvPicPr>
        <p:blipFill>
          <a:blip r:embed="rId3"/>
          <a:stretch>
            <a:fillRect/>
          </a:stretch>
        </p:blipFill>
        <p:spPr>
          <a:xfrm>
            <a:off x="219891" y="1004862"/>
            <a:ext cx="8584293" cy="1641931"/>
          </a:xfrm>
          <a:prstGeom prst="rect">
            <a:avLst/>
          </a:prstGeom>
        </p:spPr>
      </p:pic>
      <p:sp>
        <p:nvSpPr>
          <p:cNvPr id="14" name="矩形 1">
            <a:extLst>
              <a:ext uri="{FF2B5EF4-FFF2-40B4-BE49-F238E27FC236}">
                <a16:creationId xmlns:a16="http://schemas.microsoft.com/office/drawing/2014/main" id="{0EA7CAE4-41B2-490E-936E-9521459049A1}"/>
              </a:ext>
            </a:extLst>
          </p:cNvPr>
          <p:cNvSpPr>
            <a:spLocks noChangeArrowheads="1"/>
          </p:cNvSpPr>
          <p:nvPr/>
        </p:nvSpPr>
        <p:spPr bwMode="auto">
          <a:xfrm>
            <a:off x="372925" y="3106181"/>
            <a:ext cx="8398150" cy="116204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000</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ARGB888		001</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RGB888			</a:t>
            </a:r>
            <a:r>
              <a:rPr lang="en-US" altLang="zh-CN" sz="1600" b="0" dirty="0">
                <a:solidFill>
                  <a:srgbClr val="FF0000"/>
                </a:solidFill>
                <a:latin typeface="思源黑体 CN Normal" panose="020B0400000000000000" pitchFamily="34" charset="-122"/>
                <a:ea typeface="思源黑体 CN Normal" panose="020B0400000000000000" pitchFamily="34" charset="-122"/>
              </a:rPr>
              <a:t>010</a:t>
            </a:r>
            <a:r>
              <a:rPr lang="zh-CN" altLang="en-US" sz="1600" b="0" dirty="0">
                <a:solidFill>
                  <a:srgbClr val="FF0000"/>
                </a:solidFill>
                <a:latin typeface="思源黑体 CN Normal" panose="020B0400000000000000" pitchFamily="34" charset="-122"/>
                <a:ea typeface="思源黑体 CN Normal" panose="020B0400000000000000" pitchFamily="34" charset="-122"/>
              </a:rPr>
              <a:t>：</a:t>
            </a:r>
            <a:r>
              <a:rPr lang="en-US" altLang="zh-CN" sz="1600" b="0" dirty="0">
                <a:solidFill>
                  <a:srgbClr val="FF0000"/>
                </a:solidFill>
                <a:latin typeface="思源黑体 CN Normal" panose="020B0400000000000000" pitchFamily="34" charset="-122"/>
                <a:ea typeface="思源黑体 CN Normal" panose="020B0400000000000000" pitchFamily="34" charset="-122"/>
              </a:rPr>
              <a:t>RGB565</a:t>
            </a:r>
          </a:p>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011</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ARGB1555		100</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ARGB444		101</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L8(8</a:t>
            </a:r>
            <a:r>
              <a:rPr lang="zh-CN" altLang="en-US" sz="1600" b="0" dirty="0">
                <a:solidFill>
                  <a:srgbClr val="002060"/>
                </a:solidFill>
                <a:latin typeface="思源黑体 CN Normal" panose="020B0400000000000000" pitchFamily="34" charset="-122"/>
                <a:ea typeface="思源黑体 CN Normal" panose="020B0400000000000000" pitchFamily="34" charset="-122"/>
              </a:rPr>
              <a:t>位 </a:t>
            </a:r>
            <a:r>
              <a:rPr lang="en-US" altLang="zh-CN" sz="1600" b="0" dirty="0">
                <a:solidFill>
                  <a:srgbClr val="002060"/>
                </a:solidFill>
                <a:latin typeface="思源黑体 CN Normal" panose="020B0400000000000000" pitchFamily="34" charset="-122"/>
                <a:ea typeface="思源黑体 CN Normal" panose="020B0400000000000000" pitchFamily="34" charset="-122"/>
              </a:rPr>
              <a:t>Luminance)</a:t>
            </a:r>
          </a:p>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110</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AL44(4</a:t>
            </a:r>
            <a:r>
              <a:rPr lang="zh-CN" altLang="en-US" sz="1600" b="0" dirty="0">
                <a:solidFill>
                  <a:srgbClr val="002060"/>
                </a:solidFill>
                <a:latin typeface="思源黑体 CN Normal" panose="020B0400000000000000" pitchFamily="34" charset="-122"/>
                <a:ea typeface="思源黑体 CN Normal" panose="020B0400000000000000" pitchFamily="34" charset="-122"/>
              </a:rPr>
              <a:t>位</a:t>
            </a:r>
            <a:r>
              <a:rPr lang="en-US" altLang="zh-CN" sz="1600" b="0" dirty="0">
                <a:solidFill>
                  <a:srgbClr val="002060"/>
                </a:solidFill>
                <a:latin typeface="思源黑体 CN Normal" panose="020B0400000000000000" pitchFamily="34" charset="-122"/>
                <a:ea typeface="思源黑体 CN Normal" panose="020B0400000000000000" pitchFamily="34" charset="-122"/>
              </a:rPr>
              <a:t>Alpha</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4</a:t>
            </a:r>
            <a:r>
              <a:rPr lang="zh-CN" altLang="en-US" sz="1600" b="0" dirty="0">
                <a:solidFill>
                  <a:srgbClr val="002060"/>
                </a:solidFill>
                <a:latin typeface="思源黑体 CN Normal" panose="020B0400000000000000" pitchFamily="34" charset="-122"/>
                <a:ea typeface="思源黑体 CN Normal" panose="020B0400000000000000" pitchFamily="34" charset="-122"/>
              </a:rPr>
              <a:t>位</a:t>
            </a:r>
            <a:r>
              <a:rPr lang="en-US" altLang="zh-CN" sz="1600" b="0" dirty="0">
                <a:solidFill>
                  <a:srgbClr val="002060"/>
                </a:solidFill>
                <a:latin typeface="思源黑体 CN Normal" panose="020B0400000000000000" pitchFamily="34" charset="-122"/>
                <a:ea typeface="思源黑体 CN Normal" panose="020B0400000000000000" pitchFamily="34" charset="-122"/>
              </a:rPr>
              <a:t>Luminance)			111</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AL88(8</a:t>
            </a:r>
            <a:r>
              <a:rPr lang="zh-CN" altLang="en-US" sz="1600" b="0" dirty="0">
                <a:solidFill>
                  <a:srgbClr val="002060"/>
                </a:solidFill>
                <a:latin typeface="思源黑体 CN Normal" panose="020B0400000000000000" pitchFamily="34" charset="-122"/>
                <a:ea typeface="思源黑体 CN Normal" panose="020B0400000000000000" pitchFamily="34" charset="-122"/>
              </a:rPr>
              <a:t>位</a:t>
            </a:r>
            <a:r>
              <a:rPr lang="en-US" altLang="zh-CN" sz="1600" b="0" dirty="0">
                <a:solidFill>
                  <a:srgbClr val="002060"/>
                </a:solidFill>
                <a:latin typeface="思源黑体 CN Normal" panose="020B0400000000000000" pitchFamily="34" charset="-122"/>
                <a:ea typeface="思源黑体 CN Normal" panose="020B0400000000000000" pitchFamily="34" charset="-122"/>
              </a:rPr>
              <a:t>Alpha</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8</a:t>
            </a:r>
            <a:r>
              <a:rPr lang="zh-CN" altLang="en-US" sz="1600" b="0" dirty="0">
                <a:solidFill>
                  <a:srgbClr val="002060"/>
                </a:solidFill>
                <a:latin typeface="思源黑体 CN Normal" panose="020B0400000000000000" pitchFamily="34" charset="-122"/>
                <a:ea typeface="思源黑体 CN Normal" panose="020B0400000000000000" pitchFamily="34" charset="-122"/>
              </a:rPr>
              <a:t>位</a:t>
            </a:r>
            <a:r>
              <a:rPr lang="en-US" altLang="zh-CN" sz="1600" b="0" dirty="0">
                <a:solidFill>
                  <a:srgbClr val="002060"/>
                </a:solidFill>
                <a:latin typeface="思源黑体 CN Normal" panose="020B0400000000000000" pitchFamily="34" charset="-122"/>
                <a:ea typeface="思源黑体 CN Normal" panose="020B0400000000000000" pitchFamily="34" charset="-122"/>
              </a:rPr>
              <a:t>Luminance)</a:t>
            </a:r>
          </a:p>
        </p:txBody>
      </p:sp>
    </p:spTree>
    <p:extLst>
      <p:ext uri="{BB962C8B-B14F-4D97-AF65-F5344CB8AC3E}">
        <p14:creationId xmlns:p14="http://schemas.microsoft.com/office/powerpoint/2010/main" val="159119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a:extLst>
              <a:ext uri="{FF2B5EF4-FFF2-40B4-BE49-F238E27FC236}">
                <a16:creationId xmlns:a16="http://schemas.microsoft.com/office/drawing/2014/main" id="{0336FFB9-64CE-915C-9913-149269D511F0}"/>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9" name="Rectangle 2">
            <a:extLst>
              <a:ext uri="{FF2B5EF4-FFF2-40B4-BE49-F238E27FC236}">
                <a16:creationId xmlns:a16="http://schemas.microsoft.com/office/drawing/2014/main" id="{F04E3082-B66E-ADB5-69A5-A25958DF5080}"/>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pic>
        <p:nvPicPr>
          <p:cNvPr id="70" name="图片 69">
            <a:extLst>
              <a:ext uri="{FF2B5EF4-FFF2-40B4-BE49-F238E27FC236}">
                <a16:creationId xmlns:a16="http://schemas.microsoft.com/office/drawing/2014/main" id="{434B9396-2661-D398-E6E9-22EE36A75B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71" name="矩形 70">
            <a:extLst>
              <a:ext uri="{FF2B5EF4-FFF2-40B4-BE49-F238E27FC236}">
                <a16:creationId xmlns:a16="http://schemas.microsoft.com/office/drawing/2014/main" id="{2F06CF47-3EB3-A996-DC3B-8955E35F8908}"/>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72" name="文本框 71">
            <a:extLst>
              <a:ext uri="{FF2B5EF4-FFF2-40B4-BE49-F238E27FC236}">
                <a16:creationId xmlns:a16="http://schemas.microsoft.com/office/drawing/2014/main" id="{C8162033-C98D-7FF0-0461-41464D7D7900}"/>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73" name="文本框 72">
            <a:extLst>
              <a:ext uri="{FF2B5EF4-FFF2-40B4-BE49-F238E27FC236}">
                <a16:creationId xmlns:a16="http://schemas.microsoft.com/office/drawing/2014/main" id="{FC870D5B-7882-607E-3BE4-C4F1E68544E4}"/>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3" name="图片 2">
            <a:extLst>
              <a:ext uri="{FF2B5EF4-FFF2-40B4-BE49-F238E27FC236}">
                <a16:creationId xmlns:a16="http://schemas.microsoft.com/office/drawing/2014/main" id="{15DD5AA1-E6E8-2E2E-1807-F98FF50C87D3}"/>
              </a:ext>
            </a:extLst>
          </p:cNvPr>
          <p:cNvPicPr>
            <a:picLocks noChangeAspect="1"/>
          </p:cNvPicPr>
          <p:nvPr/>
        </p:nvPicPr>
        <p:blipFill>
          <a:blip r:embed="rId4"/>
          <a:stretch>
            <a:fillRect/>
          </a:stretch>
        </p:blipFill>
        <p:spPr>
          <a:xfrm>
            <a:off x="701040" y="455771"/>
            <a:ext cx="5981700" cy="4386580"/>
          </a:xfrm>
          <a:prstGeom prst="rect">
            <a:avLst/>
          </a:prstGeom>
        </p:spPr>
      </p:pic>
      <p:sp>
        <p:nvSpPr>
          <p:cNvPr id="20" name="矩形 39">
            <a:extLst>
              <a:ext uri="{FF2B5EF4-FFF2-40B4-BE49-F238E27FC236}">
                <a16:creationId xmlns:a16="http://schemas.microsoft.com/office/drawing/2014/main" id="{9D927CF2-FF16-B533-E03E-3FF3F6457A35}"/>
              </a:ext>
            </a:extLst>
          </p:cNvPr>
          <p:cNvSpPr>
            <a:spLocks noChangeArrowheads="1"/>
          </p:cNvSpPr>
          <p:nvPr/>
        </p:nvSpPr>
        <p:spPr bwMode="auto">
          <a:xfrm>
            <a:off x="5244727" y="455771"/>
            <a:ext cx="3198233" cy="5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en-US" altLang="zh-CN" sz="1600" dirty="0">
                <a:solidFill>
                  <a:srgbClr val="002060"/>
                </a:solidFill>
                <a:latin typeface="思源黑体 CN Normal" panose="020B0400000000000000" pitchFamily="34" charset="-122"/>
                <a:ea typeface="思源黑体 CN Normal" panose="020B0400000000000000" pitchFamily="34" charset="-122"/>
              </a:rPr>
              <a:t>LTDC</a:t>
            </a:r>
            <a:r>
              <a:rPr lang="zh-CN" altLang="en-US" sz="1600" dirty="0">
                <a:solidFill>
                  <a:srgbClr val="002060"/>
                </a:solidFill>
                <a:latin typeface="思源黑体 CN Normal" panose="020B0400000000000000" pitchFamily="34" charset="-122"/>
                <a:ea typeface="思源黑体 CN Normal" panose="020B0400000000000000" pitchFamily="34" charset="-122"/>
              </a:rPr>
              <a:t>层</a:t>
            </a:r>
            <a:r>
              <a:rPr lang="en-US" altLang="zh-CN" sz="1600" dirty="0">
                <a:solidFill>
                  <a:srgbClr val="002060"/>
                </a:solidFill>
                <a:latin typeface="思源黑体 CN Normal" panose="020B0400000000000000" pitchFamily="34" charset="-122"/>
                <a:ea typeface="思源黑体 CN Normal" panose="020B0400000000000000" pitchFamily="34" charset="-122"/>
              </a:rPr>
              <a:t>x</a:t>
            </a:r>
            <a:r>
              <a:rPr lang="zh-CN" altLang="en-US" sz="1600" dirty="0">
                <a:solidFill>
                  <a:srgbClr val="002060"/>
                </a:solidFill>
                <a:latin typeface="思源黑体 CN Normal" panose="020B0400000000000000" pitchFamily="34" charset="-122"/>
                <a:ea typeface="思源黑体 CN Normal" panose="020B0400000000000000" pitchFamily="34" charset="-122"/>
              </a:rPr>
              <a:t>窗口水平位置配置寄存器</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a:p>
            <a:pPr>
              <a:defRPr/>
            </a:pPr>
            <a:r>
              <a:rPr lang="en-US" altLang="zh-CN" sz="1600" dirty="0" err="1">
                <a:solidFill>
                  <a:srgbClr val="002060"/>
                </a:solidFill>
                <a:latin typeface="思源黑体 CN Normal" panose="020B0400000000000000" pitchFamily="34" charset="-122"/>
                <a:ea typeface="思源黑体 CN Normal" panose="020B0400000000000000" pitchFamily="34" charset="-122"/>
              </a:rPr>
              <a:t>LTDC_LxWHPCR</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7" name="矩形 39">
            <a:extLst>
              <a:ext uri="{FF2B5EF4-FFF2-40B4-BE49-F238E27FC236}">
                <a16:creationId xmlns:a16="http://schemas.microsoft.com/office/drawing/2014/main" id="{5D2EE28B-E776-5828-78A7-88F59D64832C}"/>
              </a:ext>
            </a:extLst>
          </p:cNvPr>
          <p:cNvSpPr>
            <a:spLocks noChangeArrowheads="1"/>
          </p:cNvSpPr>
          <p:nvPr/>
        </p:nvSpPr>
        <p:spPr bwMode="auto">
          <a:xfrm rot="16200000">
            <a:off x="-1167372" y="2819317"/>
            <a:ext cx="3198233" cy="5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en-US" altLang="zh-CN" sz="1600" dirty="0">
                <a:solidFill>
                  <a:srgbClr val="002060"/>
                </a:solidFill>
                <a:latin typeface="思源黑体 CN Normal" panose="020B0400000000000000" pitchFamily="34" charset="-122"/>
                <a:ea typeface="思源黑体 CN Normal" panose="020B0400000000000000" pitchFamily="34" charset="-122"/>
              </a:rPr>
              <a:t>LTDC</a:t>
            </a:r>
            <a:r>
              <a:rPr lang="zh-CN" altLang="en-US" sz="1600" dirty="0">
                <a:solidFill>
                  <a:srgbClr val="002060"/>
                </a:solidFill>
                <a:latin typeface="思源黑体 CN Normal" panose="020B0400000000000000" pitchFamily="34" charset="-122"/>
                <a:ea typeface="思源黑体 CN Normal" panose="020B0400000000000000" pitchFamily="34" charset="-122"/>
              </a:rPr>
              <a:t>层</a:t>
            </a:r>
            <a:r>
              <a:rPr lang="en-US" altLang="zh-CN" sz="1600" dirty="0">
                <a:solidFill>
                  <a:srgbClr val="002060"/>
                </a:solidFill>
                <a:latin typeface="思源黑体 CN Normal" panose="020B0400000000000000" pitchFamily="34" charset="-122"/>
                <a:ea typeface="思源黑体 CN Normal" panose="020B0400000000000000" pitchFamily="34" charset="-122"/>
              </a:rPr>
              <a:t>x</a:t>
            </a:r>
            <a:r>
              <a:rPr lang="zh-CN" altLang="en-US" sz="1600" dirty="0">
                <a:solidFill>
                  <a:srgbClr val="002060"/>
                </a:solidFill>
                <a:latin typeface="思源黑体 CN Normal" panose="020B0400000000000000" pitchFamily="34" charset="-122"/>
                <a:ea typeface="思源黑体 CN Normal" panose="020B0400000000000000" pitchFamily="34" charset="-122"/>
              </a:rPr>
              <a:t>窗口垂直位置配置寄存器</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a:p>
            <a:pPr>
              <a:defRPr/>
            </a:pPr>
            <a:r>
              <a:rPr lang="en-US" altLang="zh-CN" sz="1600" dirty="0" err="1">
                <a:solidFill>
                  <a:srgbClr val="002060"/>
                </a:solidFill>
                <a:latin typeface="思源黑体 CN Normal" panose="020B0400000000000000" pitchFamily="34" charset="-122"/>
                <a:ea typeface="思源黑体 CN Normal" panose="020B0400000000000000" pitchFamily="34" charset="-122"/>
              </a:rPr>
              <a:t>LTDC_LxWVPCR</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59812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05591" y="398"/>
            <a:ext cx="4931229"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zh-CN" altLang="en-US" dirty="0">
                <a:solidFill>
                  <a:srgbClr val="002060"/>
                </a:solidFill>
                <a:latin typeface="思源黑体 CN Normal" panose="020B0400000000000000" pitchFamily="34" charset="-122"/>
                <a:ea typeface="思源黑体 CN Normal" panose="020B0400000000000000" pitchFamily="34" charset="-122"/>
              </a:rPr>
              <a:t>层窗口水平位置配置寄存器（</a:t>
            </a:r>
            <a:r>
              <a:rPr lang="en-US" altLang="zh-CN" dirty="0" err="1">
                <a:solidFill>
                  <a:srgbClr val="002060"/>
                </a:solidFill>
                <a:latin typeface="思源黑体 CN Normal" panose="020B0400000000000000" pitchFamily="34" charset="-122"/>
                <a:ea typeface="思源黑体 CN Normal" panose="020B0400000000000000" pitchFamily="34" charset="-122"/>
              </a:rPr>
              <a:t>LTDC_LxWHPCR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1">
            <a:extLst>
              <a:ext uri="{FF2B5EF4-FFF2-40B4-BE49-F238E27FC236}">
                <a16:creationId xmlns:a16="http://schemas.microsoft.com/office/drawing/2014/main" id="{91D45A63-4E95-4651-894A-37DAF5149CB5}"/>
              </a:ext>
            </a:extLst>
          </p:cNvPr>
          <p:cNvSpPr>
            <a:spLocks noChangeArrowheads="1"/>
          </p:cNvSpPr>
          <p:nvPr/>
        </p:nvSpPr>
        <p:spPr bwMode="auto">
          <a:xfrm>
            <a:off x="372923" y="1890274"/>
            <a:ext cx="8191955" cy="662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ts val="23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WHSTPOS</a:t>
            </a:r>
            <a:r>
              <a:rPr lang="zh-CN" altLang="en-US" sz="1600" b="0" dirty="0">
                <a:solidFill>
                  <a:srgbClr val="002060"/>
                </a:solidFill>
                <a:latin typeface="思源黑体 CN Normal" panose="020B0400000000000000" pitchFamily="34" charset="-122"/>
                <a:ea typeface="思源黑体 CN Normal" panose="020B0400000000000000" pitchFamily="34" charset="-122"/>
              </a:rPr>
              <a:t>：窗口水平起始位置，定义层窗口的一行的第一个可见像素</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a:p>
            <a:pPr eaLnBrk="1" hangingPunct="1">
              <a:lnSpc>
                <a:spcPts val="23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WHSPPOS</a:t>
            </a:r>
            <a:r>
              <a:rPr lang="zh-CN" altLang="en-US" sz="1600" b="0" dirty="0">
                <a:solidFill>
                  <a:srgbClr val="002060"/>
                </a:solidFill>
                <a:latin typeface="思源黑体 CN Normal" panose="020B0400000000000000" pitchFamily="34" charset="-122"/>
                <a:ea typeface="思源黑体 CN Normal" panose="020B0400000000000000" pitchFamily="34" charset="-122"/>
              </a:rPr>
              <a:t>：窗口水平停止位置，定义层窗口的一行的最后一个可见像素</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sp>
        <p:nvSpPr>
          <p:cNvPr id="14" name="矩形 1">
            <a:extLst>
              <a:ext uri="{FF2B5EF4-FFF2-40B4-BE49-F238E27FC236}">
                <a16:creationId xmlns:a16="http://schemas.microsoft.com/office/drawing/2014/main" id="{3D02A5AA-5FFC-CC38-855E-2F6F30711C11}"/>
              </a:ext>
            </a:extLst>
          </p:cNvPr>
          <p:cNvSpPr>
            <a:spLocks noChangeArrowheads="1"/>
          </p:cNvSpPr>
          <p:nvPr/>
        </p:nvSpPr>
        <p:spPr bwMode="auto">
          <a:xfrm>
            <a:off x="350750" y="4399364"/>
            <a:ext cx="8191955" cy="662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ts val="23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WVSTPOS</a:t>
            </a:r>
            <a:r>
              <a:rPr lang="zh-CN" altLang="en-US" sz="1600" b="0" dirty="0">
                <a:solidFill>
                  <a:srgbClr val="002060"/>
                </a:solidFill>
                <a:latin typeface="思源黑体 CN Normal" panose="020B0400000000000000" pitchFamily="34" charset="-122"/>
                <a:ea typeface="思源黑体 CN Normal" panose="020B0400000000000000" pitchFamily="34" charset="-122"/>
              </a:rPr>
              <a:t>：窗口垂直起始位置，定义层窗口的第一个可见行</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a:p>
            <a:pPr eaLnBrk="1" hangingPunct="1">
              <a:lnSpc>
                <a:spcPts val="23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WVSPPOS</a:t>
            </a:r>
            <a:r>
              <a:rPr lang="zh-CN" altLang="en-US" sz="1600" b="0" dirty="0">
                <a:solidFill>
                  <a:srgbClr val="002060"/>
                </a:solidFill>
                <a:latin typeface="思源黑体 CN Normal" panose="020B0400000000000000" pitchFamily="34" charset="-122"/>
                <a:ea typeface="思源黑体 CN Normal" panose="020B0400000000000000" pitchFamily="34" charset="-122"/>
              </a:rPr>
              <a:t>：窗口垂直停止位置，定义层窗口的最后一个可见行</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pic>
        <p:nvPicPr>
          <p:cNvPr id="7" name="图片 6">
            <a:extLst>
              <a:ext uri="{FF2B5EF4-FFF2-40B4-BE49-F238E27FC236}">
                <a16:creationId xmlns:a16="http://schemas.microsoft.com/office/drawing/2014/main" id="{5A8F4034-9A52-C7AB-A37C-3C98BBF61C09}"/>
              </a:ext>
            </a:extLst>
          </p:cNvPr>
          <p:cNvPicPr>
            <a:picLocks noChangeAspect="1"/>
          </p:cNvPicPr>
          <p:nvPr/>
        </p:nvPicPr>
        <p:blipFill>
          <a:blip r:embed="rId2"/>
          <a:stretch>
            <a:fillRect/>
          </a:stretch>
        </p:blipFill>
        <p:spPr>
          <a:xfrm>
            <a:off x="440871" y="2877934"/>
            <a:ext cx="8056058" cy="1574770"/>
          </a:xfrm>
          <a:prstGeom prst="rect">
            <a:avLst/>
          </a:prstGeom>
        </p:spPr>
      </p:pic>
      <p:pic>
        <p:nvPicPr>
          <p:cNvPr id="10" name="图片 9">
            <a:extLst>
              <a:ext uri="{FF2B5EF4-FFF2-40B4-BE49-F238E27FC236}">
                <a16:creationId xmlns:a16="http://schemas.microsoft.com/office/drawing/2014/main" id="{B40AB24E-E290-8B8E-0DE1-EDD57D5A348F}"/>
              </a:ext>
            </a:extLst>
          </p:cNvPr>
          <p:cNvPicPr>
            <a:picLocks noChangeAspect="1"/>
          </p:cNvPicPr>
          <p:nvPr/>
        </p:nvPicPr>
        <p:blipFill>
          <a:blip r:embed="rId3"/>
          <a:stretch>
            <a:fillRect/>
          </a:stretch>
        </p:blipFill>
        <p:spPr>
          <a:xfrm>
            <a:off x="372923" y="380921"/>
            <a:ext cx="8056058" cy="1558399"/>
          </a:xfrm>
          <a:prstGeom prst="rect">
            <a:avLst/>
          </a:prstGeom>
        </p:spPr>
      </p:pic>
      <p:sp>
        <p:nvSpPr>
          <p:cNvPr id="17" name="矩形 39">
            <a:extLst>
              <a:ext uri="{FF2B5EF4-FFF2-40B4-BE49-F238E27FC236}">
                <a16:creationId xmlns:a16="http://schemas.microsoft.com/office/drawing/2014/main" id="{A8AEA7A2-3891-F4C1-B0E5-4FEDC0178058}"/>
              </a:ext>
            </a:extLst>
          </p:cNvPr>
          <p:cNvSpPr>
            <a:spLocks noChangeArrowheads="1"/>
          </p:cNvSpPr>
          <p:nvPr/>
        </p:nvSpPr>
        <p:spPr bwMode="auto">
          <a:xfrm>
            <a:off x="129397" y="2474185"/>
            <a:ext cx="5486543"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zh-CN" altLang="en-US" dirty="0">
                <a:solidFill>
                  <a:srgbClr val="002060"/>
                </a:solidFill>
                <a:latin typeface="思源黑体 CN Normal" panose="020B0400000000000000" pitchFamily="34" charset="-122"/>
                <a:ea typeface="思源黑体 CN Normal" panose="020B0400000000000000" pitchFamily="34" charset="-122"/>
              </a:rPr>
              <a:t>层窗口垂直位置配置寄存器（</a:t>
            </a:r>
            <a:r>
              <a:rPr lang="en-US" altLang="zh-CN" dirty="0" err="1">
                <a:solidFill>
                  <a:srgbClr val="002060"/>
                </a:solidFill>
                <a:latin typeface="思源黑体 CN Normal" panose="020B0400000000000000" pitchFamily="34" charset="-122"/>
                <a:ea typeface="思源黑体 CN Normal" panose="020B0400000000000000" pitchFamily="34" charset="-122"/>
              </a:rPr>
              <a:t>LTDC_LxWVPCR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179639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1" end="1"/>
                                            </p:txEl>
                                          </p:spTgt>
                                        </p:tgtEl>
                                        <p:attrNameLst>
                                          <p:attrName>style.visibility</p:attrName>
                                        </p:attrNameLst>
                                      </p:cBhvr>
                                      <p:to>
                                        <p:strVal val="visible"/>
                                      </p:to>
                                    </p:set>
                                    <p:animEffect transition="in" filter="fade">
                                      <p:cBhvr>
                                        <p:cTn id="22"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51311" y="468015"/>
            <a:ext cx="6782889"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的层颜色帧缓冲区地址寄存器（</a:t>
            </a:r>
            <a:r>
              <a:rPr lang="en-US" altLang="zh-CN" dirty="0" err="1">
                <a:solidFill>
                  <a:srgbClr val="002060"/>
                </a:solidFill>
                <a:latin typeface="思源黑体 CN Normal" panose="020B0400000000000000" pitchFamily="34" charset="-122"/>
                <a:ea typeface="思源黑体 CN Normal" panose="020B0400000000000000" pitchFamily="34" charset="-122"/>
              </a:rPr>
              <a:t>LTDC_LxCFBAR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1">
            <a:extLst>
              <a:ext uri="{FF2B5EF4-FFF2-40B4-BE49-F238E27FC236}">
                <a16:creationId xmlns:a16="http://schemas.microsoft.com/office/drawing/2014/main" id="{91D45A63-4E95-4651-894A-37DAF5149CB5}"/>
              </a:ext>
            </a:extLst>
          </p:cNvPr>
          <p:cNvSpPr>
            <a:spLocks noChangeArrowheads="1"/>
          </p:cNvSpPr>
          <p:nvPr/>
        </p:nvSpPr>
        <p:spPr bwMode="auto">
          <a:xfrm>
            <a:off x="350065" y="2577366"/>
            <a:ext cx="8191955" cy="7927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该寄存器用来定义一层显存的起始地址。</a:t>
            </a:r>
            <a:r>
              <a:rPr lang="en-US" altLang="zh-CN" sz="1600" b="0" dirty="0">
                <a:solidFill>
                  <a:srgbClr val="002060"/>
                </a:solidFill>
                <a:latin typeface="思源黑体 CN Normal" panose="020B0400000000000000" pitchFamily="34" charset="-122"/>
                <a:ea typeface="思源黑体 CN Normal" panose="020B0400000000000000" pitchFamily="34" charset="-122"/>
              </a:rPr>
              <a:t>LTDC</a:t>
            </a:r>
            <a:r>
              <a:rPr lang="zh-CN" altLang="en-US" sz="1600" b="0" dirty="0">
                <a:solidFill>
                  <a:srgbClr val="002060"/>
                </a:solidFill>
                <a:latin typeface="思源黑体 CN Normal" panose="020B0400000000000000" pitchFamily="34" charset="-122"/>
                <a:ea typeface="思源黑体 CN Normal" panose="020B0400000000000000" pitchFamily="34" charset="-122"/>
              </a:rPr>
              <a:t>支持</a:t>
            </a:r>
            <a:r>
              <a:rPr lang="en-US" altLang="zh-CN" sz="1600" b="0" dirty="0">
                <a:solidFill>
                  <a:srgbClr val="002060"/>
                </a:solidFill>
                <a:latin typeface="思源黑体 CN Normal" panose="020B0400000000000000" pitchFamily="34" charset="-122"/>
                <a:ea typeface="思源黑体 CN Normal" panose="020B0400000000000000" pitchFamily="34" charset="-122"/>
              </a:rPr>
              <a:t>2</a:t>
            </a:r>
            <a:r>
              <a:rPr lang="zh-CN" altLang="en-US" sz="1600" b="0" dirty="0">
                <a:solidFill>
                  <a:srgbClr val="002060"/>
                </a:solidFill>
                <a:latin typeface="思源黑体 CN Normal" panose="020B0400000000000000" pitchFamily="34" charset="-122"/>
                <a:ea typeface="思源黑体 CN Normal" panose="020B0400000000000000" pitchFamily="34" charset="-122"/>
              </a:rPr>
              <a:t>个层，所以总共有两个寄存器，分别设置层</a:t>
            </a:r>
            <a:r>
              <a:rPr lang="en-US" altLang="zh-CN" sz="1600" b="0" dirty="0">
                <a:solidFill>
                  <a:srgbClr val="002060"/>
                </a:solidFill>
                <a:latin typeface="思源黑体 CN Normal" panose="020B0400000000000000" pitchFamily="34" charset="-122"/>
                <a:ea typeface="思源黑体 CN Normal" panose="020B0400000000000000" pitchFamily="34" charset="-122"/>
              </a:rPr>
              <a:t>1</a:t>
            </a:r>
            <a:r>
              <a:rPr lang="zh-CN" altLang="en-US" sz="1600" b="0" dirty="0">
                <a:solidFill>
                  <a:srgbClr val="002060"/>
                </a:solidFill>
                <a:latin typeface="思源黑体 CN Normal" panose="020B0400000000000000" pitchFamily="34" charset="-122"/>
                <a:ea typeface="思源黑体 CN Normal" panose="020B0400000000000000" pitchFamily="34" charset="-122"/>
              </a:rPr>
              <a:t>和层</a:t>
            </a:r>
            <a:r>
              <a:rPr lang="en-US" altLang="zh-CN" sz="1600" b="0" dirty="0">
                <a:solidFill>
                  <a:srgbClr val="002060"/>
                </a:solidFill>
                <a:latin typeface="思源黑体 CN Normal" panose="020B0400000000000000" pitchFamily="34" charset="-122"/>
                <a:ea typeface="思源黑体 CN Normal" panose="020B0400000000000000" pitchFamily="34" charset="-122"/>
              </a:rPr>
              <a:t>2</a:t>
            </a:r>
            <a:r>
              <a:rPr lang="zh-CN" altLang="en-US" sz="1600" b="0" dirty="0">
                <a:solidFill>
                  <a:srgbClr val="002060"/>
                </a:solidFill>
                <a:latin typeface="思源黑体 CN Normal" panose="020B0400000000000000" pitchFamily="34" charset="-122"/>
                <a:ea typeface="思源黑体 CN Normal" panose="020B0400000000000000" pitchFamily="34" charset="-122"/>
              </a:rPr>
              <a:t>的显存起始地址。</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pic>
        <p:nvPicPr>
          <p:cNvPr id="3" name="图片 2">
            <a:extLst>
              <a:ext uri="{FF2B5EF4-FFF2-40B4-BE49-F238E27FC236}">
                <a16:creationId xmlns:a16="http://schemas.microsoft.com/office/drawing/2014/main" id="{81AA3AA4-D809-336F-8654-52A677EB2634}"/>
              </a:ext>
            </a:extLst>
          </p:cNvPr>
          <p:cNvPicPr>
            <a:picLocks noChangeAspect="1"/>
          </p:cNvPicPr>
          <p:nvPr/>
        </p:nvPicPr>
        <p:blipFill>
          <a:blip r:embed="rId3"/>
          <a:stretch>
            <a:fillRect/>
          </a:stretch>
        </p:blipFill>
        <p:spPr>
          <a:xfrm>
            <a:off x="420606" y="951189"/>
            <a:ext cx="7803787" cy="1544020"/>
          </a:xfrm>
          <a:prstGeom prst="rect">
            <a:avLst/>
          </a:prstGeom>
        </p:spPr>
      </p:pic>
      <p:sp>
        <p:nvSpPr>
          <p:cNvPr id="2" name="矩形 1">
            <a:extLst>
              <a:ext uri="{FF2B5EF4-FFF2-40B4-BE49-F238E27FC236}">
                <a16:creationId xmlns:a16="http://schemas.microsoft.com/office/drawing/2014/main" id="{7F03AF85-E345-B676-2C88-749C7676764D}"/>
              </a:ext>
            </a:extLst>
          </p:cNvPr>
          <p:cNvSpPr/>
          <p:nvPr/>
        </p:nvSpPr>
        <p:spPr>
          <a:xfrm>
            <a:off x="1996438" y="3810000"/>
            <a:ext cx="1386840" cy="7927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5858A09-33D7-70B3-2933-BF4547C79415}"/>
              </a:ext>
            </a:extLst>
          </p:cNvPr>
          <p:cNvSpPr/>
          <p:nvPr/>
        </p:nvSpPr>
        <p:spPr>
          <a:xfrm>
            <a:off x="5532120" y="3810000"/>
            <a:ext cx="1386840" cy="7927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41B80190-2126-64D3-D078-F72B1BAC199E}"/>
              </a:ext>
            </a:extLst>
          </p:cNvPr>
          <p:cNvCxnSpPr/>
          <p:nvPr/>
        </p:nvCxnSpPr>
        <p:spPr>
          <a:xfrm>
            <a:off x="1127760" y="3810000"/>
            <a:ext cx="8686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F22EB45-0848-218F-BC51-3E66B0868DE2}"/>
              </a:ext>
            </a:extLst>
          </p:cNvPr>
          <p:cNvCxnSpPr/>
          <p:nvPr/>
        </p:nvCxnSpPr>
        <p:spPr>
          <a:xfrm>
            <a:off x="4663442" y="3810000"/>
            <a:ext cx="8686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矩形 1">
            <a:extLst>
              <a:ext uri="{FF2B5EF4-FFF2-40B4-BE49-F238E27FC236}">
                <a16:creationId xmlns:a16="http://schemas.microsoft.com/office/drawing/2014/main" id="{AE4C6964-0077-5736-0A42-3D563FDA28FC}"/>
              </a:ext>
            </a:extLst>
          </p:cNvPr>
          <p:cNvSpPr>
            <a:spLocks noChangeArrowheads="1"/>
          </p:cNvSpPr>
          <p:nvPr/>
        </p:nvSpPr>
        <p:spPr bwMode="auto">
          <a:xfrm>
            <a:off x="266701" y="3446946"/>
            <a:ext cx="2049782" cy="38202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1400" b="0" dirty="0">
                <a:solidFill>
                  <a:srgbClr val="002060"/>
                </a:solidFill>
                <a:latin typeface="思源黑体 CN Normal" panose="020B0400000000000000" pitchFamily="34" charset="-122"/>
                <a:ea typeface="思源黑体 CN Normal" panose="020B0400000000000000" pitchFamily="34" charset="-122"/>
              </a:rPr>
              <a:t>图层</a:t>
            </a:r>
            <a:r>
              <a:rPr lang="en-US" altLang="zh-CN" sz="1400" b="0" dirty="0">
                <a:solidFill>
                  <a:srgbClr val="002060"/>
                </a:solidFill>
                <a:latin typeface="思源黑体 CN Normal" panose="020B0400000000000000" pitchFamily="34" charset="-122"/>
                <a:ea typeface="思源黑体 CN Normal" panose="020B0400000000000000" pitchFamily="34" charset="-122"/>
              </a:rPr>
              <a:t>1</a:t>
            </a:r>
            <a:r>
              <a:rPr lang="zh-CN" altLang="en-US" sz="1400" b="0" dirty="0">
                <a:solidFill>
                  <a:srgbClr val="002060"/>
                </a:solidFill>
                <a:latin typeface="思源黑体 CN Normal" panose="020B0400000000000000" pitchFamily="34" charset="-122"/>
                <a:ea typeface="思源黑体 CN Normal" panose="020B0400000000000000" pitchFamily="34" charset="-122"/>
              </a:rPr>
              <a:t>的显存起始地址</a:t>
            </a:r>
            <a:endParaRPr lang="en-US" altLang="zh-CN" sz="1400" b="0" dirty="0">
              <a:solidFill>
                <a:srgbClr val="002060"/>
              </a:solidFill>
              <a:latin typeface="思源黑体 CN Normal" panose="020B0400000000000000" pitchFamily="34" charset="-122"/>
              <a:ea typeface="思源黑体 CN Normal" panose="020B0400000000000000" pitchFamily="34" charset="-122"/>
            </a:endParaRPr>
          </a:p>
        </p:txBody>
      </p:sp>
      <p:sp>
        <p:nvSpPr>
          <p:cNvPr id="18" name="矩形 1">
            <a:extLst>
              <a:ext uri="{FF2B5EF4-FFF2-40B4-BE49-F238E27FC236}">
                <a16:creationId xmlns:a16="http://schemas.microsoft.com/office/drawing/2014/main" id="{9321B487-AAA6-A640-5AE2-9F2AB6562BB3}"/>
              </a:ext>
            </a:extLst>
          </p:cNvPr>
          <p:cNvSpPr>
            <a:spLocks noChangeArrowheads="1"/>
          </p:cNvSpPr>
          <p:nvPr/>
        </p:nvSpPr>
        <p:spPr bwMode="auto">
          <a:xfrm>
            <a:off x="3724905" y="3438297"/>
            <a:ext cx="2049782" cy="38202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1400" b="0" dirty="0">
                <a:solidFill>
                  <a:srgbClr val="002060"/>
                </a:solidFill>
                <a:latin typeface="思源黑体 CN Normal" panose="020B0400000000000000" pitchFamily="34" charset="-122"/>
                <a:ea typeface="思源黑体 CN Normal" panose="020B0400000000000000" pitchFamily="34" charset="-122"/>
              </a:rPr>
              <a:t>图层</a:t>
            </a:r>
            <a:r>
              <a:rPr lang="en-US" altLang="zh-CN" sz="1400" b="0" dirty="0">
                <a:solidFill>
                  <a:srgbClr val="002060"/>
                </a:solidFill>
                <a:latin typeface="思源黑体 CN Normal" panose="020B0400000000000000" pitchFamily="34" charset="-122"/>
                <a:ea typeface="思源黑体 CN Normal" panose="020B0400000000000000" pitchFamily="34" charset="-122"/>
              </a:rPr>
              <a:t>2</a:t>
            </a:r>
            <a:r>
              <a:rPr lang="zh-CN" altLang="en-US" sz="1400" b="0" dirty="0">
                <a:solidFill>
                  <a:srgbClr val="002060"/>
                </a:solidFill>
                <a:latin typeface="思源黑体 CN Normal" panose="020B0400000000000000" pitchFamily="34" charset="-122"/>
                <a:ea typeface="思源黑体 CN Normal" panose="020B0400000000000000" pitchFamily="34" charset="-122"/>
              </a:rPr>
              <a:t>的显存起始地址</a:t>
            </a:r>
            <a:endParaRPr lang="en-US" altLang="zh-CN" sz="1400" b="0" dirty="0">
              <a:solidFill>
                <a:srgbClr val="00206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86286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animBg="1"/>
      <p:bldP spid="14" grpId="0" animBg="1"/>
      <p:bldP spid="17"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51311" y="468015"/>
            <a:ext cx="8543109"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的层颜色帧缓冲区长度寄存器（</a:t>
            </a:r>
            <a:r>
              <a:rPr lang="en-US" altLang="zh-CN" dirty="0" err="1">
                <a:solidFill>
                  <a:srgbClr val="002060"/>
                </a:solidFill>
                <a:latin typeface="思源黑体 CN Normal" panose="020B0400000000000000" pitchFamily="34" charset="-122"/>
                <a:ea typeface="思源黑体 CN Normal" panose="020B0400000000000000" pitchFamily="34" charset="-122"/>
              </a:rPr>
              <a:t>LTDC_LxCFBLR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1">
            <a:extLst>
              <a:ext uri="{FF2B5EF4-FFF2-40B4-BE49-F238E27FC236}">
                <a16:creationId xmlns:a16="http://schemas.microsoft.com/office/drawing/2014/main" id="{91D45A63-4E95-4651-894A-37DAF5149CB5}"/>
              </a:ext>
            </a:extLst>
          </p:cNvPr>
          <p:cNvSpPr>
            <a:spLocks noChangeArrowheads="1"/>
          </p:cNvSpPr>
          <p:nvPr/>
        </p:nvSpPr>
        <p:spPr bwMode="auto">
          <a:xfrm>
            <a:off x="326885" y="2764030"/>
            <a:ext cx="8191955" cy="116204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该寄存器定义颜色帧缓冲区的行长和 行间距</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a:p>
            <a:pPr eaLnBrk="1" hangingPunct="1">
              <a:lnSpc>
                <a:spcPct val="150000"/>
              </a:lnSpc>
              <a:spcBef>
                <a:spcPct val="0"/>
              </a:spcBef>
              <a:buClr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CFBP</a:t>
            </a:r>
            <a:r>
              <a:rPr lang="zh-CN" altLang="en-US" sz="1600" b="0" dirty="0">
                <a:solidFill>
                  <a:srgbClr val="002060"/>
                </a:solidFill>
                <a:latin typeface="思源黑体 CN Normal" panose="020B0400000000000000" pitchFamily="34" charset="-122"/>
                <a:ea typeface="思源黑体 CN Normal" panose="020B0400000000000000" pitchFamily="34" charset="-122"/>
              </a:rPr>
              <a:t>：定义从像素某行的起始处到下一行的起始处的增量（以字节为单位）</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CFBLL</a:t>
            </a:r>
            <a:r>
              <a:rPr lang="zh-CN" altLang="en-US" sz="1600" b="0" dirty="0">
                <a:solidFill>
                  <a:srgbClr val="002060"/>
                </a:solidFill>
                <a:latin typeface="思源黑体 CN Normal" panose="020B0400000000000000" pitchFamily="34" charset="-122"/>
                <a:ea typeface="思源黑体 CN Normal" panose="020B0400000000000000" pitchFamily="34" charset="-122"/>
              </a:rPr>
              <a:t>：定义一行像素的长度（以字节为单位）</a:t>
            </a:r>
            <a:r>
              <a:rPr lang="en-US" altLang="zh-CN" sz="1600" b="0" dirty="0">
                <a:solidFill>
                  <a:srgbClr val="002060"/>
                </a:solidFill>
                <a:latin typeface="思源黑体 CN Normal" panose="020B0400000000000000" pitchFamily="34" charset="-122"/>
                <a:ea typeface="思源黑体 CN Normal" panose="020B0400000000000000" pitchFamily="34" charset="-122"/>
              </a:rPr>
              <a:t>+ 3</a:t>
            </a:r>
          </a:p>
        </p:txBody>
      </p:sp>
      <p:pic>
        <p:nvPicPr>
          <p:cNvPr id="7" name="图片 6">
            <a:extLst>
              <a:ext uri="{FF2B5EF4-FFF2-40B4-BE49-F238E27FC236}">
                <a16:creationId xmlns:a16="http://schemas.microsoft.com/office/drawing/2014/main" id="{404194D6-2384-CF43-70AF-06D568229003}"/>
              </a:ext>
            </a:extLst>
          </p:cNvPr>
          <p:cNvPicPr>
            <a:picLocks noChangeAspect="1"/>
          </p:cNvPicPr>
          <p:nvPr/>
        </p:nvPicPr>
        <p:blipFill>
          <a:blip r:embed="rId3"/>
          <a:stretch>
            <a:fillRect/>
          </a:stretch>
        </p:blipFill>
        <p:spPr>
          <a:xfrm>
            <a:off x="262890" y="1069741"/>
            <a:ext cx="8618220" cy="1712536"/>
          </a:xfrm>
          <a:prstGeom prst="rect">
            <a:avLst/>
          </a:prstGeom>
        </p:spPr>
      </p:pic>
      <p:sp>
        <p:nvSpPr>
          <p:cNvPr id="14" name="矩形 1">
            <a:extLst>
              <a:ext uri="{FF2B5EF4-FFF2-40B4-BE49-F238E27FC236}">
                <a16:creationId xmlns:a16="http://schemas.microsoft.com/office/drawing/2014/main" id="{E4CF2ADD-8DB2-6B3C-42A1-ABACF399E423}"/>
              </a:ext>
            </a:extLst>
          </p:cNvPr>
          <p:cNvSpPr>
            <a:spLocks noChangeArrowheads="1"/>
          </p:cNvSpPr>
          <p:nvPr/>
        </p:nvSpPr>
        <p:spPr bwMode="auto">
          <a:xfrm>
            <a:off x="326886" y="3965056"/>
            <a:ext cx="8191955" cy="7927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假如 采用</a:t>
            </a:r>
            <a:r>
              <a:rPr lang="en-US" altLang="zh-CN" sz="1600" b="0" dirty="0">
                <a:solidFill>
                  <a:srgbClr val="002060"/>
                </a:solidFill>
                <a:latin typeface="思源黑体 CN Normal" panose="020B0400000000000000" pitchFamily="34" charset="-122"/>
                <a:ea typeface="思源黑体 CN Normal" panose="020B0400000000000000" pitchFamily="34" charset="-122"/>
              </a:rPr>
              <a:t>RGB565</a:t>
            </a:r>
            <a:r>
              <a:rPr lang="zh-CN" altLang="en-US" sz="1600" b="0" dirty="0">
                <a:solidFill>
                  <a:srgbClr val="002060"/>
                </a:solidFill>
                <a:latin typeface="思源黑体 CN Normal" panose="020B0400000000000000" pitchFamily="34" charset="-122"/>
                <a:ea typeface="思源黑体 CN Normal" panose="020B0400000000000000" pitchFamily="34" charset="-122"/>
              </a:rPr>
              <a:t>格式且宽度为</a:t>
            </a:r>
            <a:r>
              <a:rPr lang="en-US" altLang="zh-CN" sz="1600" b="0" dirty="0">
                <a:solidFill>
                  <a:srgbClr val="002060"/>
                </a:solidFill>
                <a:latin typeface="思源黑体 CN Normal" panose="020B0400000000000000" pitchFamily="34" charset="-122"/>
                <a:ea typeface="思源黑体 CN Normal" panose="020B0400000000000000" pitchFamily="34" charset="-122"/>
              </a:rPr>
              <a:t>800</a:t>
            </a:r>
            <a:r>
              <a:rPr lang="zh-CN" altLang="en-US" sz="1600" b="0" dirty="0">
                <a:solidFill>
                  <a:srgbClr val="002060"/>
                </a:solidFill>
                <a:latin typeface="思源黑体 CN Normal" panose="020B0400000000000000" pitchFamily="34" charset="-122"/>
                <a:ea typeface="思源黑体 CN Normal" panose="020B0400000000000000" pitchFamily="34" charset="-122"/>
              </a:rPr>
              <a:t>像素的帧缓冲区</a:t>
            </a:r>
            <a:r>
              <a:rPr lang="en-US" altLang="zh-CN" sz="1600" b="0" dirty="0">
                <a:solidFill>
                  <a:srgbClr val="002060"/>
                </a:solidFill>
                <a:latin typeface="思源黑体 CN Normal" panose="020B0400000000000000" pitchFamily="34" charset="-122"/>
                <a:ea typeface="思源黑体 CN Normal" panose="020B0400000000000000" pitchFamily="34" charset="-122"/>
              </a:rPr>
              <a:t>(</a:t>
            </a:r>
            <a:r>
              <a:rPr lang="zh-CN" altLang="en-US" sz="1600" b="0" dirty="0">
                <a:solidFill>
                  <a:srgbClr val="002060"/>
                </a:solidFill>
                <a:latin typeface="思源黑体 CN Normal" panose="020B0400000000000000" pitchFamily="34" charset="-122"/>
                <a:ea typeface="思源黑体 CN Normal" panose="020B0400000000000000" pitchFamily="34" charset="-122"/>
              </a:rPr>
              <a:t>每行总字节数为</a:t>
            </a:r>
            <a:r>
              <a:rPr lang="en-US" altLang="zh-CN" sz="1600" b="0" dirty="0">
                <a:solidFill>
                  <a:srgbClr val="002060"/>
                </a:solidFill>
                <a:latin typeface="思源黑体 CN Normal" panose="020B0400000000000000" pitchFamily="34" charset="-122"/>
                <a:ea typeface="思源黑体 CN Normal" panose="020B0400000000000000" pitchFamily="34" charset="-122"/>
              </a:rPr>
              <a:t>800*2=1600)</a:t>
            </a:r>
            <a:r>
              <a:rPr lang="zh-CN" altLang="en-US" sz="1600" b="0" dirty="0">
                <a:solidFill>
                  <a:srgbClr val="002060"/>
                </a:solidFill>
                <a:latin typeface="思源黑体 CN Normal" panose="020B0400000000000000" pitchFamily="34" charset="-122"/>
                <a:ea typeface="思源黑体 CN Normal" panose="020B0400000000000000" pitchFamily="34" charset="-122"/>
              </a:rPr>
              <a:t>，需向该寄存器写入值</a:t>
            </a:r>
            <a:r>
              <a:rPr lang="en-US" altLang="zh-CN" sz="1600" b="0" dirty="0">
                <a:solidFill>
                  <a:srgbClr val="002060"/>
                </a:solidFill>
                <a:latin typeface="思源黑体 CN Normal" panose="020B0400000000000000" pitchFamily="34" charset="-122"/>
                <a:ea typeface="思源黑体 CN Normal" panose="020B0400000000000000" pitchFamily="34" charset="-122"/>
              </a:rPr>
              <a:t>0x0</a:t>
            </a:r>
            <a:r>
              <a:rPr lang="en-US" altLang="zh-CN" sz="1600" b="0" dirty="0">
                <a:solidFill>
                  <a:srgbClr val="FF0000"/>
                </a:solidFill>
                <a:latin typeface="思源黑体 CN Normal" panose="020B0400000000000000" pitchFamily="34" charset="-122"/>
                <a:ea typeface="思源黑体 CN Normal" panose="020B0400000000000000" pitchFamily="34" charset="-122"/>
              </a:rPr>
              <a:t>640</a:t>
            </a:r>
            <a:r>
              <a:rPr lang="en-US" altLang="zh-CN" sz="1600" b="0" dirty="0">
                <a:solidFill>
                  <a:srgbClr val="002060"/>
                </a:solidFill>
                <a:latin typeface="思源黑体 CN Normal" panose="020B0400000000000000" pitchFamily="34" charset="-122"/>
                <a:ea typeface="思源黑体 CN Normal" panose="020B0400000000000000" pitchFamily="34" charset="-122"/>
              </a:rPr>
              <a:t>0</a:t>
            </a:r>
            <a:r>
              <a:rPr lang="en-US" altLang="zh-CN" sz="1600" b="0" dirty="0">
                <a:solidFill>
                  <a:srgbClr val="FF0000"/>
                </a:solidFill>
                <a:latin typeface="思源黑体 CN Normal" panose="020B0400000000000000" pitchFamily="34" charset="-122"/>
                <a:ea typeface="思源黑体 CN Normal" panose="020B0400000000000000" pitchFamily="34" charset="-122"/>
              </a:rPr>
              <a:t>643</a:t>
            </a:r>
            <a:r>
              <a:rPr lang="zh-CN" altLang="en-US" sz="1600" b="0" dirty="0">
                <a:solidFill>
                  <a:srgbClr val="002060"/>
                </a:solidFill>
                <a:latin typeface="思源黑体 CN Normal" panose="020B0400000000000000" pitchFamily="34" charset="-122"/>
                <a:ea typeface="思源黑体 CN Normal" panose="020B0400000000000000" pitchFamily="34" charset="-122"/>
              </a:rPr>
              <a:t>（间距 </a:t>
            </a:r>
            <a:r>
              <a:rPr lang="en-US" altLang="zh-CN" sz="1600" b="0" dirty="0">
                <a:solidFill>
                  <a:srgbClr val="002060"/>
                </a:solidFill>
                <a:latin typeface="思源黑体 CN Normal" panose="020B0400000000000000" pitchFamily="34" charset="-122"/>
                <a:ea typeface="思源黑体 CN Normal" panose="020B0400000000000000" pitchFamily="34" charset="-122"/>
              </a:rPr>
              <a:t>= </a:t>
            </a:r>
            <a:r>
              <a:rPr lang="zh-CN" altLang="en-US" sz="1600" b="0" dirty="0">
                <a:solidFill>
                  <a:srgbClr val="002060"/>
                </a:solidFill>
                <a:latin typeface="思源黑体 CN Normal" panose="020B0400000000000000" pitchFamily="34" charset="-122"/>
                <a:ea typeface="思源黑体 CN Normal" panose="020B0400000000000000" pitchFamily="34" charset="-122"/>
              </a:rPr>
              <a:t>行长）</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247190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51311" y="468015"/>
            <a:ext cx="8543109"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的层颜色帧缓冲区行数寄存器（</a:t>
            </a:r>
            <a:r>
              <a:rPr lang="en-US" altLang="zh-CN" dirty="0" err="1">
                <a:solidFill>
                  <a:srgbClr val="002060"/>
                </a:solidFill>
                <a:latin typeface="思源黑体 CN Normal" panose="020B0400000000000000" pitchFamily="34" charset="-122"/>
                <a:ea typeface="思源黑体 CN Normal" panose="020B0400000000000000" pitchFamily="34" charset="-122"/>
              </a:rPr>
              <a:t>LTDC_LxCFBLNR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1">
            <a:extLst>
              <a:ext uri="{FF2B5EF4-FFF2-40B4-BE49-F238E27FC236}">
                <a16:creationId xmlns:a16="http://schemas.microsoft.com/office/drawing/2014/main" id="{91D45A63-4E95-4651-894A-37DAF5149CB5}"/>
              </a:ext>
            </a:extLst>
          </p:cNvPr>
          <p:cNvSpPr>
            <a:spLocks noChangeArrowheads="1"/>
          </p:cNvSpPr>
          <p:nvPr/>
        </p:nvSpPr>
        <p:spPr bwMode="auto">
          <a:xfrm>
            <a:off x="326887" y="2853239"/>
            <a:ext cx="8191955" cy="7927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该寄存器定义颜色帧缓冲区的行数</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CFBLNBR</a:t>
            </a:r>
            <a:r>
              <a:rPr lang="zh-CN" altLang="en-US" sz="1600" b="0" dirty="0">
                <a:solidFill>
                  <a:srgbClr val="002060"/>
                </a:solidFill>
                <a:latin typeface="思源黑体 CN Normal" panose="020B0400000000000000" pitchFamily="34" charset="-122"/>
                <a:ea typeface="思源黑体 CN Normal" panose="020B0400000000000000" pitchFamily="34" charset="-122"/>
              </a:rPr>
              <a:t>：用于定义帧缓冲区行数</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pic>
        <p:nvPicPr>
          <p:cNvPr id="7" name="图片 6">
            <a:extLst>
              <a:ext uri="{FF2B5EF4-FFF2-40B4-BE49-F238E27FC236}">
                <a16:creationId xmlns:a16="http://schemas.microsoft.com/office/drawing/2014/main" id="{4785F1C3-4E32-467B-C516-50A62F907FF1}"/>
              </a:ext>
            </a:extLst>
          </p:cNvPr>
          <p:cNvPicPr>
            <a:picLocks noChangeAspect="1"/>
          </p:cNvPicPr>
          <p:nvPr/>
        </p:nvPicPr>
        <p:blipFill>
          <a:blip r:embed="rId3"/>
          <a:stretch>
            <a:fillRect/>
          </a:stretch>
        </p:blipFill>
        <p:spPr>
          <a:xfrm>
            <a:off x="186462" y="1026656"/>
            <a:ext cx="8771076" cy="1686565"/>
          </a:xfrm>
          <a:prstGeom prst="rect">
            <a:avLst/>
          </a:prstGeom>
        </p:spPr>
      </p:pic>
      <p:sp>
        <p:nvSpPr>
          <p:cNvPr id="14" name="矩形 1">
            <a:extLst>
              <a:ext uri="{FF2B5EF4-FFF2-40B4-BE49-F238E27FC236}">
                <a16:creationId xmlns:a16="http://schemas.microsoft.com/office/drawing/2014/main" id="{733E20FE-A5FA-BCBD-AEC3-8DD40BE9894D}"/>
              </a:ext>
            </a:extLst>
          </p:cNvPr>
          <p:cNvSpPr>
            <a:spLocks noChangeArrowheads="1"/>
          </p:cNvSpPr>
          <p:nvPr/>
        </p:nvSpPr>
        <p:spPr bwMode="auto">
          <a:xfrm>
            <a:off x="326886" y="3785975"/>
            <a:ext cx="8630652" cy="4233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假如 </a:t>
            </a:r>
            <a:r>
              <a:rPr lang="en-US" altLang="zh-CN" sz="1600" b="0" dirty="0">
                <a:solidFill>
                  <a:srgbClr val="002060"/>
                </a:solidFill>
                <a:latin typeface="思源黑体 CN Normal" panose="020B0400000000000000" pitchFamily="34" charset="-122"/>
                <a:ea typeface="思源黑体 CN Normal" panose="020B0400000000000000" pitchFamily="34" charset="-122"/>
              </a:rPr>
              <a:t>LCD</a:t>
            </a:r>
            <a:r>
              <a:rPr lang="zh-CN" altLang="en-US" sz="1600" b="0" dirty="0">
                <a:solidFill>
                  <a:srgbClr val="002060"/>
                </a:solidFill>
                <a:latin typeface="思源黑体 CN Normal" panose="020B0400000000000000" pitchFamily="34" charset="-122"/>
                <a:ea typeface="思源黑体 CN Normal" panose="020B0400000000000000" pitchFamily="34" charset="-122"/>
              </a:rPr>
              <a:t>面板的分辨率为</a:t>
            </a:r>
            <a:r>
              <a:rPr lang="en-US" altLang="zh-CN" sz="1600" b="0" dirty="0">
                <a:solidFill>
                  <a:srgbClr val="002060"/>
                </a:solidFill>
                <a:latin typeface="思源黑体 CN Normal" panose="020B0400000000000000" pitchFamily="34" charset="-122"/>
                <a:ea typeface="思源黑体 CN Normal" panose="020B0400000000000000" pitchFamily="34" charset="-122"/>
              </a:rPr>
              <a:t>800*480</a:t>
            </a:r>
            <a:r>
              <a:rPr lang="zh-CN" altLang="en-US" sz="1600" b="0" dirty="0">
                <a:solidFill>
                  <a:srgbClr val="002060"/>
                </a:solidFill>
                <a:latin typeface="思源黑体 CN Normal" panose="020B0400000000000000" pitchFamily="34" charset="-122"/>
                <a:ea typeface="思源黑体 CN Normal" panose="020B0400000000000000" pitchFamily="34" charset="-122"/>
              </a:rPr>
              <a:t>，那么帧缓冲区的行数为</a:t>
            </a:r>
            <a:r>
              <a:rPr lang="en-US" altLang="zh-CN" sz="1600" b="0" dirty="0">
                <a:solidFill>
                  <a:srgbClr val="002060"/>
                </a:solidFill>
                <a:latin typeface="思源黑体 CN Normal" panose="020B0400000000000000" pitchFamily="34" charset="-122"/>
                <a:ea typeface="思源黑体 CN Normal" panose="020B0400000000000000" pitchFamily="34" charset="-122"/>
              </a:rPr>
              <a:t>480</a:t>
            </a:r>
            <a:r>
              <a:rPr lang="zh-CN" altLang="en-US" sz="1600" b="0" dirty="0">
                <a:solidFill>
                  <a:srgbClr val="002060"/>
                </a:solidFill>
                <a:latin typeface="思源黑体 CN Normal" panose="020B0400000000000000" pitchFamily="34" charset="-122"/>
                <a:ea typeface="思源黑体 CN Normal" panose="020B0400000000000000" pitchFamily="34" charset="-122"/>
              </a:rPr>
              <a:t>行，设置</a:t>
            </a:r>
            <a:r>
              <a:rPr lang="en-US" altLang="zh-CN" sz="1600" b="0" dirty="0">
                <a:solidFill>
                  <a:srgbClr val="002060"/>
                </a:solidFill>
                <a:latin typeface="思源黑体 CN Normal" panose="020B0400000000000000" pitchFamily="34" charset="-122"/>
                <a:ea typeface="思源黑体 CN Normal" panose="020B0400000000000000" pitchFamily="34" charset="-122"/>
              </a:rPr>
              <a:t>CFBLNBR</a:t>
            </a:r>
            <a:r>
              <a:rPr lang="zh-CN" altLang="en-US" sz="1600" b="0" dirty="0">
                <a:solidFill>
                  <a:srgbClr val="002060"/>
                </a:solidFill>
                <a:latin typeface="思源黑体 CN Normal" panose="020B0400000000000000" pitchFamily="34" charset="-122"/>
                <a:ea typeface="思源黑体 CN Normal" panose="020B0400000000000000" pitchFamily="34" charset="-122"/>
              </a:rPr>
              <a:t>为</a:t>
            </a:r>
            <a:r>
              <a:rPr lang="en-US" altLang="zh-CN" sz="1600" b="0" dirty="0">
                <a:solidFill>
                  <a:srgbClr val="002060"/>
                </a:solidFill>
                <a:latin typeface="思源黑体 CN Normal" panose="020B0400000000000000" pitchFamily="34" charset="-122"/>
                <a:ea typeface="思源黑体 CN Normal" panose="020B0400000000000000" pitchFamily="34" charset="-122"/>
              </a:rPr>
              <a:t>480</a:t>
            </a:r>
            <a:r>
              <a:rPr lang="zh-CN" altLang="en-US" sz="1600" b="0" dirty="0">
                <a:solidFill>
                  <a:srgbClr val="002060"/>
                </a:solidFill>
                <a:latin typeface="思源黑体 CN Normal" panose="020B0400000000000000" pitchFamily="34" charset="-122"/>
                <a:ea typeface="思源黑体 CN Normal" panose="020B0400000000000000" pitchFamily="34" charset="-122"/>
              </a:rPr>
              <a:t>即可</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121217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51311" y="468015"/>
            <a:ext cx="5167449"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的层恒定</a:t>
            </a:r>
            <a:r>
              <a:rPr lang="en-US" altLang="zh-CN" dirty="0">
                <a:solidFill>
                  <a:srgbClr val="002060"/>
                </a:solidFill>
                <a:latin typeface="思源黑体 CN Normal" panose="020B0400000000000000" pitchFamily="34" charset="-122"/>
                <a:ea typeface="思源黑体 CN Normal" panose="020B0400000000000000" pitchFamily="34" charset="-122"/>
              </a:rPr>
              <a:t>Alpha</a:t>
            </a:r>
            <a:r>
              <a:rPr lang="zh-CN" altLang="en-US" dirty="0">
                <a:solidFill>
                  <a:srgbClr val="002060"/>
                </a:solidFill>
                <a:latin typeface="思源黑体 CN Normal" panose="020B0400000000000000" pitchFamily="34" charset="-122"/>
                <a:ea typeface="思源黑体 CN Normal" panose="020B0400000000000000" pitchFamily="34" charset="-122"/>
              </a:rPr>
              <a:t>配置寄存器（</a:t>
            </a:r>
            <a:r>
              <a:rPr lang="en-US" altLang="zh-CN" dirty="0" err="1">
                <a:solidFill>
                  <a:srgbClr val="002060"/>
                </a:solidFill>
                <a:latin typeface="思源黑体 CN Normal" panose="020B0400000000000000" pitchFamily="34" charset="-122"/>
                <a:ea typeface="思源黑体 CN Normal" panose="020B0400000000000000" pitchFamily="34" charset="-122"/>
              </a:rPr>
              <a:t>LTDC_LxCACR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1">
            <a:extLst>
              <a:ext uri="{FF2B5EF4-FFF2-40B4-BE49-F238E27FC236}">
                <a16:creationId xmlns:a16="http://schemas.microsoft.com/office/drawing/2014/main" id="{91D45A63-4E95-4651-894A-37DAF5149CB5}"/>
              </a:ext>
            </a:extLst>
          </p:cNvPr>
          <p:cNvSpPr>
            <a:spLocks noChangeArrowheads="1"/>
          </p:cNvSpPr>
          <p:nvPr/>
        </p:nvSpPr>
        <p:spPr bwMode="auto">
          <a:xfrm>
            <a:off x="372925" y="2724746"/>
            <a:ext cx="8191955" cy="4233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CONSTA</a:t>
            </a:r>
            <a:r>
              <a:rPr lang="zh-CN" altLang="zh-CN" sz="1600" b="0" dirty="0">
                <a:solidFill>
                  <a:srgbClr val="002060"/>
                </a:solidFill>
                <a:latin typeface="思源黑体 CN Normal" panose="020B0400000000000000" pitchFamily="34" charset="-122"/>
                <a:ea typeface="思源黑体 CN Normal" panose="020B0400000000000000" pitchFamily="34" charset="-122"/>
              </a:rPr>
              <a:t>：</a:t>
            </a:r>
            <a:r>
              <a:rPr lang="zh-CN" altLang="en-US" sz="1600" b="0" dirty="0">
                <a:solidFill>
                  <a:srgbClr val="002060"/>
                </a:solidFill>
                <a:latin typeface="思源黑体 CN Normal" panose="020B0400000000000000" pitchFamily="34" charset="-122"/>
                <a:ea typeface="思源黑体 CN Normal" panose="020B0400000000000000" pitchFamily="34" charset="-122"/>
              </a:rPr>
              <a:t>配置混合时使用的恒定</a:t>
            </a:r>
            <a:r>
              <a:rPr lang="en-US" altLang="zh-CN" sz="1600" b="0" dirty="0">
                <a:solidFill>
                  <a:srgbClr val="002060"/>
                </a:solidFill>
                <a:latin typeface="思源黑体 CN Normal" panose="020B0400000000000000" pitchFamily="34" charset="-122"/>
                <a:ea typeface="思源黑体 CN Normal" panose="020B0400000000000000" pitchFamily="34" charset="-122"/>
              </a:rPr>
              <a:t>Alpha</a:t>
            </a:r>
            <a:r>
              <a:rPr lang="zh-CN" altLang="en-US" sz="1600" b="0" dirty="0">
                <a:solidFill>
                  <a:srgbClr val="002060"/>
                </a:solidFill>
                <a:latin typeface="思源黑体 CN Normal" panose="020B0400000000000000" pitchFamily="34" charset="-122"/>
                <a:ea typeface="思源黑体 CN Normal" panose="020B0400000000000000" pitchFamily="34" charset="-122"/>
              </a:rPr>
              <a:t>。恒定</a:t>
            </a:r>
            <a:r>
              <a:rPr lang="en-US" altLang="zh-CN" sz="1600" b="0" dirty="0">
                <a:solidFill>
                  <a:srgbClr val="002060"/>
                </a:solidFill>
                <a:latin typeface="思源黑体 CN Normal" panose="020B0400000000000000" pitchFamily="34" charset="-122"/>
                <a:ea typeface="思源黑体 CN Normal" panose="020B0400000000000000" pitchFamily="34" charset="-122"/>
              </a:rPr>
              <a:t>Alpha</a:t>
            </a:r>
            <a:r>
              <a:rPr lang="zh-CN" altLang="en-US" sz="1600" b="0" dirty="0">
                <a:solidFill>
                  <a:srgbClr val="002060"/>
                </a:solidFill>
                <a:latin typeface="思源黑体 CN Normal" panose="020B0400000000000000" pitchFamily="34" charset="-122"/>
                <a:ea typeface="思源黑体 CN Normal" panose="020B0400000000000000" pitchFamily="34" charset="-122"/>
              </a:rPr>
              <a:t>由硬件实现</a:t>
            </a:r>
            <a:r>
              <a:rPr lang="en-US" altLang="zh-CN" sz="1600" b="0" dirty="0">
                <a:solidFill>
                  <a:srgbClr val="002060"/>
                </a:solidFill>
                <a:latin typeface="思源黑体 CN Normal" panose="020B0400000000000000" pitchFamily="34" charset="-122"/>
                <a:ea typeface="思源黑体 CN Normal" panose="020B0400000000000000" pitchFamily="34" charset="-122"/>
              </a:rPr>
              <a:t>255</a:t>
            </a:r>
            <a:r>
              <a:rPr lang="zh-CN" altLang="en-US" sz="1600" b="0" dirty="0">
                <a:solidFill>
                  <a:srgbClr val="002060"/>
                </a:solidFill>
                <a:latin typeface="思源黑体 CN Normal" panose="020B0400000000000000" pitchFamily="34" charset="-122"/>
                <a:ea typeface="思源黑体 CN Normal" panose="020B0400000000000000" pitchFamily="34" charset="-122"/>
              </a:rPr>
              <a:t>分频。</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pic>
        <p:nvPicPr>
          <p:cNvPr id="7" name="图片 6">
            <a:extLst>
              <a:ext uri="{FF2B5EF4-FFF2-40B4-BE49-F238E27FC236}">
                <a16:creationId xmlns:a16="http://schemas.microsoft.com/office/drawing/2014/main" id="{39A1DD97-FE98-A9AF-F383-516C1F51ACDE}"/>
              </a:ext>
            </a:extLst>
          </p:cNvPr>
          <p:cNvPicPr>
            <a:picLocks noChangeAspect="1"/>
          </p:cNvPicPr>
          <p:nvPr/>
        </p:nvPicPr>
        <p:blipFill>
          <a:blip r:embed="rId3"/>
          <a:stretch>
            <a:fillRect/>
          </a:stretch>
        </p:blipFill>
        <p:spPr>
          <a:xfrm>
            <a:off x="223418" y="1037151"/>
            <a:ext cx="8486242" cy="1660846"/>
          </a:xfrm>
          <a:prstGeom prst="rect">
            <a:avLst/>
          </a:prstGeom>
        </p:spPr>
      </p:pic>
      <p:sp>
        <p:nvSpPr>
          <p:cNvPr id="14" name="矩形 1">
            <a:extLst>
              <a:ext uri="{FF2B5EF4-FFF2-40B4-BE49-F238E27FC236}">
                <a16:creationId xmlns:a16="http://schemas.microsoft.com/office/drawing/2014/main" id="{DD22787E-F91B-3145-29E5-91EE6D96CEEF}"/>
              </a:ext>
            </a:extLst>
          </p:cNvPr>
          <p:cNvSpPr>
            <a:spLocks noChangeArrowheads="1"/>
          </p:cNvSpPr>
          <p:nvPr/>
        </p:nvSpPr>
        <p:spPr bwMode="auto">
          <a:xfrm>
            <a:off x="372925" y="3174881"/>
            <a:ext cx="8191955" cy="4233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假如 </a:t>
            </a:r>
            <a:r>
              <a:rPr lang="en-US" altLang="zh-CN" sz="1600" b="0" dirty="0">
                <a:solidFill>
                  <a:srgbClr val="002060"/>
                </a:solidFill>
                <a:latin typeface="思源黑体 CN Normal" panose="020B0400000000000000" pitchFamily="34" charset="-122"/>
                <a:ea typeface="思源黑体 CN Normal" panose="020B0400000000000000" pitchFamily="34" charset="-122"/>
              </a:rPr>
              <a:t>CONSTA</a:t>
            </a:r>
            <a:r>
              <a:rPr lang="zh-CN" altLang="en-US" sz="1600" b="0" dirty="0">
                <a:solidFill>
                  <a:srgbClr val="002060"/>
                </a:solidFill>
                <a:latin typeface="思源黑体 CN Normal" panose="020B0400000000000000" pitchFamily="34" charset="-122"/>
                <a:ea typeface="思源黑体 CN Normal" panose="020B0400000000000000" pitchFamily="34" charset="-122"/>
              </a:rPr>
              <a:t>设置为</a:t>
            </a:r>
            <a:r>
              <a:rPr lang="en-US" altLang="zh-CN" sz="1600" b="0" dirty="0">
                <a:solidFill>
                  <a:srgbClr val="002060"/>
                </a:solidFill>
                <a:latin typeface="思源黑体 CN Normal" panose="020B0400000000000000" pitchFamily="34" charset="-122"/>
                <a:ea typeface="思源黑体 CN Normal" panose="020B0400000000000000" pitchFamily="34" charset="-122"/>
              </a:rPr>
              <a:t>240</a:t>
            </a:r>
            <a:r>
              <a:rPr lang="zh-CN" altLang="en-US" sz="1600" b="0" dirty="0">
                <a:solidFill>
                  <a:srgbClr val="002060"/>
                </a:solidFill>
                <a:latin typeface="思源黑体 CN Normal" panose="020B0400000000000000" pitchFamily="34" charset="-122"/>
                <a:ea typeface="思源黑体 CN Normal" panose="020B0400000000000000" pitchFamily="34" charset="-122"/>
              </a:rPr>
              <a:t>，那么恒定</a:t>
            </a:r>
            <a:r>
              <a:rPr lang="en-US" altLang="zh-CN" sz="1600" b="0" dirty="0">
                <a:solidFill>
                  <a:srgbClr val="002060"/>
                </a:solidFill>
                <a:latin typeface="思源黑体 CN Normal" panose="020B0400000000000000" pitchFamily="34" charset="-122"/>
                <a:ea typeface="思源黑体 CN Normal" panose="020B0400000000000000" pitchFamily="34" charset="-122"/>
              </a:rPr>
              <a:t>Alpha</a:t>
            </a:r>
            <a:r>
              <a:rPr lang="zh-CN" altLang="en-US" sz="1600" b="0" dirty="0">
                <a:solidFill>
                  <a:srgbClr val="002060"/>
                </a:solidFill>
                <a:latin typeface="思源黑体 CN Normal" panose="020B0400000000000000" pitchFamily="34" charset="-122"/>
                <a:ea typeface="思源黑体 CN Normal" panose="020B0400000000000000" pitchFamily="34" charset="-122"/>
              </a:rPr>
              <a:t>值为</a:t>
            </a:r>
            <a:r>
              <a:rPr lang="en-US" altLang="zh-CN" sz="1600" b="0" dirty="0">
                <a:solidFill>
                  <a:srgbClr val="002060"/>
                </a:solidFill>
                <a:latin typeface="思源黑体 CN Normal" panose="020B0400000000000000" pitchFamily="34" charset="-122"/>
                <a:ea typeface="思源黑体 CN Normal" panose="020B0400000000000000" pitchFamily="34" charset="-122"/>
              </a:rPr>
              <a:t>240/255 = 0.94</a:t>
            </a:r>
          </a:p>
        </p:txBody>
      </p:sp>
    </p:spTree>
    <p:extLst>
      <p:ext uri="{BB962C8B-B14F-4D97-AF65-F5344CB8AC3E}">
        <p14:creationId xmlns:p14="http://schemas.microsoft.com/office/powerpoint/2010/main" val="83518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51311" y="10815"/>
            <a:ext cx="5167449"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的层混合系数配置寄存器（</a:t>
            </a:r>
            <a:r>
              <a:rPr lang="en-US" altLang="zh-CN" dirty="0" err="1">
                <a:solidFill>
                  <a:srgbClr val="002060"/>
                </a:solidFill>
                <a:latin typeface="思源黑体 CN Normal" panose="020B0400000000000000" pitchFamily="34" charset="-122"/>
                <a:ea typeface="思源黑体 CN Normal" panose="020B0400000000000000" pitchFamily="34" charset="-122"/>
              </a:rPr>
              <a:t>LTDC_LxBFCR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1">
            <a:extLst>
              <a:ext uri="{FF2B5EF4-FFF2-40B4-BE49-F238E27FC236}">
                <a16:creationId xmlns:a16="http://schemas.microsoft.com/office/drawing/2014/main" id="{91D45A63-4E95-4651-894A-37DAF5149CB5}"/>
              </a:ext>
            </a:extLst>
          </p:cNvPr>
          <p:cNvSpPr>
            <a:spLocks noChangeArrowheads="1"/>
          </p:cNvSpPr>
          <p:nvPr/>
        </p:nvSpPr>
        <p:spPr bwMode="auto">
          <a:xfrm>
            <a:off x="258625" y="2093917"/>
            <a:ext cx="3947615"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该寄存器用于定义混合系数：</a:t>
            </a:r>
            <a:r>
              <a:rPr lang="en-US" altLang="zh-CN" sz="1600" b="0" dirty="0">
                <a:solidFill>
                  <a:srgbClr val="002060"/>
                </a:solidFill>
                <a:latin typeface="思源黑体 CN Normal" panose="020B0400000000000000" pitchFamily="34" charset="-122"/>
                <a:ea typeface="思源黑体 CN Normal" panose="020B0400000000000000" pitchFamily="34" charset="-122"/>
              </a:rPr>
              <a:t>BF1</a:t>
            </a:r>
            <a:r>
              <a:rPr lang="zh-CN" altLang="en-US" sz="1600" b="0" dirty="0">
                <a:solidFill>
                  <a:srgbClr val="002060"/>
                </a:solidFill>
                <a:latin typeface="思源黑体 CN Normal" panose="020B0400000000000000" pitchFamily="34" charset="-122"/>
                <a:ea typeface="思源黑体 CN Normal" panose="020B0400000000000000" pitchFamily="34" charset="-122"/>
              </a:rPr>
              <a:t>和</a:t>
            </a:r>
            <a:r>
              <a:rPr lang="en-US" altLang="zh-CN" sz="1600" b="0" dirty="0">
                <a:solidFill>
                  <a:srgbClr val="002060"/>
                </a:solidFill>
                <a:latin typeface="思源黑体 CN Normal" panose="020B0400000000000000" pitchFamily="34" charset="-122"/>
                <a:ea typeface="思源黑体 CN Normal" panose="020B0400000000000000" pitchFamily="34" charset="-122"/>
              </a:rPr>
              <a:t>BF2</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pic>
        <p:nvPicPr>
          <p:cNvPr id="7" name="图片 6">
            <a:extLst>
              <a:ext uri="{FF2B5EF4-FFF2-40B4-BE49-F238E27FC236}">
                <a16:creationId xmlns:a16="http://schemas.microsoft.com/office/drawing/2014/main" id="{B592E38F-2B30-C67C-BE2B-4A3C886F9F8E}"/>
              </a:ext>
            </a:extLst>
          </p:cNvPr>
          <p:cNvPicPr>
            <a:picLocks noChangeAspect="1"/>
          </p:cNvPicPr>
          <p:nvPr/>
        </p:nvPicPr>
        <p:blipFill>
          <a:blip r:embed="rId3"/>
          <a:stretch>
            <a:fillRect/>
          </a:stretch>
        </p:blipFill>
        <p:spPr>
          <a:xfrm>
            <a:off x="217170" y="461549"/>
            <a:ext cx="8709660" cy="1661217"/>
          </a:xfrm>
          <a:prstGeom prst="rect">
            <a:avLst/>
          </a:prstGeom>
        </p:spPr>
      </p:pic>
      <p:sp>
        <p:nvSpPr>
          <p:cNvPr id="14" name="矩形 1">
            <a:extLst>
              <a:ext uri="{FF2B5EF4-FFF2-40B4-BE49-F238E27FC236}">
                <a16:creationId xmlns:a16="http://schemas.microsoft.com/office/drawing/2014/main" id="{BF550843-FB2D-B459-D7DC-399E1F5A171A}"/>
              </a:ext>
            </a:extLst>
          </p:cNvPr>
          <p:cNvSpPr>
            <a:spLocks noChangeArrowheads="1"/>
          </p:cNvSpPr>
          <p:nvPr/>
        </p:nvSpPr>
        <p:spPr bwMode="auto">
          <a:xfrm>
            <a:off x="258625" y="2410685"/>
            <a:ext cx="5985967"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BF1</a:t>
            </a:r>
            <a:r>
              <a:rPr lang="zh-CN" altLang="en-US" sz="1600" b="0" dirty="0">
                <a:solidFill>
                  <a:srgbClr val="002060"/>
                </a:solidFill>
                <a:latin typeface="思源黑体 CN Normal" panose="020B0400000000000000" pitchFamily="34" charset="-122"/>
                <a:ea typeface="思源黑体 CN Normal" panose="020B0400000000000000" pitchFamily="34" charset="-122"/>
              </a:rPr>
              <a:t>：① </a:t>
            </a:r>
            <a:r>
              <a:rPr lang="en-US" altLang="zh-CN" sz="1600" b="0" dirty="0">
                <a:solidFill>
                  <a:srgbClr val="002060"/>
                </a:solidFill>
                <a:latin typeface="思源黑体 CN Normal" panose="020B0400000000000000" pitchFamily="34" charset="-122"/>
                <a:ea typeface="思源黑体 CN Normal" panose="020B0400000000000000" pitchFamily="34" charset="-122"/>
              </a:rPr>
              <a:t>100: </a:t>
            </a:r>
            <a:r>
              <a:rPr lang="zh-CN" altLang="en-US" sz="1600" b="0" dirty="0">
                <a:solidFill>
                  <a:srgbClr val="002060"/>
                </a:solidFill>
                <a:latin typeface="思源黑体 CN Normal" panose="020B0400000000000000" pitchFamily="34" charset="-122"/>
                <a:ea typeface="思源黑体 CN Normal" panose="020B0400000000000000" pitchFamily="34" charset="-122"/>
              </a:rPr>
              <a:t>恒定</a:t>
            </a:r>
            <a:r>
              <a:rPr lang="en-US" altLang="zh-CN" sz="1600" b="0" dirty="0">
                <a:solidFill>
                  <a:srgbClr val="002060"/>
                </a:solidFill>
                <a:latin typeface="思源黑体 CN Normal" panose="020B0400000000000000" pitchFamily="34" charset="-122"/>
                <a:ea typeface="思源黑体 CN Normal" panose="020B0400000000000000" pitchFamily="34" charset="-122"/>
              </a:rPr>
              <a:t>Alpha		</a:t>
            </a:r>
            <a:r>
              <a:rPr lang="zh-CN" altLang="en-US" sz="1600" b="0" dirty="0">
                <a:solidFill>
                  <a:srgbClr val="002060"/>
                </a:solidFill>
                <a:latin typeface="思源黑体 CN Normal" panose="020B0400000000000000" pitchFamily="34" charset="-122"/>
                <a:ea typeface="思源黑体 CN Normal" panose="020B0400000000000000" pitchFamily="34" charset="-122"/>
              </a:rPr>
              <a:t>② </a:t>
            </a:r>
            <a:r>
              <a:rPr lang="en-US" altLang="zh-CN" sz="1600" b="0" dirty="0">
                <a:solidFill>
                  <a:srgbClr val="002060"/>
                </a:solidFill>
                <a:latin typeface="思源黑体 CN Normal" panose="020B0400000000000000" pitchFamily="34" charset="-122"/>
                <a:ea typeface="思源黑体 CN Normal" panose="020B0400000000000000" pitchFamily="34" charset="-122"/>
              </a:rPr>
              <a:t>110: </a:t>
            </a:r>
            <a:r>
              <a:rPr lang="zh-CN" altLang="en-US" sz="1600" b="0" dirty="0">
                <a:solidFill>
                  <a:srgbClr val="002060"/>
                </a:solidFill>
                <a:latin typeface="思源黑体 CN Normal" panose="020B0400000000000000" pitchFamily="34" charset="-122"/>
                <a:ea typeface="思源黑体 CN Normal" panose="020B0400000000000000" pitchFamily="34" charset="-122"/>
              </a:rPr>
              <a:t>像素</a:t>
            </a:r>
            <a:r>
              <a:rPr lang="en-US" altLang="zh-CN" sz="1600" b="0" dirty="0">
                <a:solidFill>
                  <a:srgbClr val="002060"/>
                </a:solidFill>
                <a:latin typeface="思源黑体 CN Normal" panose="020B0400000000000000" pitchFamily="34" charset="-122"/>
                <a:ea typeface="思源黑体 CN Normal" panose="020B0400000000000000" pitchFamily="34" charset="-122"/>
              </a:rPr>
              <a:t>Alpha x </a:t>
            </a:r>
            <a:r>
              <a:rPr lang="zh-CN" altLang="en-US" sz="1600" b="0" dirty="0">
                <a:solidFill>
                  <a:srgbClr val="002060"/>
                </a:solidFill>
                <a:latin typeface="思源黑体 CN Normal" panose="020B0400000000000000" pitchFamily="34" charset="-122"/>
                <a:ea typeface="思源黑体 CN Normal" panose="020B0400000000000000" pitchFamily="34" charset="-122"/>
              </a:rPr>
              <a:t>恒定</a:t>
            </a:r>
            <a:r>
              <a:rPr lang="en-US" altLang="zh-CN" sz="1600" b="0" dirty="0">
                <a:solidFill>
                  <a:srgbClr val="002060"/>
                </a:solidFill>
                <a:latin typeface="思源黑体 CN Normal" panose="020B0400000000000000" pitchFamily="34" charset="-122"/>
                <a:ea typeface="思源黑体 CN Normal" panose="020B0400000000000000" pitchFamily="34" charset="-122"/>
              </a:rPr>
              <a:t>Alpha</a:t>
            </a:r>
          </a:p>
        </p:txBody>
      </p:sp>
      <p:sp>
        <p:nvSpPr>
          <p:cNvPr id="15" name="矩形 1">
            <a:extLst>
              <a:ext uri="{FF2B5EF4-FFF2-40B4-BE49-F238E27FC236}">
                <a16:creationId xmlns:a16="http://schemas.microsoft.com/office/drawing/2014/main" id="{BAD1262A-CDB4-8764-866C-064A2C5C2062}"/>
              </a:ext>
            </a:extLst>
          </p:cNvPr>
          <p:cNvSpPr>
            <a:spLocks noChangeArrowheads="1"/>
          </p:cNvSpPr>
          <p:nvPr/>
        </p:nvSpPr>
        <p:spPr bwMode="auto">
          <a:xfrm>
            <a:off x="258625" y="2727453"/>
            <a:ext cx="6325056"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BF2</a:t>
            </a:r>
            <a:r>
              <a:rPr lang="zh-CN" altLang="en-US" sz="1600" b="0" dirty="0">
                <a:solidFill>
                  <a:srgbClr val="002060"/>
                </a:solidFill>
                <a:latin typeface="思源黑体 CN Normal" panose="020B0400000000000000" pitchFamily="34" charset="-122"/>
                <a:ea typeface="思源黑体 CN Normal" panose="020B0400000000000000" pitchFamily="34" charset="-122"/>
              </a:rPr>
              <a:t>：① </a:t>
            </a:r>
            <a:r>
              <a:rPr lang="en-US" altLang="zh-CN" sz="1600" b="0" dirty="0">
                <a:solidFill>
                  <a:srgbClr val="002060"/>
                </a:solidFill>
                <a:latin typeface="思源黑体 CN Normal" panose="020B0400000000000000" pitchFamily="34" charset="-122"/>
                <a:ea typeface="思源黑体 CN Normal" panose="020B0400000000000000" pitchFamily="34" charset="-122"/>
              </a:rPr>
              <a:t>101: 1 – </a:t>
            </a:r>
            <a:r>
              <a:rPr lang="zh-CN" altLang="en-US" sz="1600" b="0" dirty="0">
                <a:solidFill>
                  <a:srgbClr val="002060"/>
                </a:solidFill>
                <a:latin typeface="思源黑体 CN Normal" panose="020B0400000000000000" pitchFamily="34" charset="-122"/>
                <a:ea typeface="思源黑体 CN Normal" panose="020B0400000000000000" pitchFamily="34" charset="-122"/>
              </a:rPr>
              <a:t>恒定</a:t>
            </a:r>
            <a:r>
              <a:rPr lang="en-US" altLang="zh-CN" sz="1600" b="0" dirty="0">
                <a:solidFill>
                  <a:srgbClr val="002060"/>
                </a:solidFill>
                <a:latin typeface="思源黑体 CN Normal" panose="020B0400000000000000" pitchFamily="34" charset="-122"/>
                <a:ea typeface="思源黑体 CN Normal" panose="020B0400000000000000" pitchFamily="34" charset="-122"/>
              </a:rPr>
              <a:t>Alpha	</a:t>
            </a:r>
            <a:r>
              <a:rPr lang="zh-CN" altLang="en-US" sz="1600" b="0" dirty="0">
                <a:solidFill>
                  <a:srgbClr val="002060"/>
                </a:solidFill>
                <a:latin typeface="思源黑体 CN Normal" panose="020B0400000000000000" pitchFamily="34" charset="-122"/>
                <a:ea typeface="思源黑体 CN Normal" panose="020B0400000000000000" pitchFamily="34" charset="-122"/>
              </a:rPr>
              <a:t>② </a:t>
            </a:r>
            <a:r>
              <a:rPr lang="en-US" altLang="zh-CN" sz="1600" b="0" dirty="0">
                <a:solidFill>
                  <a:srgbClr val="002060"/>
                </a:solidFill>
                <a:latin typeface="思源黑体 CN Normal" panose="020B0400000000000000" pitchFamily="34" charset="-122"/>
                <a:ea typeface="思源黑体 CN Normal" panose="020B0400000000000000" pitchFamily="34" charset="-122"/>
              </a:rPr>
              <a:t>111: 1 - </a:t>
            </a:r>
            <a:r>
              <a:rPr lang="zh-CN" altLang="en-US" sz="1600" b="0" dirty="0">
                <a:solidFill>
                  <a:srgbClr val="002060"/>
                </a:solidFill>
                <a:latin typeface="思源黑体 CN Normal" panose="020B0400000000000000" pitchFamily="34" charset="-122"/>
                <a:ea typeface="思源黑体 CN Normal" panose="020B0400000000000000" pitchFamily="34" charset="-122"/>
              </a:rPr>
              <a:t>像素</a:t>
            </a:r>
            <a:r>
              <a:rPr lang="en-US" altLang="zh-CN" sz="1600" b="0" dirty="0">
                <a:solidFill>
                  <a:srgbClr val="002060"/>
                </a:solidFill>
                <a:latin typeface="思源黑体 CN Normal" panose="020B0400000000000000" pitchFamily="34" charset="-122"/>
                <a:ea typeface="思源黑体 CN Normal" panose="020B0400000000000000" pitchFamily="34" charset="-122"/>
              </a:rPr>
              <a:t>Alpha x </a:t>
            </a:r>
            <a:r>
              <a:rPr lang="zh-CN" altLang="en-US" sz="1600" b="0" dirty="0">
                <a:solidFill>
                  <a:srgbClr val="002060"/>
                </a:solidFill>
                <a:latin typeface="思源黑体 CN Normal" panose="020B0400000000000000" pitchFamily="34" charset="-122"/>
                <a:ea typeface="思源黑体 CN Normal" panose="020B0400000000000000" pitchFamily="34" charset="-122"/>
              </a:rPr>
              <a:t>恒定</a:t>
            </a:r>
            <a:r>
              <a:rPr lang="en-US" altLang="zh-CN" sz="1600" b="0" dirty="0">
                <a:solidFill>
                  <a:srgbClr val="002060"/>
                </a:solidFill>
                <a:latin typeface="思源黑体 CN Normal" panose="020B0400000000000000" pitchFamily="34" charset="-122"/>
                <a:ea typeface="思源黑体 CN Normal" panose="020B0400000000000000" pitchFamily="34" charset="-122"/>
              </a:rPr>
              <a:t>Alpha</a:t>
            </a:r>
          </a:p>
        </p:txBody>
      </p:sp>
      <p:sp>
        <p:nvSpPr>
          <p:cNvPr id="17" name="矩形 1">
            <a:extLst>
              <a:ext uri="{FF2B5EF4-FFF2-40B4-BE49-F238E27FC236}">
                <a16:creationId xmlns:a16="http://schemas.microsoft.com/office/drawing/2014/main" id="{94552CD9-CA95-6495-BCEA-52504F591FAA}"/>
              </a:ext>
            </a:extLst>
          </p:cNvPr>
          <p:cNvSpPr>
            <a:spLocks noChangeArrowheads="1"/>
          </p:cNvSpPr>
          <p:nvPr/>
        </p:nvSpPr>
        <p:spPr bwMode="auto">
          <a:xfrm>
            <a:off x="659130" y="3065165"/>
            <a:ext cx="7673340" cy="5847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BC 			= BF1		x C 			+ BF2 		x Cs</a:t>
            </a:r>
          </a:p>
          <a:p>
            <a:pPr eaLnBrk="1" hangingPunct="1">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混合后的颜色</a:t>
            </a:r>
            <a:r>
              <a:rPr lang="en-US" altLang="zh-CN" sz="1600" b="0" dirty="0">
                <a:solidFill>
                  <a:srgbClr val="002060"/>
                </a:solidFill>
                <a:latin typeface="思源黑体 CN Normal" panose="020B0400000000000000" pitchFamily="34" charset="-122"/>
                <a:ea typeface="思源黑体 CN Normal" panose="020B0400000000000000" pitchFamily="34" charset="-122"/>
              </a:rPr>
              <a:t>	= </a:t>
            </a:r>
            <a:r>
              <a:rPr lang="zh-CN" altLang="en-US" sz="1600" b="0" dirty="0">
                <a:solidFill>
                  <a:srgbClr val="002060"/>
                </a:solidFill>
                <a:latin typeface="思源黑体 CN Normal" panose="020B0400000000000000" pitchFamily="34" charset="-122"/>
                <a:ea typeface="思源黑体 CN Normal" panose="020B0400000000000000" pitchFamily="34" charset="-122"/>
              </a:rPr>
              <a:t>混合系数</a:t>
            </a:r>
            <a:r>
              <a:rPr lang="en-US" altLang="zh-CN" sz="1600" b="0" dirty="0">
                <a:solidFill>
                  <a:srgbClr val="002060"/>
                </a:solidFill>
                <a:latin typeface="思源黑体 CN Normal" panose="020B0400000000000000" pitchFamily="34" charset="-122"/>
                <a:ea typeface="思源黑体 CN Normal" panose="020B0400000000000000" pitchFamily="34" charset="-122"/>
              </a:rPr>
              <a:t>1	x </a:t>
            </a:r>
            <a:r>
              <a:rPr lang="zh-CN" altLang="en-US" sz="1600" b="0" dirty="0">
                <a:solidFill>
                  <a:srgbClr val="002060"/>
                </a:solidFill>
                <a:latin typeface="思源黑体 CN Normal" panose="020B0400000000000000" pitchFamily="34" charset="-122"/>
                <a:ea typeface="思源黑体 CN Normal" panose="020B0400000000000000" pitchFamily="34" charset="-122"/>
              </a:rPr>
              <a:t>当前层颜色</a:t>
            </a:r>
            <a:r>
              <a:rPr lang="en-US" altLang="zh-CN" sz="1600" b="0" dirty="0">
                <a:solidFill>
                  <a:srgbClr val="002060"/>
                </a:solidFill>
                <a:latin typeface="思源黑体 CN Normal" panose="020B0400000000000000" pitchFamily="34" charset="-122"/>
                <a:ea typeface="思源黑体 CN Normal" panose="020B0400000000000000" pitchFamily="34" charset="-122"/>
              </a:rPr>
              <a:t>	+ </a:t>
            </a:r>
            <a:r>
              <a:rPr lang="zh-CN" altLang="en-US" sz="1600" b="0" dirty="0">
                <a:solidFill>
                  <a:srgbClr val="002060"/>
                </a:solidFill>
                <a:latin typeface="思源黑体 CN Normal" panose="020B0400000000000000" pitchFamily="34" charset="-122"/>
                <a:ea typeface="思源黑体 CN Normal" panose="020B0400000000000000" pitchFamily="34" charset="-122"/>
              </a:rPr>
              <a:t>混合系数</a:t>
            </a:r>
            <a:r>
              <a:rPr lang="en-US" altLang="zh-CN" sz="1600" b="0" dirty="0">
                <a:solidFill>
                  <a:srgbClr val="002060"/>
                </a:solidFill>
                <a:latin typeface="思源黑体 CN Normal" panose="020B0400000000000000" pitchFamily="34" charset="-122"/>
                <a:ea typeface="思源黑体 CN Normal" panose="020B0400000000000000" pitchFamily="34" charset="-122"/>
              </a:rPr>
              <a:t>2 	x </a:t>
            </a:r>
            <a:r>
              <a:rPr lang="zh-CN" altLang="en-US" sz="1600" b="0" dirty="0">
                <a:solidFill>
                  <a:srgbClr val="002060"/>
                </a:solidFill>
                <a:latin typeface="思源黑体 CN Normal" panose="020B0400000000000000" pitchFamily="34" charset="-122"/>
                <a:ea typeface="思源黑体 CN Normal" panose="020B0400000000000000" pitchFamily="34" charset="-122"/>
              </a:rPr>
              <a:t>底层混合后的颜色</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sp>
        <p:nvSpPr>
          <p:cNvPr id="18" name="矩形: 圆角 17">
            <a:extLst>
              <a:ext uri="{FF2B5EF4-FFF2-40B4-BE49-F238E27FC236}">
                <a16:creationId xmlns:a16="http://schemas.microsoft.com/office/drawing/2014/main" id="{50DFD1EC-D6EF-D26B-DA1F-2EFCA04FD04B}"/>
              </a:ext>
            </a:extLst>
          </p:cNvPr>
          <p:cNvSpPr/>
          <p:nvPr/>
        </p:nvSpPr>
        <p:spPr>
          <a:xfrm>
            <a:off x="6282690" y="2127552"/>
            <a:ext cx="2644140"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恒定</a:t>
            </a:r>
            <a:r>
              <a:rPr lang="en-US" altLang="zh-CN" sz="1600" dirty="0">
                <a:latin typeface="思源黑体 CN Normal" panose="020B0400000000000000" pitchFamily="34" charset="-122"/>
                <a:ea typeface="思源黑体 CN Normal" panose="020B0400000000000000" pitchFamily="34" charset="-122"/>
              </a:rPr>
              <a:t>Alpha</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err="1">
                <a:latin typeface="思源黑体 CN Normal" panose="020B0400000000000000" pitchFamily="34" charset="-122"/>
                <a:ea typeface="思源黑体 CN Normal" panose="020B0400000000000000" pitchFamily="34" charset="-122"/>
              </a:rPr>
              <a:t>LxCACR</a:t>
            </a:r>
            <a:r>
              <a:rPr lang="zh-CN" altLang="en-US" sz="1600" dirty="0">
                <a:latin typeface="思源黑体 CN Normal" panose="020B0400000000000000" pitchFamily="34" charset="-122"/>
                <a:ea typeface="思源黑体 CN Normal" panose="020B0400000000000000" pitchFamily="34" charset="-122"/>
              </a:rPr>
              <a:t>的值</a:t>
            </a:r>
          </a:p>
        </p:txBody>
      </p:sp>
      <p:sp>
        <p:nvSpPr>
          <p:cNvPr id="19" name="矩形: 圆角 18">
            <a:extLst>
              <a:ext uri="{FF2B5EF4-FFF2-40B4-BE49-F238E27FC236}">
                <a16:creationId xmlns:a16="http://schemas.microsoft.com/office/drawing/2014/main" id="{5C7AD8E7-30E3-BB6F-C3BE-FA989737968C}"/>
              </a:ext>
            </a:extLst>
          </p:cNvPr>
          <p:cNvSpPr/>
          <p:nvPr/>
        </p:nvSpPr>
        <p:spPr>
          <a:xfrm>
            <a:off x="6282690" y="2532694"/>
            <a:ext cx="2644140"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像素</a:t>
            </a:r>
            <a:r>
              <a:rPr lang="en-US" altLang="zh-CN" sz="1600" dirty="0">
                <a:latin typeface="思源黑体 CN Normal" panose="020B0400000000000000" pitchFamily="34" charset="-122"/>
                <a:ea typeface="思源黑体 CN Normal" panose="020B0400000000000000" pitchFamily="34" charset="-122"/>
              </a:rPr>
              <a:t>Alpha</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ARGB</a:t>
            </a:r>
            <a:r>
              <a:rPr lang="zh-CN" altLang="en-US" sz="1600" dirty="0">
                <a:latin typeface="思源黑体 CN Normal" panose="020B0400000000000000" pitchFamily="34" charset="-122"/>
                <a:ea typeface="思源黑体 CN Normal" panose="020B0400000000000000" pitchFamily="34" charset="-122"/>
              </a:rPr>
              <a:t>格式的</a:t>
            </a:r>
            <a:r>
              <a:rPr lang="en-US" altLang="zh-CN" sz="1600" dirty="0">
                <a:latin typeface="思源黑体 CN Normal" panose="020B0400000000000000" pitchFamily="34" charset="-122"/>
                <a:ea typeface="思源黑体 CN Normal" panose="020B0400000000000000" pitchFamily="34" charset="-122"/>
              </a:rPr>
              <a:t>A</a:t>
            </a:r>
            <a:endParaRPr lang="zh-CN" altLang="en-US" sz="1600" dirty="0">
              <a:latin typeface="思源黑体 CN Normal" panose="020B0400000000000000" pitchFamily="34" charset="-122"/>
              <a:ea typeface="思源黑体 CN Normal" panose="020B0400000000000000" pitchFamily="34" charset="-122"/>
            </a:endParaRPr>
          </a:p>
        </p:txBody>
      </p:sp>
      <p:sp>
        <p:nvSpPr>
          <p:cNvPr id="20" name="矩形 1">
            <a:extLst>
              <a:ext uri="{FF2B5EF4-FFF2-40B4-BE49-F238E27FC236}">
                <a16:creationId xmlns:a16="http://schemas.microsoft.com/office/drawing/2014/main" id="{C0D25CD3-2B35-7FD4-1FBD-613F178A98F3}"/>
              </a:ext>
            </a:extLst>
          </p:cNvPr>
          <p:cNvSpPr>
            <a:spLocks noChangeArrowheads="1"/>
          </p:cNvSpPr>
          <p:nvPr/>
        </p:nvSpPr>
        <p:spPr bwMode="auto">
          <a:xfrm>
            <a:off x="659130" y="3649940"/>
            <a:ext cx="8050530"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注意：对于层</a:t>
            </a:r>
            <a:r>
              <a:rPr lang="en-US" altLang="zh-CN" sz="1600" b="0" dirty="0">
                <a:solidFill>
                  <a:srgbClr val="002060"/>
                </a:solidFill>
                <a:latin typeface="思源黑体 CN Normal" panose="020B0400000000000000" pitchFamily="34" charset="-122"/>
                <a:ea typeface="思源黑体 CN Normal" panose="020B0400000000000000" pitchFamily="34" charset="-122"/>
              </a:rPr>
              <a:t>1</a:t>
            </a:r>
            <a:r>
              <a:rPr lang="zh-CN" altLang="en-US" sz="1600" b="0" dirty="0">
                <a:solidFill>
                  <a:srgbClr val="002060"/>
                </a:solidFill>
                <a:latin typeface="思源黑体 CN Normal" panose="020B0400000000000000" pitchFamily="34" charset="-122"/>
                <a:ea typeface="思源黑体 CN Normal" panose="020B0400000000000000" pitchFamily="34" charset="-122"/>
              </a:rPr>
              <a:t>来说，</a:t>
            </a:r>
            <a:r>
              <a:rPr lang="en-US" altLang="zh-CN" sz="1600" b="0" dirty="0">
                <a:solidFill>
                  <a:srgbClr val="002060"/>
                </a:solidFill>
                <a:latin typeface="思源黑体 CN Normal" panose="020B0400000000000000" pitchFamily="34" charset="-122"/>
                <a:ea typeface="思源黑体 CN Normal" panose="020B0400000000000000" pitchFamily="34" charset="-122"/>
              </a:rPr>
              <a:t>Cs</a:t>
            </a:r>
            <a:r>
              <a:rPr lang="zh-CN" altLang="en-US" sz="1600" b="0" dirty="0">
                <a:solidFill>
                  <a:srgbClr val="002060"/>
                </a:solidFill>
                <a:latin typeface="思源黑体 CN Normal" panose="020B0400000000000000" pitchFamily="34" charset="-122"/>
                <a:ea typeface="思源黑体 CN Normal" panose="020B0400000000000000" pitchFamily="34" charset="-122"/>
              </a:rPr>
              <a:t>为背景层颜色，对于层</a:t>
            </a:r>
            <a:r>
              <a:rPr lang="en-US" altLang="zh-CN" sz="1600" b="0" dirty="0">
                <a:solidFill>
                  <a:srgbClr val="002060"/>
                </a:solidFill>
                <a:latin typeface="思源黑体 CN Normal" panose="020B0400000000000000" pitchFamily="34" charset="-122"/>
                <a:ea typeface="思源黑体 CN Normal" panose="020B0400000000000000" pitchFamily="34" charset="-122"/>
              </a:rPr>
              <a:t>2</a:t>
            </a:r>
            <a:r>
              <a:rPr lang="zh-CN" altLang="en-US" sz="1600" b="0" dirty="0">
                <a:solidFill>
                  <a:srgbClr val="002060"/>
                </a:solidFill>
                <a:latin typeface="思源黑体 CN Normal" panose="020B0400000000000000" pitchFamily="34" charset="-122"/>
                <a:ea typeface="思源黑体 CN Normal" panose="020B0400000000000000" pitchFamily="34" charset="-122"/>
              </a:rPr>
              <a:t>来说，</a:t>
            </a:r>
            <a:r>
              <a:rPr lang="en-US" altLang="zh-CN" sz="1600" b="0" dirty="0">
                <a:solidFill>
                  <a:srgbClr val="002060"/>
                </a:solidFill>
                <a:latin typeface="思源黑体 CN Normal" panose="020B0400000000000000" pitchFamily="34" charset="-122"/>
                <a:ea typeface="思源黑体 CN Normal" panose="020B0400000000000000" pitchFamily="34" charset="-122"/>
              </a:rPr>
              <a:t>Cs</a:t>
            </a:r>
            <a:r>
              <a:rPr lang="zh-CN" altLang="en-US" sz="1600" b="0" dirty="0">
                <a:solidFill>
                  <a:srgbClr val="002060"/>
                </a:solidFill>
                <a:latin typeface="思源黑体 CN Normal" panose="020B0400000000000000" pitchFamily="34" charset="-122"/>
                <a:ea typeface="思源黑体 CN Normal" panose="020B0400000000000000" pitchFamily="34" charset="-122"/>
              </a:rPr>
              <a:t>为背景层和层</a:t>
            </a:r>
            <a:r>
              <a:rPr lang="en-US" altLang="zh-CN" sz="1600" b="0" dirty="0">
                <a:solidFill>
                  <a:srgbClr val="002060"/>
                </a:solidFill>
                <a:latin typeface="思源黑体 CN Normal" panose="020B0400000000000000" pitchFamily="34" charset="-122"/>
                <a:ea typeface="思源黑体 CN Normal" panose="020B0400000000000000" pitchFamily="34" charset="-122"/>
              </a:rPr>
              <a:t>1</a:t>
            </a:r>
            <a:r>
              <a:rPr lang="zh-CN" altLang="en-US" sz="1600" b="0" dirty="0">
                <a:solidFill>
                  <a:srgbClr val="002060"/>
                </a:solidFill>
                <a:latin typeface="思源黑体 CN Normal" panose="020B0400000000000000" pitchFamily="34" charset="-122"/>
                <a:ea typeface="思源黑体 CN Normal" panose="020B0400000000000000" pitchFamily="34" charset="-122"/>
              </a:rPr>
              <a:t>混合后的颜色</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sp>
        <p:nvSpPr>
          <p:cNvPr id="21" name="矩形 1">
            <a:extLst>
              <a:ext uri="{FF2B5EF4-FFF2-40B4-BE49-F238E27FC236}">
                <a16:creationId xmlns:a16="http://schemas.microsoft.com/office/drawing/2014/main" id="{0B7C9685-4004-F73B-BBC4-29D5007F9BEE}"/>
              </a:ext>
            </a:extLst>
          </p:cNvPr>
          <p:cNvSpPr>
            <a:spLocks noChangeArrowheads="1"/>
          </p:cNvSpPr>
          <p:nvPr/>
        </p:nvSpPr>
        <p:spPr bwMode="auto">
          <a:xfrm>
            <a:off x="0" y="3949880"/>
            <a:ext cx="9144000" cy="662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ts val="2300"/>
              </a:lnSpc>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假如 采用恒定</a:t>
            </a:r>
            <a:r>
              <a:rPr lang="en-US" altLang="zh-CN" sz="1600" b="0" dirty="0">
                <a:solidFill>
                  <a:srgbClr val="002060"/>
                </a:solidFill>
                <a:latin typeface="思源黑体 CN Normal" panose="020B0400000000000000" pitchFamily="34" charset="-122"/>
                <a:ea typeface="思源黑体 CN Normal" panose="020B0400000000000000" pitchFamily="34" charset="-122"/>
              </a:rPr>
              <a:t>Alpha</a:t>
            </a:r>
            <a:r>
              <a:rPr lang="zh-CN" altLang="en-US" sz="1600" b="0" dirty="0">
                <a:solidFill>
                  <a:srgbClr val="002060"/>
                </a:solidFill>
                <a:latin typeface="思源黑体 CN Normal" panose="020B0400000000000000" pitchFamily="34" charset="-122"/>
                <a:ea typeface="思源黑体 CN Normal" panose="020B0400000000000000" pitchFamily="34" charset="-122"/>
              </a:rPr>
              <a:t>值且仅使能第一层，</a:t>
            </a:r>
            <a:r>
              <a:rPr lang="en-US" altLang="zh-CN" sz="1600" b="0" dirty="0">
                <a:solidFill>
                  <a:srgbClr val="002060"/>
                </a:solidFill>
                <a:latin typeface="思源黑体 CN Normal" panose="020B0400000000000000" pitchFamily="34" charset="-122"/>
                <a:ea typeface="思源黑体 CN Normal" panose="020B0400000000000000" pitchFamily="34" charset="-122"/>
              </a:rPr>
              <a:t>LTDC_L1CACR</a:t>
            </a:r>
            <a:r>
              <a:rPr lang="zh-CN" altLang="en-US" sz="1600" b="0" dirty="0">
                <a:solidFill>
                  <a:srgbClr val="002060"/>
                </a:solidFill>
                <a:latin typeface="思源黑体 CN Normal" panose="020B0400000000000000" pitchFamily="34" charset="-122"/>
                <a:ea typeface="思源黑体 CN Normal" panose="020B0400000000000000" pitchFamily="34" charset="-122"/>
              </a:rPr>
              <a:t>为</a:t>
            </a:r>
            <a:r>
              <a:rPr lang="en-US" altLang="zh-CN" sz="1600" b="0" dirty="0">
                <a:solidFill>
                  <a:srgbClr val="002060"/>
                </a:solidFill>
                <a:latin typeface="思源黑体 CN Normal" panose="020B0400000000000000" pitchFamily="34" charset="-122"/>
                <a:ea typeface="思源黑体 CN Normal" panose="020B0400000000000000" pitchFamily="34" charset="-122"/>
              </a:rPr>
              <a:t>240</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C</a:t>
            </a:r>
            <a:r>
              <a:rPr lang="zh-CN" altLang="en-US" sz="1600" b="0" dirty="0">
                <a:solidFill>
                  <a:srgbClr val="002060"/>
                </a:solidFill>
                <a:latin typeface="思源黑体 CN Normal" panose="020B0400000000000000" pitchFamily="34" charset="-122"/>
                <a:ea typeface="思源黑体 CN Normal" panose="020B0400000000000000" pitchFamily="34" charset="-122"/>
              </a:rPr>
              <a:t>为</a:t>
            </a:r>
            <a:r>
              <a:rPr lang="en-US" altLang="zh-CN" sz="1600" b="0" dirty="0">
                <a:solidFill>
                  <a:srgbClr val="002060"/>
                </a:solidFill>
                <a:latin typeface="思源黑体 CN Normal" panose="020B0400000000000000" pitchFamily="34" charset="-122"/>
                <a:ea typeface="思源黑体 CN Normal" panose="020B0400000000000000" pitchFamily="34" charset="-122"/>
              </a:rPr>
              <a:t>128</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Cs</a:t>
            </a:r>
            <a:r>
              <a:rPr lang="zh-CN" altLang="en-US" sz="1600" b="0" dirty="0">
                <a:solidFill>
                  <a:srgbClr val="002060"/>
                </a:solidFill>
                <a:latin typeface="思源黑体 CN Normal" panose="020B0400000000000000" pitchFamily="34" charset="-122"/>
                <a:ea typeface="思源黑体 CN Normal" panose="020B0400000000000000" pitchFamily="34" charset="-122"/>
              </a:rPr>
              <a:t>为</a:t>
            </a:r>
            <a:r>
              <a:rPr lang="en-US" altLang="zh-CN" sz="1600" b="0" dirty="0">
                <a:solidFill>
                  <a:srgbClr val="002060"/>
                </a:solidFill>
                <a:latin typeface="思源黑体 CN Normal" panose="020B0400000000000000" pitchFamily="34" charset="-122"/>
                <a:ea typeface="思源黑体 CN Normal" panose="020B0400000000000000" pitchFamily="34" charset="-122"/>
              </a:rPr>
              <a:t>48</a:t>
            </a:r>
            <a:r>
              <a:rPr lang="zh-CN" altLang="en-US" sz="1600" b="0" dirty="0">
                <a:solidFill>
                  <a:srgbClr val="002060"/>
                </a:solidFill>
                <a:latin typeface="思源黑体 CN Normal" panose="020B0400000000000000" pitchFamily="34" charset="-122"/>
                <a:ea typeface="思源黑体 CN Normal" panose="020B0400000000000000" pitchFamily="34" charset="-122"/>
              </a:rPr>
              <a:t>，恒定</a:t>
            </a:r>
            <a:r>
              <a:rPr lang="en-US" altLang="zh-CN" sz="1600" b="0" dirty="0">
                <a:solidFill>
                  <a:srgbClr val="002060"/>
                </a:solidFill>
                <a:latin typeface="思源黑体 CN Normal" panose="020B0400000000000000" pitchFamily="34" charset="-122"/>
                <a:ea typeface="思源黑体 CN Normal" panose="020B0400000000000000" pitchFamily="34" charset="-122"/>
              </a:rPr>
              <a:t>Alpha</a:t>
            </a:r>
            <a:r>
              <a:rPr lang="zh-CN" altLang="en-US" sz="1600" b="0" dirty="0">
                <a:solidFill>
                  <a:srgbClr val="002060"/>
                </a:solidFill>
                <a:latin typeface="思源黑体 CN Normal" panose="020B0400000000000000" pitchFamily="34" charset="-122"/>
                <a:ea typeface="思源黑体 CN Normal" panose="020B0400000000000000" pitchFamily="34" charset="-122"/>
              </a:rPr>
              <a:t>为</a:t>
            </a:r>
            <a:r>
              <a:rPr lang="en-US" altLang="zh-CN" sz="1600" b="0" dirty="0">
                <a:solidFill>
                  <a:srgbClr val="002060"/>
                </a:solidFill>
                <a:latin typeface="思源黑体 CN Normal" panose="020B0400000000000000" pitchFamily="34" charset="-122"/>
                <a:ea typeface="思源黑体 CN Normal" panose="020B0400000000000000" pitchFamily="34" charset="-122"/>
              </a:rPr>
              <a:t>0.94</a:t>
            </a:r>
          </a:p>
          <a:p>
            <a:pPr algn="ctr" eaLnBrk="1" hangingPunct="1">
              <a:lnSpc>
                <a:spcPts val="23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BC = 0.94 * 128 + (1 – 0.94) * 48 = 123</a:t>
            </a:r>
          </a:p>
        </p:txBody>
      </p:sp>
      <p:sp>
        <p:nvSpPr>
          <p:cNvPr id="22" name="矩形 1">
            <a:extLst>
              <a:ext uri="{FF2B5EF4-FFF2-40B4-BE49-F238E27FC236}">
                <a16:creationId xmlns:a16="http://schemas.microsoft.com/office/drawing/2014/main" id="{C4651559-6BEB-7B67-8C80-6A8DE6BE7CB9}"/>
              </a:ext>
            </a:extLst>
          </p:cNvPr>
          <p:cNvSpPr>
            <a:spLocks noChangeArrowheads="1"/>
          </p:cNvSpPr>
          <p:nvPr/>
        </p:nvSpPr>
        <p:spPr bwMode="auto">
          <a:xfrm>
            <a:off x="45720" y="4664863"/>
            <a:ext cx="9022080"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一般情况下，设置</a:t>
            </a:r>
            <a:r>
              <a:rPr lang="en-US" altLang="zh-CN" sz="1600" b="0" dirty="0">
                <a:solidFill>
                  <a:srgbClr val="002060"/>
                </a:solidFill>
                <a:latin typeface="思源黑体 CN Normal" panose="020B0400000000000000" pitchFamily="34" charset="-122"/>
                <a:ea typeface="思源黑体 CN Normal" panose="020B0400000000000000" pitchFamily="34" charset="-122"/>
              </a:rPr>
              <a:t>L1CACR</a:t>
            </a:r>
            <a:r>
              <a:rPr lang="zh-CN" altLang="en-US" sz="1600" b="0" dirty="0">
                <a:solidFill>
                  <a:srgbClr val="002060"/>
                </a:solidFill>
                <a:latin typeface="思源黑体 CN Normal" panose="020B0400000000000000" pitchFamily="34" charset="-122"/>
                <a:ea typeface="思源黑体 CN Normal" panose="020B0400000000000000" pitchFamily="34" charset="-122"/>
              </a:rPr>
              <a:t>为</a:t>
            </a:r>
            <a:r>
              <a:rPr lang="en-US" altLang="zh-CN" sz="1600" b="0" dirty="0">
                <a:solidFill>
                  <a:srgbClr val="002060"/>
                </a:solidFill>
                <a:latin typeface="思源黑体 CN Normal" panose="020B0400000000000000" pitchFamily="34" charset="-122"/>
                <a:ea typeface="思源黑体 CN Normal" panose="020B0400000000000000" pitchFamily="34" charset="-122"/>
              </a:rPr>
              <a:t>255</a:t>
            </a:r>
            <a:r>
              <a:rPr lang="zh-CN" altLang="en-US" sz="1600" b="0" dirty="0">
                <a:solidFill>
                  <a:srgbClr val="002060"/>
                </a:solidFill>
                <a:latin typeface="思源黑体 CN Normal" panose="020B0400000000000000" pitchFamily="34" charset="-122"/>
                <a:ea typeface="思源黑体 CN Normal" panose="020B0400000000000000" pitchFamily="34" charset="-122"/>
              </a:rPr>
              <a:t>即可，这样</a:t>
            </a:r>
            <a:r>
              <a:rPr lang="en-US" altLang="zh-CN" sz="1600" b="0" dirty="0">
                <a:solidFill>
                  <a:srgbClr val="002060"/>
                </a:solidFill>
                <a:latin typeface="思源黑体 CN Normal" panose="020B0400000000000000" pitchFamily="34" charset="-122"/>
                <a:ea typeface="思源黑体 CN Normal" panose="020B0400000000000000" pitchFamily="34" charset="-122"/>
              </a:rPr>
              <a:t>BC = C</a:t>
            </a:r>
            <a:r>
              <a:rPr lang="zh-CN" altLang="en-US" sz="1600" b="0" dirty="0">
                <a:solidFill>
                  <a:srgbClr val="002060"/>
                </a:solidFill>
                <a:latin typeface="思源黑体 CN Normal" panose="020B0400000000000000" pitchFamily="34" charset="-122"/>
                <a:ea typeface="思源黑体 CN Normal" panose="020B0400000000000000" pitchFamily="34" charset="-122"/>
              </a:rPr>
              <a:t>，即混合后的颜色就是显存里的颜色</a:t>
            </a:r>
            <a:r>
              <a:rPr lang="en-US" altLang="zh-CN" sz="1600" b="0" dirty="0">
                <a:solidFill>
                  <a:srgbClr val="002060"/>
                </a:solidFill>
                <a:latin typeface="思源黑体 CN Normal" panose="020B0400000000000000" pitchFamily="34" charset="-122"/>
                <a:ea typeface="思源黑体 CN Normal" panose="020B0400000000000000" pitchFamily="34" charset="-122"/>
              </a:rPr>
              <a:t>(</a:t>
            </a:r>
            <a:r>
              <a:rPr lang="zh-CN" altLang="en-US" sz="1600" b="0" dirty="0">
                <a:solidFill>
                  <a:srgbClr val="002060"/>
                </a:solidFill>
                <a:latin typeface="思源黑体 CN Normal" panose="020B0400000000000000" pitchFamily="34" charset="-122"/>
                <a:ea typeface="思源黑体 CN Normal" panose="020B0400000000000000" pitchFamily="34" charset="-122"/>
              </a:rPr>
              <a:t>不进行混色</a:t>
            </a:r>
            <a:r>
              <a:rPr lang="en-US" altLang="zh-CN" sz="1600" b="0" dirty="0">
                <a:solidFill>
                  <a:srgbClr val="002060"/>
                </a:solidFill>
                <a:latin typeface="思源黑体 CN Normal" panose="020B0400000000000000" pitchFamily="34" charset="-122"/>
                <a:ea typeface="思源黑体 CN Normal" panose="020B0400000000000000" pitchFamily="34" charset="-122"/>
              </a:rPr>
              <a:t>)</a:t>
            </a:r>
          </a:p>
        </p:txBody>
      </p:sp>
    </p:spTree>
    <p:extLst>
      <p:ext uri="{BB962C8B-B14F-4D97-AF65-F5344CB8AC3E}">
        <p14:creationId xmlns:p14="http://schemas.microsoft.com/office/powerpoint/2010/main" val="236134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fade">
                                      <p:cBhvr>
                                        <p:cTn id="17" dur="500"/>
                                        <p:tgtEl>
                                          <p:spTgt spid="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xEl>
                                              <p:pRg st="0" end="0"/>
                                            </p:txEl>
                                          </p:spTgt>
                                        </p:tgtEl>
                                        <p:attrNameLst>
                                          <p:attrName>style.visibility</p:attrName>
                                        </p:attrNameLst>
                                      </p:cBhvr>
                                      <p:to>
                                        <p:strVal val="visible"/>
                                      </p:to>
                                    </p:set>
                                    <p:animEffect transition="in" filter="fade">
                                      <p:cBhvr>
                                        <p:cTn id="32" dur="500"/>
                                        <p:tgtEl>
                                          <p:spTgt spid="1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xEl>
                                              <p:pRg st="1" end="1"/>
                                            </p:txEl>
                                          </p:spTgt>
                                        </p:tgtEl>
                                        <p:attrNameLst>
                                          <p:attrName>style.visibility</p:attrName>
                                        </p:attrNameLst>
                                      </p:cBhvr>
                                      <p:to>
                                        <p:strVal val="visible"/>
                                      </p:to>
                                    </p:set>
                                    <p:animEffect transition="in" filter="fade">
                                      <p:cBhvr>
                                        <p:cTn id="37" dur="500"/>
                                        <p:tgtEl>
                                          <p:spTgt spid="17">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fade">
                                      <p:cBhvr>
                                        <p:cTn id="42" dur="500"/>
                                        <p:tgtEl>
                                          <p:spTgt spid="20">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xEl>
                                              <p:pRg st="0" end="0"/>
                                            </p:txEl>
                                          </p:spTgt>
                                        </p:tgtEl>
                                        <p:attrNameLst>
                                          <p:attrName>style.visibility</p:attrName>
                                        </p:attrNameLst>
                                      </p:cBhvr>
                                      <p:to>
                                        <p:strVal val="visible"/>
                                      </p:to>
                                    </p:set>
                                    <p:animEffect transition="in" filter="fade">
                                      <p:cBhvr>
                                        <p:cTn id="47" dur="500"/>
                                        <p:tgtEl>
                                          <p:spTgt spid="21">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
                                            <p:txEl>
                                              <p:pRg st="1" end="1"/>
                                            </p:txEl>
                                          </p:spTgt>
                                        </p:tgtEl>
                                        <p:attrNameLst>
                                          <p:attrName>style.visibility</p:attrName>
                                        </p:attrNameLst>
                                      </p:cBhvr>
                                      <p:to>
                                        <p:strVal val="visible"/>
                                      </p:to>
                                    </p:set>
                                    <p:animEffect transition="in" filter="fade">
                                      <p:cBhvr>
                                        <p:cTn id="52" dur="500"/>
                                        <p:tgtEl>
                                          <p:spTgt spid="21">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Effect transition="in" filter="fade">
                                      <p:cBhvr>
                                        <p:cTn id="5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26" name="Rectangle 2">
            <a:extLst>
              <a:ext uri="{FF2B5EF4-FFF2-40B4-BE49-F238E27FC236}">
                <a16:creationId xmlns:a16="http://schemas.microsoft.com/office/drawing/2014/main" id="{C0CDE692-3C14-4847-A72B-21C356D49E1A}"/>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pic>
        <p:nvPicPr>
          <p:cNvPr id="15" name="图片 14">
            <a:extLst>
              <a:ext uri="{FF2B5EF4-FFF2-40B4-BE49-F238E27FC236}">
                <a16:creationId xmlns:a16="http://schemas.microsoft.com/office/drawing/2014/main" id="{EC6AA781-F076-9C7B-4CC2-6AA544BA6FD6}"/>
              </a:ext>
            </a:extLst>
          </p:cNvPr>
          <p:cNvPicPr>
            <a:picLocks noChangeAspect="1"/>
          </p:cNvPicPr>
          <p:nvPr/>
        </p:nvPicPr>
        <p:blipFill>
          <a:blip r:embed="rId3"/>
          <a:stretch>
            <a:fillRect/>
          </a:stretch>
        </p:blipFill>
        <p:spPr>
          <a:xfrm>
            <a:off x="442237" y="641403"/>
            <a:ext cx="1778449" cy="1797850"/>
          </a:xfrm>
          <a:prstGeom prst="rect">
            <a:avLst/>
          </a:prstGeom>
        </p:spPr>
      </p:pic>
      <p:sp>
        <p:nvSpPr>
          <p:cNvPr id="16" name="箭头: 右 15">
            <a:extLst>
              <a:ext uri="{FF2B5EF4-FFF2-40B4-BE49-F238E27FC236}">
                <a16:creationId xmlns:a16="http://schemas.microsoft.com/office/drawing/2014/main" id="{016B8D5C-A489-C783-B1B1-A99C8369FB5D}"/>
              </a:ext>
            </a:extLst>
          </p:cNvPr>
          <p:cNvSpPr/>
          <p:nvPr/>
        </p:nvSpPr>
        <p:spPr>
          <a:xfrm>
            <a:off x="2197490" y="1371600"/>
            <a:ext cx="1940170" cy="30777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a:extLst>
              <a:ext uri="{FF2B5EF4-FFF2-40B4-BE49-F238E27FC236}">
                <a16:creationId xmlns:a16="http://schemas.microsoft.com/office/drawing/2014/main" id="{A00D4A3F-7E9C-3C9E-99C3-CC35CD80042F}"/>
              </a:ext>
            </a:extLst>
          </p:cNvPr>
          <p:cNvSpPr/>
          <p:nvPr/>
        </p:nvSpPr>
        <p:spPr>
          <a:xfrm rot="5400000">
            <a:off x="4788882" y="1382343"/>
            <a:ext cx="408787" cy="30777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a:extLst>
              <a:ext uri="{FF2B5EF4-FFF2-40B4-BE49-F238E27FC236}">
                <a16:creationId xmlns:a16="http://schemas.microsoft.com/office/drawing/2014/main" id="{A89B7507-93CB-8874-3498-4DBED9CCCD86}"/>
              </a:ext>
            </a:extLst>
          </p:cNvPr>
          <p:cNvSpPr/>
          <p:nvPr/>
        </p:nvSpPr>
        <p:spPr>
          <a:xfrm>
            <a:off x="5174666" y="1365468"/>
            <a:ext cx="798702" cy="30777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a:extLst>
              <a:ext uri="{FF2B5EF4-FFF2-40B4-BE49-F238E27FC236}">
                <a16:creationId xmlns:a16="http://schemas.microsoft.com/office/drawing/2014/main" id="{AD029981-29CF-DE45-2B5E-E08EF5B785C5}"/>
              </a:ext>
            </a:extLst>
          </p:cNvPr>
          <p:cNvSpPr txBox="1"/>
          <p:nvPr/>
        </p:nvSpPr>
        <p:spPr>
          <a:xfrm>
            <a:off x="5991160" y="352521"/>
            <a:ext cx="1707803" cy="423386"/>
          </a:xfrm>
          <a:prstGeom prst="rect">
            <a:avLst/>
          </a:prstGeom>
          <a:noFill/>
        </p:spPr>
        <p:txBody>
          <a:bodyPr wrap="square" rtlCol="0">
            <a:spAutoFit/>
          </a:bodyPr>
          <a:lstStyle/>
          <a:p>
            <a:pPr>
              <a:lnSpc>
                <a:spcPct val="150000"/>
              </a:lnSpc>
            </a:pPr>
            <a:r>
              <a:rPr lang="en-US" altLang="zh-CN" sz="1600" dirty="0">
                <a:solidFill>
                  <a:srgbClr val="002060"/>
                </a:solidFill>
                <a:latin typeface="思源黑体 CN Normal" panose="020B0400000000000000" pitchFamily="34" charset="-122"/>
                <a:ea typeface="思源黑体 CN Normal" panose="020B0400000000000000" pitchFamily="34" charset="-122"/>
              </a:rPr>
              <a:t>MCU</a:t>
            </a:r>
            <a:r>
              <a:rPr lang="zh-CN" altLang="en-US" sz="1600" dirty="0">
                <a:solidFill>
                  <a:srgbClr val="002060"/>
                </a:solidFill>
                <a:latin typeface="思源黑体 CN Normal" panose="020B0400000000000000" pitchFamily="34" charset="-122"/>
                <a:ea typeface="思源黑体 CN Normal" panose="020B0400000000000000" pitchFamily="34" charset="-122"/>
              </a:rPr>
              <a:t>屏模块</a:t>
            </a:r>
          </a:p>
        </p:txBody>
      </p:sp>
      <p:pic>
        <p:nvPicPr>
          <p:cNvPr id="21" name="图片 20">
            <a:extLst>
              <a:ext uri="{FF2B5EF4-FFF2-40B4-BE49-F238E27FC236}">
                <a16:creationId xmlns:a16="http://schemas.microsoft.com/office/drawing/2014/main" id="{DBB62E45-67B5-74FE-5DFD-9D03813BD9EC}"/>
              </a:ext>
            </a:extLst>
          </p:cNvPr>
          <p:cNvPicPr>
            <a:picLocks noChangeAspect="1"/>
          </p:cNvPicPr>
          <p:nvPr/>
        </p:nvPicPr>
        <p:blipFill>
          <a:blip r:embed="rId4"/>
          <a:stretch>
            <a:fillRect/>
          </a:stretch>
        </p:blipFill>
        <p:spPr>
          <a:xfrm rot="16200000">
            <a:off x="6449095" y="272356"/>
            <a:ext cx="1685252" cy="2636704"/>
          </a:xfrm>
          <a:prstGeom prst="rect">
            <a:avLst/>
          </a:prstGeom>
        </p:spPr>
      </p:pic>
      <p:sp>
        <p:nvSpPr>
          <p:cNvPr id="2" name="矩形 1">
            <a:extLst>
              <a:ext uri="{FF2B5EF4-FFF2-40B4-BE49-F238E27FC236}">
                <a16:creationId xmlns:a16="http://schemas.microsoft.com/office/drawing/2014/main" id="{F58C7B28-0769-BF79-0DE5-6320EA305226}"/>
              </a:ext>
            </a:extLst>
          </p:cNvPr>
          <p:cNvSpPr/>
          <p:nvPr/>
        </p:nvSpPr>
        <p:spPr>
          <a:xfrm>
            <a:off x="4221480" y="457200"/>
            <a:ext cx="4450080" cy="21418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D3D6EED5-3738-9CD3-8A3F-F60E5F488391}"/>
              </a:ext>
            </a:extLst>
          </p:cNvPr>
          <p:cNvPicPr>
            <a:picLocks noChangeAspect="1"/>
          </p:cNvPicPr>
          <p:nvPr/>
        </p:nvPicPr>
        <p:blipFill>
          <a:blip r:embed="rId3"/>
          <a:stretch>
            <a:fillRect/>
          </a:stretch>
        </p:blipFill>
        <p:spPr>
          <a:xfrm>
            <a:off x="426997" y="2889303"/>
            <a:ext cx="1778449" cy="1797850"/>
          </a:xfrm>
          <a:prstGeom prst="rect">
            <a:avLst/>
          </a:prstGeom>
        </p:spPr>
      </p:pic>
      <p:sp>
        <p:nvSpPr>
          <p:cNvPr id="27" name="箭头: 右 26">
            <a:extLst>
              <a:ext uri="{FF2B5EF4-FFF2-40B4-BE49-F238E27FC236}">
                <a16:creationId xmlns:a16="http://schemas.microsoft.com/office/drawing/2014/main" id="{667CF832-811A-F67E-E8A9-E44240AC258C}"/>
              </a:ext>
            </a:extLst>
          </p:cNvPr>
          <p:cNvSpPr/>
          <p:nvPr/>
        </p:nvSpPr>
        <p:spPr>
          <a:xfrm>
            <a:off x="2182250" y="3619500"/>
            <a:ext cx="1940170" cy="30777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03B334FF-4C94-5081-E0B4-297D3ADE3617}"/>
              </a:ext>
            </a:extLst>
          </p:cNvPr>
          <p:cNvSpPr/>
          <p:nvPr/>
        </p:nvSpPr>
        <p:spPr>
          <a:xfrm rot="5400000">
            <a:off x="1331052" y="3636212"/>
            <a:ext cx="512166" cy="30777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1" name="文本框 30">
            <a:extLst>
              <a:ext uri="{FF2B5EF4-FFF2-40B4-BE49-F238E27FC236}">
                <a16:creationId xmlns:a16="http://schemas.microsoft.com/office/drawing/2014/main" id="{8F321EF3-DF5B-DD70-C210-DC027AA954CF}"/>
              </a:ext>
            </a:extLst>
          </p:cNvPr>
          <p:cNvSpPr txBox="1"/>
          <p:nvPr/>
        </p:nvSpPr>
        <p:spPr>
          <a:xfrm>
            <a:off x="5795969" y="2600421"/>
            <a:ext cx="1522159" cy="423386"/>
          </a:xfrm>
          <a:prstGeom prst="rect">
            <a:avLst/>
          </a:prstGeom>
          <a:noFill/>
        </p:spPr>
        <p:txBody>
          <a:bodyPr wrap="square" rtlCol="0">
            <a:spAutoFit/>
          </a:bodyPr>
          <a:lstStyle/>
          <a:p>
            <a:pPr>
              <a:lnSpc>
                <a:spcPct val="150000"/>
              </a:lnSpc>
            </a:pPr>
            <a:r>
              <a:rPr lang="en-US" altLang="zh-CN" sz="1600" dirty="0">
                <a:solidFill>
                  <a:srgbClr val="002060"/>
                </a:solidFill>
                <a:latin typeface="思源黑体 CN Normal" panose="020B0400000000000000" pitchFamily="34" charset="-122"/>
                <a:ea typeface="思源黑体 CN Normal" panose="020B0400000000000000" pitchFamily="34" charset="-122"/>
              </a:rPr>
              <a:t>RGB</a:t>
            </a:r>
            <a:r>
              <a:rPr lang="zh-CN" altLang="en-US" sz="1600" dirty="0">
                <a:solidFill>
                  <a:srgbClr val="002060"/>
                </a:solidFill>
                <a:latin typeface="思源黑体 CN Normal" panose="020B0400000000000000" pitchFamily="34" charset="-122"/>
                <a:ea typeface="思源黑体 CN Normal" panose="020B0400000000000000" pitchFamily="34" charset="-122"/>
              </a:rPr>
              <a:t>屏模块</a:t>
            </a:r>
          </a:p>
        </p:txBody>
      </p:sp>
      <p:pic>
        <p:nvPicPr>
          <p:cNvPr id="32" name="图片 31">
            <a:extLst>
              <a:ext uri="{FF2B5EF4-FFF2-40B4-BE49-F238E27FC236}">
                <a16:creationId xmlns:a16="http://schemas.microsoft.com/office/drawing/2014/main" id="{CDFA8294-9468-0D03-7E86-241123B4F5AA}"/>
              </a:ext>
            </a:extLst>
          </p:cNvPr>
          <p:cNvPicPr>
            <a:picLocks noChangeAspect="1"/>
          </p:cNvPicPr>
          <p:nvPr/>
        </p:nvPicPr>
        <p:blipFill>
          <a:blip r:embed="rId4"/>
          <a:stretch>
            <a:fillRect/>
          </a:stretch>
        </p:blipFill>
        <p:spPr>
          <a:xfrm rot="16200000">
            <a:off x="5694715" y="2520256"/>
            <a:ext cx="1685252" cy="2636704"/>
          </a:xfrm>
          <a:prstGeom prst="rect">
            <a:avLst/>
          </a:prstGeom>
        </p:spPr>
      </p:pic>
      <p:sp>
        <p:nvSpPr>
          <p:cNvPr id="33" name="矩形 32">
            <a:extLst>
              <a:ext uri="{FF2B5EF4-FFF2-40B4-BE49-F238E27FC236}">
                <a16:creationId xmlns:a16="http://schemas.microsoft.com/office/drawing/2014/main" id="{BEEC2657-A803-76BF-4B14-B650F50A774A}"/>
              </a:ext>
            </a:extLst>
          </p:cNvPr>
          <p:cNvSpPr/>
          <p:nvPr/>
        </p:nvSpPr>
        <p:spPr>
          <a:xfrm>
            <a:off x="4206240" y="2705100"/>
            <a:ext cx="4450080" cy="21418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ABB78640-7D91-A53D-0D54-97BF1CE51844}"/>
              </a:ext>
            </a:extLst>
          </p:cNvPr>
          <p:cNvSpPr/>
          <p:nvPr/>
        </p:nvSpPr>
        <p:spPr>
          <a:xfrm rot="10800000">
            <a:off x="2022565" y="4107017"/>
            <a:ext cx="363835" cy="30777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文本框 43">
            <a:extLst>
              <a:ext uri="{FF2B5EF4-FFF2-40B4-BE49-F238E27FC236}">
                <a16:creationId xmlns:a16="http://schemas.microsoft.com/office/drawing/2014/main" id="{7C1234C4-7B64-DB3A-E9FE-F3B91FE03DB1}"/>
              </a:ext>
            </a:extLst>
          </p:cNvPr>
          <p:cNvSpPr txBox="1"/>
          <p:nvPr/>
        </p:nvSpPr>
        <p:spPr>
          <a:xfrm>
            <a:off x="1942761" y="3129949"/>
            <a:ext cx="422406" cy="369332"/>
          </a:xfrm>
          <a:prstGeom prst="rect">
            <a:avLst/>
          </a:prstGeom>
          <a:noFill/>
        </p:spPr>
        <p:txBody>
          <a:bodyPr wrap="square" rtlCol="0">
            <a:spAutoFit/>
          </a:bodyPr>
          <a:lstStyle/>
          <a:p>
            <a:r>
              <a:rPr lang="zh-CN" altLang="en-US" dirty="0">
                <a:solidFill>
                  <a:srgbClr val="FF0000"/>
                </a:solidFill>
                <a:latin typeface="思源黑体 CN Normal" panose="020B0400000000000000" pitchFamily="34" charset="-122"/>
                <a:ea typeface="思源黑体 CN Normal" panose="020B0400000000000000" pitchFamily="34" charset="-122"/>
              </a:rPr>
              <a:t>①</a:t>
            </a:r>
            <a:endParaRPr lang="en-US" altLang="zh-CN" dirty="0">
              <a:solidFill>
                <a:srgbClr val="FF0000"/>
              </a:solidFill>
              <a:latin typeface="思源黑体 CN Normal" panose="020B0400000000000000" pitchFamily="34" charset="-122"/>
              <a:ea typeface="思源黑体 CN Normal" panose="020B0400000000000000" pitchFamily="34" charset="-122"/>
            </a:endParaRPr>
          </a:p>
        </p:txBody>
      </p:sp>
      <p:sp>
        <p:nvSpPr>
          <p:cNvPr id="45" name="文本框 44">
            <a:extLst>
              <a:ext uri="{FF2B5EF4-FFF2-40B4-BE49-F238E27FC236}">
                <a16:creationId xmlns:a16="http://schemas.microsoft.com/office/drawing/2014/main" id="{C2932793-741F-4045-D939-7BCF8179E330}"/>
              </a:ext>
            </a:extLst>
          </p:cNvPr>
          <p:cNvSpPr txBox="1"/>
          <p:nvPr/>
        </p:nvSpPr>
        <p:spPr>
          <a:xfrm>
            <a:off x="3480582" y="4061636"/>
            <a:ext cx="422406" cy="369332"/>
          </a:xfrm>
          <a:prstGeom prst="rect">
            <a:avLst/>
          </a:prstGeom>
          <a:noFill/>
        </p:spPr>
        <p:txBody>
          <a:bodyPr wrap="square" rtlCol="0">
            <a:spAutoFit/>
          </a:bodyPr>
          <a:lstStyle/>
          <a:p>
            <a:r>
              <a:rPr lang="zh-CN" altLang="en-US" dirty="0">
                <a:solidFill>
                  <a:srgbClr val="FF0000"/>
                </a:solidFill>
                <a:latin typeface="思源黑体 CN Normal" panose="020B0400000000000000" pitchFamily="34" charset="-122"/>
                <a:ea typeface="思源黑体 CN Normal" panose="020B0400000000000000" pitchFamily="34" charset="-122"/>
              </a:rPr>
              <a:t>②</a:t>
            </a:r>
            <a:endParaRPr lang="en-US" altLang="zh-CN" dirty="0">
              <a:solidFill>
                <a:srgbClr val="FF0000"/>
              </a:solidFill>
              <a:latin typeface="思源黑体 CN Normal" panose="020B0400000000000000" pitchFamily="34" charset="-122"/>
              <a:ea typeface="思源黑体 CN Normal" panose="020B0400000000000000" pitchFamily="34" charset="-122"/>
            </a:endParaRPr>
          </a:p>
        </p:txBody>
      </p:sp>
      <p:sp>
        <p:nvSpPr>
          <p:cNvPr id="46" name="文本框 45">
            <a:extLst>
              <a:ext uri="{FF2B5EF4-FFF2-40B4-BE49-F238E27FC236}">
                <a16:creationId xmlns:a16="http://schemas.microsoft.com/office/drawing/2014/main" id="{31864E98-EC7A-4D0F-0087-DF406F61FF43}"/>
              </a:ext>
            </a:extLst>
          </p:cNvPr>
          <p:cNvSpPr txBox="1"/>
          <p:nvPr/>
        </p:nvSpPr>
        <p:spPr>
          <a:xfrm>
            <a:off x="2266198" y="4502701"/>
            <a:ext cx="1795470" cy="307777"/>
          </a:xfrm>
          <a:prstGeom prst="rect">
            <a:avLst/>
          </a:prstGeom>
          <a:noFill/>
        </p:spPr>
        <p:txBody>
          <a:bodyPr wrap="square" rtlCol="0">
            <a:spAutoFit/>
          </a:bodyPr>
          <a:lstStyle/>
          <a:p>
            <a:r>
              <a:rPr lang="zh-CN" altLang="en-US" sz="1400" dirty="0">
                <a:latin typeface="思源黑体 CN Normal" panose="020B0400000000000000" pitchFamily="34" charset="-122"/>
                <a:ea typeface="思源黑体 CN Normal" panose="020B0400000000000000" pitchFamily="34" charset="-122"/>
              </a:rPr>
              <a:t>外部</a:t>
            </a:r>
            <a:r>
              <a:rPr lang="en-US" altLang="zh-CN" sz="1400" dirty="0">
                <a:latin typeface="思源黑体 CN Normal" panose="020B0400000000000000" pitchFamily="34" charset="-122"/>
                <a:ea typeface="思源黑体 CN Normal" panose="020B0400000000000000" pitchFamily="34" charset="-122"/>
              </a:rPr>
              <a:t>SRAM/SDRAM</a:t>
            </a:r>
          </a:p>
        </p:txBody>
      </p:sp>
      <p:sp>
        <p:nvSpPr>
          <p:cNvPr id="47" name="文本框 46">
            <a:extLst>
              <a:ext uri="{FF2B5EF4-FFF2-40B4-BE49-F238E27FC236}">
                <a16:creationId xmlns:a16="http://schemas.microsoft.com/office/drawing/2014/main" id="{42719596-3916-2986-7D7E-DFCF67940F61}"/>
              </a:ext>
            </a:extLst>
          </p:cNvPr>
          <p:cNvSpPr txBox="1"/>
          <p:nvPr/>
        </p:nvSpPr>
        <p:spPr>
          <a:xfrm>
            <a:off x="2433007" y="3175121"/>
            <a:ext cx="1308413" cy="523220"/>
          </a:xfrm>
          <a:prstGeom prst="rect">
            <a:avLst/>
          </a:prstGeom>
          <a:noFill/>
        </p:spPr>
        <p:txBody>
          <a:bodyPr wrap="square" rtlCol="0">
            <a:spAutoFit/>
          </a:bodyPr>
          <a:lstStyle/>
          <a:p>
            <a:r>
              <a:rPr lang="zh-CN" altLang="en-US" sz="1400" dirty="0">
                <a:solidFill>
                  <a:srgbClr val="002060"/>
                </a:solidFill>
                <a:latin typeface="思源黑体 CN Normal" panose="020B0400000000000000" pitchFamily="34" charset="-122"/>
                <a:ea typeface="思源黑体 CN Normal" panose="020B0400000000000000" pitchFamily="34" charset="-122"/>
              </a:rPr>
              <a:t>并行</a:t>
            </a:r>
            <a:r>
              <a:rPr lang="en-US" altLang="zh-CN" sz="1400" dirty="0">
                <a:solidFill>
                  <a:srgbClr val="002060"/>
                </a:solidFill>
                <a:latin typeface="思源黑体 CN Normal" panose="020B0400000000000000" pitchFamily="34" charset="-122"/>
                <a:ea typeface="思源黑体 CN Normal" panose="020B0400000000000000" pitchFamily="34" charset="-122"/>
              </a:rPr>
              <a:t>RGB</a:t>
            </a:r>
            <a:r>
              <a:rPr lang="zh-CN" altLang="en-US" sz="1400" dirty="0">
                <a:solidFill>
                  <a:srgbClr val="002060"/>
                </a:solidFill>
                <a:latin typeface="思源黑体 CN Normal" panose="020B0400000000000000" pitchFamily="34" charset="-122"/>
                <a:ea typeface="思源黑体 CN Normal" panose="020B0400000000000000" pitchFamily="34" charset="-122"/>
              </a:rPr>
              <a:t>信号</a:t>
            </a:r>
            <a:endParaRPr lang="en-US" altLang="zh-CN" sz="1400" dirty="0">
              <a:solidFill>
                <a:srgbClr val="002060"/>
              </a:solidFill>
              <a:latin typeface="思源黑体 CN Normal" panose="020B0400000000000000" pitchFamily="34" charset="-122"/>
              <a:ea typeface="思源黑体 CN Normal" panose="020B0400000000000000" pitchFamily="34" charset="-122"/>
            </a:endParaRPr>
          </a:p>
          <a:p>
            <a:r>
              <a:rPr lang="zh-CN" altLang="en-US" sz="1400" dirty="0">
                <a:solidFill>
                  <a:srgbClr val="002060"/>
                </a:solidFill>
                <a:latin typeface="思源黑体 CN Normal" panose="020B0400000000000000" pitchFamily="34" charset="-122"/>
                <a:ea typeface="思源黑体 CN Normal" panose="020B0400000000000000" pitchFamily="34" charset="-122"/>
              </a:rPr>
              <a:t>   </a:t>
            </a:r>
            <a:r>
              <a:rPr lang="en-US" altLang="zh-CN" sz="1400" dirty="0">
                <a:solidFill>
                  <a:srgbClr val="002060"/>
                </a:solidFill>
                <a:latin typeface="思源黑体 CN Normal" panose="020B0400000000000000" pitchFamily="34" charset="-122"/>
                <a:ea typeface="思源黑体 CN Normal" panose="020B0400000000000000" pitchFamily="34" charset="-122"/>
              </a:rPr>
              <a:t>+</a:t>
            </a:r>
            <a:r>
              <a:rPr lang="zh-CN" altLang="en-US" sz="1400" dirty="0">
                <a:solidFill>
                  <a:srgbClr val="002060"/>
                </a:solidFill>
                <a:latin typeface="思源黑体 CN Normal" panose="020B0400000000000000" pitchFamily="34" charset="-122"/>
                <a:ea typeface="思源黑体 CN Normal" panose="020B0400000000000000" pitchFamily="34" charset="-122"/>
              </a:rPr>
              <a:t> 控制信号</a:t>
            </a:r>
            <a:endParaRPr lang="en-US" altLang="zh-CN" sz="1400" dirty="0">
              <a:solidFill>
                <a:srgbClr val="002060"/>
              </a:solidFill>
              <a:latin typeface="思源黑体 CN Normal" panose="020B0400000000000000" pitchFamily="34" charset="-122"/>
              <a:ea typeface="思源黑体 CN Normal" panose="020B0400000000000000" pitchFamily="34" charset="-122"/>
            </a:endParaRPr>
          </a:p>
        </p:txBody>
      </p:sp>
      <p:sp>
        <p:nvSpPr>
          <p:cNvPr id="48" name="文本框 47">
            <a:extLst>
              <a:ext uri="{FF2B5EF4-FFF2-40B4-BE49-F238E27FC236}">
                <a16:creationId xmlns:a16="http://schemas.microsoft.com/office/drawing/2014/main" id="{BE627BD4-4144-A2F1-9D39-84050C05996E}"/>
              </a:ext>
            </a:extLst>
          </p:cNvPr>
          <p:cNvSpPr txBox="1"/>
          <p:nvPr/>
        </p:nvSpPr>
        <p:spPr>
          <a:xfrm>
            <a:off x="2575208" y="1054455"/>
            <a:ext cx="1024010" cy="382028"/>
          </a:xfrm>
          <a:prstGeom prst="rect">
            <a:avLst/>
          </a:prstGeom>
          <a:noFill/>
        </p:spPr>
        <p:txBody>
          <a:bodyPr wrap="square" rtlCol="0">
            <a:spAutoFit/>
          </a:bodyPr>
          <a:lstStyle/>
          <a:p>
            <a:pPr>
              <a:lnSpc>
                <a:spcPct val="150000"/>
              </a:lnSpc>
            </a:pPr>
            <a:r>
              <a:rPr lang="en-US" altLang="zh-CN" sz="1400" dirty="0">
                <a:solidFill>
                  <a:srgbClr val="002060"/>
                </a:solidFill>
                <a:latin typeface="思源黑体 CN Normal" panose="020B0400000000000000" pitchFamily="34" charset="-122"/>
                <a:ea typeface="思源黑体 CN Normal" panose="020B0400000000000000" pitchFamily="34" charset="-122"/>
              </a:rPr>
              <a:t>8080</a:t>
            </a:r>
            <a:r>
              <a:rPr lang="zh-CN" altLang="en-US" sz="1400" dirty="0">
                <a:solidFill>
                  <a:srgbClr val="002060"/>
                </a:solidFill>
                <a:latin typeface="思源黑体 CN Normal" panose="020B0400000000000000" pitchFamily="34" charset="-122"/>
                <a:ea typeface="思源黑体 CN Normal" panose="020B0400000000000000" pitchFamily="34" charset="-122"/>
              </a:rPr>
              <a:t>总线</a:t>
            </a:r>
            <a:endParaRPr lang="en-US" altLang="zh-CN" sz="1400" dirty="0">
              <a:solidFill>
                <a:srgbClr val="002060"/>
              </a:solidFill>
              <a:latin typeface="思源黑体 CN Normal" panose="020B0400000000000000" pitchFamily="34" charset="-122"/>
              <a:ea typeface="思源黑体 CN Normal" panose="020B0400000000000000" pitchFamily="34" charset="-122"/>
            </a:endParaRPr>
          </a:p>
        </p:txBody>
      </p:sp>
      <p:sp>
        <p:nvSpPr>
          <p:cNvPr id="6" name="矩形 5">
            <a:extLst>
              <a:ext uri="{FF2B5EF4-FFF2-40B4-BE49-F238E27FC236}">
                <a16:creationId xmlns:a16="http://schemas.microsoft.com/office/drawing/2014/main" id="{D2EF6773-0A5C-C005-23FA-81688EF0626B}"/>
              </a:ext>
            </a:extLst>
          </p:cNvPr>
          <p:cNvSpPr/>
          <p:nvPr/>
        </p:nvSpPr>
        <p:spPr>
          <a:xfrm>
            <a:off x="626012" y="3962930"/>
            <a:ext cx="2925284" cy="5917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F7426B66-7077-3CC6-7C16-1BCA705D88C7}"/>
              </a:ext>
            </a:extLst>
          </p:cNvPr>
          <p:cNvSpPr/>
          <p:nvPr/>
        </p:nvSpPr>
        <p:spPr>
          <a:xfrm>
            <a:off x="4316767" y="697368"/>
            <a:ext cx="1345471" cy="590854"/>
          </a:xfrm>
          <a:prstGeom prst="roundRect">
            <a:avLst/>
          </a:prstGeom>
          <a:solidFill>
            <a:srgbClr val="D50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帧缓冲器</a:t>
            </a:r>
          </a:p>
        </p:txBody>
      </p:sp>
      <p:sp>
        <p:nvSpPr>
          <p:cNvPr id="40" name="矩形: 圆角 39">
            <a:extLst>
              <a:ext uri="{FF2B5EF4-FFF2-40B4-BE49-F238E27FC236}">
                <a16:creationId xmlns:a16="http://schemas.microsoft.com/office/drawing/2014/main" id="{027CBF69-754F-F26B-1D26-B724A628F0DB}"/>
              </a:ext>
            </a:extLst>
          </p:cNvPr>
          <p:cNvSpPr/>
          <p:nvPr/>
        </p:nvSpPr>
        <p:spPr>
          <a:xfrm>
            <a:off x="4316767" y="1766787"/>
            <a:ext cx="1345472" cy="590854"/>
          </a:xfrm>
          <a:prstGeom prst="roundRect">
            <a:avLst/>
          </a:prstGeom>
          <a:solidFill>
            <a:srgbClr val="36A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显示</a:t>
            </a:r>
            <a:endParaRPr lang="en-US" altLang="zh-CN" sz="1600" dirty="0">
              <a:latin typeface="思源黑体 CN Normal" panose="020B0400000000000000" pitchFamily="34" charset="-122"/>
              <a:ea typeface="思源黑体 CN Normal" panose="020B0400000000000000" pitchFamily="34" charset="-122"/>
            </a:endParaRPr>
          </a:p>
          <a:p>
            <a:pPr algn="ctr"/>
            <a:r>
              <a:rPr lang="zh-CN" altLang="en-US" sz="1600" dirty="0">
                <a:latin typeface="思源黑体 CN Normal" panose="020B0400000000000000" pitchFamily="34" charset="-122"/>
                <a:ea typeface="思源黑体 CN Normal" panose="020B0400000000000000" pitchFamily="34" charset="-122"/>
              </a:rPr>
              <a:t>控制器</a:t>
            </a:r>
          </a:p>
        </p:txBody>
      </p:sp>
      <p:sp>
        <p:nvSpPr>
          <p:cNvPr id="41" name="矩形: 圆角 40">
            <a:extLst>
              <a:ext uri="{FF2B5EF4-FFF2-40B4-BE49-F238E27FC236}">
                <a16:creationId xmlns:a16="http://schemas.microsoft.com/office/drawing/2014/main" id="{B3A223B9-72FC-6837-56F4-3B759F11203D}"/>
              </a:ext>
            </a:extLst>
          </p:cNvPr>
          <p:cNvSpPr/>
          <p:nvPr/>
        </p:nvSpPr>
        <p:spPr>
          <a:xfrm>
            <a:off x="787790" y="4066637"/>
            <a:ext cx="1244927" cy="386683"/>
          </a:xfrm>
          <a:prstGeom prst="roundRect">
            <a:avLst/>
          </a:prstGeom>
          <a:solidFill>
            <a:srgbClr val="36A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显示控制器</a:t>
            </a:r>
          </a:p>
        </p:txBody>
      </p:sp>
      <p:sp>
        <p:nvSpPr>
          <p:cNvPr id="42" name="矩形: 圆角 41">
            <a:extLst>
              <a:ext uri="{FF2B5EF4-FFF2-40B4-BE49-F238E27FC236}">
                <a16:creationId xmlns:a16="http://schemas.microsoft.com/office/drawing/2014/main" id="{50982B76-EF5C-F27F-E962-40A76B22AA90}"/>
              </a:ext>
            </a:extLst>
          </p:cNvPr>
          <p:cNvSpPr/>
          <p:nvPr/>
        </p:nvSpPr>
        <p:spPr>
          <a:xfrm>
            <a:off x="967726" y="3140635"/>
            <a:ext cx="1050270" cy="347960"/>
          </a:xfrm>
          <a:prstGeom prst="roundRect">
            <a:avLst/>
          </a:prstGeom>
          <a:solidFill>
            <a:srgbClr val="D50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帧缓冲器</a:t>
            </a:r>
          </a:p>
        </p:txBody>
      </p:sp>
      <p:sp>
        <p:nvSpPr>
          <p:cNvPr id="49" name="矩形: 圆角 48">
            <a:extLst>
              <a:ext uri="{FF2B5EF4-FFF2-40B4-BE49-F238E27FC236}">
                <a16:creationId xmlns:a16="http://schemas.microsoft.com/office/drawing/2014/main" id="{9EBDD246-BC50-87C2-9F17-72CF79AA89F8}"/>
              </a:ext>
            </a:extLst>
          </p:cNvPr>
          <p:cNvSpPr/>
          <p:nvPr/>
        </p:nvSpPr>
        <p:spPr>
          <a:xfrm>
            <a:off x="2397139" y="4080454"/>
            <a:ext cx="1050270" cy="347960"/>
          </a:xfrm>
          <a:prstGeom prst="roundRect">
            <a:avLst/>
          </a:prstGeom>
          <a:solidFill>
            <a:srgbClr val="D50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帧缓冲器</a:t>
            </a:r>
          </a:p>
        </p:txBody>
      </p:sp>
    </p:spTree>
    <p:extLst>
      <p:ext uri="{BB962C8B-B14F-4D97-AF65-F5344CB8AC3E}">
        <p14:creationId xmlns:p14="http://schemas.microsoft.com/office/powerpoint/2010/main" val="51245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left)">
                                      <p:cBhvr>
                                        <p:cTn id="50" dur="500"/>
                                        <p:tgtEl>
                                          <p:spTgt spid="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wipe(up)">
                                      <p:cBhvr>
                                        <p:cTn id="81" dur="500"/>
                                        <p:tgtEl>
                                          <p:spTgt spid="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500"/>
                                        <p:tgtEl>
                                          <p:spTgt spid="4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fade">
                                      <p:cBhvr>
                                        <p:cTn id="89" dur="500"/>
                                        <p:tgtEl>
                                          <p:spTgt spid="4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fade">
                                      <p:cBhvr>
                                        <p:cTn id="94" dur="500"/>
                                        <p:tgtEl>
                                          <p:spTgt spid="49"/>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2" fill="hold" grpId="0" nodeType="click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wipe(right)">
                                      <p:cBhvr>
                                        <p:cTn id="99" dur="500"/>
                                        <p:tgtEl>
                                          <p:spTgt spid="43"/>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fade">
                                      <p:cBhvr>
                                        <p:cTn id="104" dur="500"/>
                                        <p:tgtEl>
                                          <p:spTgt spid="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fade">
                                      <p:cBhvr>
                                        <p:cTn id="10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5" grpId="0" animBg="1"/>
      <p:bldP spid="36" grpId="0" animBg="1"/>
      <p:bldP spid="39" grpId="0"/>
      <p:bldP spid="2" grpId="0" animBg="1"/>
      <p:bldP spid="27" grpId="0" animBg="1"/>
      <p:bldP spid="29" grpId="0" animBg="1"/>
      <p:bldP spid="31" grpId="0"/>
      <p:bldP spid="33" grpId="0" animBg="1"/>
      <p:bldP spid="43" grpId="0" animBg="1"/>
      <p:bldP spid="44" grpId="0"/>
      <p:bldP spid="45" grpId="0"/>
      <p:bldP spid="46" grpId="0"/>
      <p:bldP spid="47" grpId="0"/>
      <p:bldP spid="48" grpId="0"/>
      <p:bldP spid="6" grpId="0" animBg="1"/>
      <p:bldP spid="37" grpId="0" animBg="1"/>
      <p:bldP spid="40" grpId="0" animBg="1"/>
      <p:bldP spid="41" grpId="0" animBg="1"/>
      <p:bldP spid="42" grpId="0" animBg="1"/>
      <p:bldP spid="4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51312" y="10816"/>
            <a:ext cx="4913058"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RCC PLL SAI</a:t>
            </a:r>
            <a:r>
              <a:rPr lang="zh-CN" altLang="en-US" dirty="0">
                <a:solidFill>
                  <a:srgbClr val="002060"/>
                </a:solidFill>
                <a:latin typeface="思源黑体 CN Normal" panose="020B0400000000000000" pitchFamily="34" charset="-122"/>
                <a:ea typeface="思源黑体 CN Normal" panose="020B0400000000000000" pitchFamily="34" charset="-122"/>
              </a:rPr>
              <a:t>配置寄存器（</a:t>
            </a:r>
            <a:r>
              <a:rPr lang="en-US" altLang="zh-CN" dirty="0">
                <a:solidFill>
                  <a:srgbClr val="002060"/>
                </a:solidFill>
                <a:latin typeface="思源黑体 CN Normal" panose="020B0400000000000000" pitchFamily="34" charset="-122"/>
                <a:ea typeface="思源黑体 CN Normal" panose="020B0400000000000000" pitchFamily="34" charset="-122"/>
              </a:rPr>
              <a:t> RCC_PLLSAICFGR </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pic>
        <p:nvPicPr>
          <p:cNvPr id="3" name="图片 2">
            <a:extLst>
              <a:ext uri="{FF2B5EF4-FFF2-40B4-BE49-F238E27FC236}">
                <a16:creationId xmlns:a16="http://schemas.microsoft.com/office/drawing/2014/main" id="{381D2F53-4098-FEC0-7FD7-878CF8A3E550}"/>
              </a:ext>
            </a:extLst>
          </p:cNvPr>
          <p:cNvPicPr>
            <a:picLocks noChangeAspect="1"/>
          </p:cNvPicPr>
          <p:nvPr/>
        </p:nvPicPr>
        <p:blipFill>
          <a:blip r:embed="rId2"/>
          <a:stretch>
            <a:fillRect/>
          </a:stretch>
        </p:blipFill>
        <p:spPr>
          <a:xfrm>
            <a:off x="151311" y="493141"/>
            <a:ext cx="8609428" cy="1413556"/>
          </a:xfrm>
          <a:prstGeom prst="rect">
            <a:avLst/>
          </a:prstGeom>
        </p:spPr>
      </p:pic>
      <p:sp>
        <p:nvSpPr>
          <p:cNvPr id="17" name="矩形 1">
            <a:extLst>
              <a:ext uri="{FF2B5EF4-FFF2-40B4-BE49-F238E27FC236}">
                <a16:creationId xmlns:a16="http://schemas.microsoft.com/office/drawing/2014/main" id="{64760E5F-EEC5-6524-78A0-673100D41540}"/>
              </a:ext>
            </a:extLst>
          </p:cNvPr>
          <p:cNvSpPr>
            <a:spLocks noChangeArrowheads="1"/>
          </p:cNvSpPr>
          <p:nvPr/>
        </p:nvSpPr>
        <p:spPr bwMode="auto">
          <a:xfrm>
            <a:off x="232655" y="3961813"/>
            <a:ext cx="8946515"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对于阿波罗</a:t>
            </a:r>
            <a:r>
              <a:rPr lang="en-US" altLang="zh-CN" sz="1600" b="0" dirty="0">
                <a:solidFill>
                  <a:srgbClr val="002060"/>
                </a:solidFill>
                <a:latin typeface="思源黑体 CN Normal" panose="020B0400000000000000" pitchFamily="34" charset="-122"/>
                <a:ea typeface="思源黑体 CN Normal" panose="020B0400000000000000" pitchFamily="34" charset="-122"/>
              </a:rPr>
              <a:t>F429</a:t>
            </a:r>
            <a:r>
              <a:rPr lang="zh-CN" altLang="en-US" sz="1600" b="0" dirty="0">
                <a:solidFill>
                  <a:srgbClr val="002060"/>
                </a:solidFill>
                <a:latin typeface="思源黑体 CN Normal" panose="020B0400000000000000" pitchFamily="34" charset="-122"/>
                <a:ea typeface="思源黑体 CN Normal" panose="020B0400000000000000" pitchFamily="34" charset="-122"/>
              </a:rPr>
              <a:t>核心板</a:t>
            </a:r>
            <a:r>
              <a:rPr lang="en-US" altLang="zh-CN" sz="1600" b="0" dirty="0">
                <a:solidFill>
                  <a:srgbClr val="002060"/>
                </a:solidFill>
                <a:latin typeface="思源黑体 CN Normal" panose="020B0400000000000000" pitchFamily="34" charset="-122"/>
                <a:ea typeface="思源黑体 CN Normal" panose="020B0400000000000000" pitchFamily="34" charset="-122"/>
              </a:rPr>
              <a:t>HSE</a:t>
            </a:r>
            <a:r>
              <a:rPr lang="zh-CN" altLang="en-US" sz="1600" b="0" dirty="0">
                <a:solidFill>
                  <a:srgbClr val="002060"/>
                </a:solidFill>
                <a:latin typeface="思源黑体 CN Normal" panose="020B0400000000000000" pitchFamily="34" charset="-122"/>
                <a:ea typeface="思源黑体 CN Normal" panose="020B0400000000000000" pitchFamily="34" charset="-122"/>
              </a:rPr>
              <a:t>频率为</a:t>
            </a:r>
            <a:r>
              <a:rPr lang="en-US" altLang="zh-CN" sz="1600" b="0" dirty="0">
                <a:solidFill>
                  <a:srgbClr val="002060"/>
                </a:solidFill>
                <a:latin typeface="思源黑体 CN Normal" panose="020B0400000000000000" pitchFamily="34" charset="-122"/>
                <a:ea typeface="思源黑体 CN Normal" panose="020B0400000000000000" pitchFamily="34" charset="-122"/>
              </a:rPr>
              <a:t>25MHz</a:t>
            </a:r>
            <a:r>
              <a:rPr lang="zh-CN" altLang="en-US" sz="1600" b="0" dirty="0">
                <a:solidFill>
                  <a:srgbClr val="002060"/>
                </a:solidFill>
                <a:latin typeface="思源黑体 CN Normal" panose="020B0400000000000000" pitchFamily="34" charset="-122"/>
                <a:ea typeface="思源黑体 CN Normal" panose="020B0400000000000000" pitchFamily="34" charset="-122"/>
              </a:rPr>
              <a:t>，一般设置</a:t>
            </a:r>
            <a:r>
              <a:rPr lang="en-US" altLang="zh-CN" sz="1600" b="0" dirty="0">
                <a:solidFill>
                  <a:srgbClr val="002060"/>
                </a:solidFill>
                <a:latin typeface="思源黑体 CN Normal" panose="020B0400000000000000" pitchFamily="34" charset="-122"/>
                <a:ea typeface="思源黑体 CN Normal" panose="020B0400000000000000" pitchFamily="34" charset="-122"/>
              </a:rPr>
              <a:t>PLLM</a:t>
            </a:r>
            <a:r>
              <a:rPr lang="zh-CN" altLang="en-US" sz="1600" b="0" dirty="0">
                <a:solidFill>
                  <a:srgbClr val="002060"/>
                </a:solidFill>
                <a:latin typeface="思源黑体 CN Normal" panose="020B0400000000000000" pitchFamily="34" charset="-122"/>
                <a:ea typeface="思源黑体 CN Normal" panose="020B0400000000000000" pitchFamily="34" charset="-122"/>
              </a:rPr>
              <a:t>为</a:t>
            </a:r>
            <a:r>
              <a:rPr lang="en-US" altLang="zh-CN" sz="1600" b="0" dirty="0">
                <a:solidFill>
                  <a:srgbClr val="002060"/>
                </a:solidFill>
                <a:latin typeface="思源黑体 CN Normal" panose="020B0400000000000000" pitchFamily="34" charset="-122"/>
                <a:ea typeface="思源黑体 CN Normal" panose="020B0400000000000000" pitchFamily="34" charset="-122"/>
              </a:rPr>
              <a:t>25</a:t>
            </a:r>
            <a:r>
              <a:rPr lang="zh-CN" altLang="en-US" sz="1600" b="0" dirty="0">
                <a:solidFill>
                  <a:srgbClr val="002060"/>
                </a:solidFill>
                <a:latin typeface="思源黑体 CN Normal" panose="020B0400000000000000" pitchFamily="34" charset="-122"/>
                <a:ea typeface="思源黑体 CN Normal" panose="020B0400000000000000" pitchFamily="34" charset="-122"/>
              </a:rPr>
              <a:t>，输入</a:t>
            </a:r>
            <a:r>
              <a:rPr lang="en-US" altLang="zh-CN" sz="1600" b="0" dirty="0">
                <a:solidFill>
                  <a:srgbClr val="002060"/>
                </a:solidFill>
                <a:latin typeface="思源黑体 CN Normal" panose="020B0400000000000000" pitchFamily="34" charset="-122"/>
                <a:ea typeface="思源黑体 CN Normal" panose="020B0400000000000000" pitchFamily="34" charset="-122"/>
              </a:rPr>
              <a:t>PLLSAI</a:t>
            </a:r>
            <a:r>
              <a:rPr lang="zh-CN" altLang="en-US" sz="1600" b="0" dirty="0">
                <a:solidFill>
                  <a:srgbClr val="002060"/>
                </a:solidFill>
                <a:latin typeface="思源黑体 CN Normal" panose="020B0400000000000000" pitchFamily="34" charset="-122"/>
                <a:ea typeface="思源黑体 CN Normal" panose="020B0400000000000000" pitchFamily="34" charset="-122"/>
              </a:rPr>
              <a:t>的时钟频率为</a:t>
            </a:r>
            <a:r>
              <a:rPr lang="en-US" altLang="zh-CN" sz="1600" b="0" dirty="0">
                <a:solidFill>
                  <a:srgbClr val="002060"/>
                </a:solidFill>
                <a:latin typeface="思源黑体 CN Normal" panose="020B0400000000000000" pitchFamily="34" charset="-122"/>
                <a:ea typeface="思源黑体 CN Normal" panose="020B0400000000000000" pitchFamily="34" charset="-122"/>
              </a:rPr>
              <a:t>1Mhz</a:t>
            </a:r>
          </a:p>
        </p:txBody>
      </p:sp>
      <p:sp>
        <p:nvSpPr>
          <p:cNvPr id="18" name="矩形 1">
            <a:extLst>
              <a:ext uri="{FF2B5EF4-FFF2-40B4-BE49-F238E27FC236}">
                <a16:creationId xmlns:a16="http://schemas.microsoft.com/office/drawing/2014/main" id="{A3B76204-BAE1-2435-420D-9DC203EABDB6}"/>
              </a:ext>
            </a:extLst>
          </p:cNvPr>
          <p:cNvSpPr>
            <a:spLocks noChangeArrowheads="1"/>
          </p:cNvSpPr>
          <p:nvPr/>
        </p:nvSpPr>
        <p:spPr bwMode="auto">
          <a:xfrm>
            <a:off x="2342809" y="4334625"/>
            <a:ext cx="4170535"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f(PLLLCDCLK) 	= 1MHz * PLLSAIN / PLLSAIR </a:t>
            </a:r>
          </a:p>
        </p:txBody>
      </p:sp>
      <p:sp>
        <p:nvSpPr>
          <p:cNvPr id="19" name="矩形 1">
            <a:extLst>
              <a:ext uri="{FF2B5EF4-FFF2-40B4-BE49-F238E27FC236}">
                <a16:creationId xmlns:a16="http://schemas.microsoft.com/office/drawing/2014/main" id="{2E38E992-51CF-D73F-5D2F-0DA401012A6C}"/>
              </a:ext>
            </a:extLst>
          </p:cNvPr>
          <p:cNvSpPr>
            <a:spLocks noChangeArrowheads="1"/>
          </p:cNvSpPr>
          <p:nvPr/>
        </p:nvSpPr>
        <p:spPr bwMode="auto">
          <a:xfrm>
            <a:off x="480611" y="1940955"/>
            <a:ext cx="7140983"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该寄存器主要对</a:t>
            </a:r>
            <a:r>
              <a:rPr lang="en-US" altLang="zh-CN" sz="1600" b="0" dirty="0">
                <a:solidFill>
                  <a:srgbClr val="002060"/>
                </a:solidFill>
                <a:latin typeface="思源黑体 CN Normal" panose="020B0400000000000000" pitchFamily="34" charset="-122"/>
                <a:ea typeface="思源黑体 CN Normal" panose="020B0400000000000000" pitchFamily="34" charset="-122"/>
              </a:rPr>
              <a:t>PLLSAI</a:t>
            </a:r>
            <a:r>
              <a:rPr lang="zh-CN" altLang="en-US" sz="1600" b="0" dirty="0">
                <a:solidFill>
                  <a:srgbClr val="002060"/>
                </a:solidFill>
                <a:latin typeface="思源黑体 CN Normal" panose="020B0400000000000000" pitchFamily="34" charset="-122"/>
                <a:ea typeface="思源黑体 CN Normal" panose="020B0400000000000000" pitchFamily="34" charset="-122"/>
              </a:rPr>
              <a:t>倍频器的</a:t>
            </a:r>
            <a:r>
              <a:rPr lang="en-US" altLang="zh-CN" sz="1600" b="0" dirty="0">
                <a:solidFill>
                  <a:srgbClr val="002060"/>
                </a:solidFill>
                <a:latin typeface="思源黑体 CN Normal" panose="020B0400000000000000" pitchFamily="34" charset="-122"/>
                <a:ea typeface="思源黑体 CN Normal" panose="020B0400000000000000" pitchFamily="34" charset="-122"/>
              </a:rPr>
              <a:t>N</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Q</a:t>
            </a:r>
            <a:r>
              <a:rPr lang="zh-CN" altLang="en-US" sz="1600" b="0" dirty="0">
                <a:solidFill>
                  <a:srgbClr val="002060"/>
                </a:solidFill>
                <a:latin typeface="思源黑体 CN Normal" panose="020B0400000000000000" pitchFamily="34" charset="-122"/>
                <a:ea typeface="思源黑体 CN Normal" panose="020B0400000000000000" pitchFamily="34" charset="-122"/>
              </a:rPr>
              <a:t>和</a:t>
            </a:r>
            <a:r>
              <a:rPr lang="en-US" altLang="zh-CN" sz="1600" b="0" dirty="0">
                <a:solidFill>
                  <a:srgbClr val="002060"/>
                </a:solidFill>
                <a:latin typeface="思源黑体 CN Normal" panose="020B0400000000000000" pitchFamily="34" charset="-122"/>
                <a:ea typeface="思源黑体 CN Normal" panose="020B0400000000000000" pitchFamily="34" charset="-122"/>
              </a:rPr>
              <a:t>R</a:t>
            </a:r>
            <a:r>
              <a:rPr lang="zh-CN" altLang="en-US" sz="1600" b="0" dirty="0">
                <a:solidFill>
                  <a:srgbClr val="002060"/>
                </a:solidFill>
                <a:latin typeface="思源黑体 CN Normal" panose="020B0400000000000000" pitchFamily="34" charset="-122"/>
                <a:ea typeface="思源黑体 CN Normal" panose="020B0400000000000000" pitchFamily="34" charset="-122"/>
              </a:rPr>
              <a:t>等参数进行配置（假设使用</a:t>
            </a:r>
            <a:r>
              <a:rPr lang="en-US" altLang="zh-CN" sz="1600" b="0" dirty="0">
                <a:solidFill>
                  <a:srgbClr val="002060"/>
                </a:solidFill>
                <a:latin typeface="思源黑体 CN Normal" panose="020B0400000000000000" pitchFamily="34" charset="-122"/>
                <a:ea typeface="思源黑体 CN Normal" panose="020B0400000000000000" pitchFamily="34" charset="-122"/>
              </a:rPr>
              <a:t>HSE </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sp>
        <p:nvSpPr>
          <p:cNvPr id="20" name="矩形 1">
            <a:extLst>
              <a:ext uri="{FF2B5EF4-FFF2-40B4-BE49-F238E27FC236}">
                <a16:creationId xmlns:a16="http://schemas.microsoft.com/office/drawing/2014/main" id="{C494993A-DF50-6541-B843-50A66AD84455}"/>
              </a:ext>
            </a:extLst>
          </p:cNvPr>
          <p:cNvSpPr>
            <a:spLocks noChangeArrowheads="1"/>
          </p:cNvSpPr>
          <p:nvPr/>
        </p:nvSpPr>
        <p:spPr bwMode="auto">
          <a:xfrm>
            <a:off x="731562" y="2298942"/>
            <a:ext cx="4083960" cy="8309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f(VCO clock) 	= f(</a:t>
            </a:r>
            <a:r>
              <a:rPr lang="en-US" altLang="zh-CN" sz="1600" b="0" dirty="0" err="1">
                <a:solidFill>
                  <a:srgbClr val="002060"/>
                </a:solidFill>
                <a:latin typeface="思源黑体 CN Normal" panose="020B0400000000000000" pitchFamily="34" charset="-122"/>
                <a:ea typeface="思源黑体 CN Normal" panose="020B0400000000000000" pitchFamily="34" charset="-122"/>
              </a:rPr>
              <a:t>hse</a:t>
            </a:r>
            <a:r>
              <a:rPr lang="en-US" altLang="zh-CN" sz="1600" b="0" dirty="0">
                <a:solidFill>
                  <a:srgbClr val="002060"/>
                </a:solidFill>
                <a:latin typeface="思源黑体 CN Normal" panose="020B0400000000000000" pitchFamily="34" charset="-122"/>
                <a:ea typeface="思源黑体 CN Normal" panose="020B0400000000000000" pitchFamily="34" charset="-122"/>
              </a:rPr>
              <a:t>) x (PLLSAIN / PLLM)</a:t>
            </a:r>
          </a:p>
          <a:p>
            <a:pPr eaLnBrk="1" hangingPunct="1">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f(PLLSAICLK) 	= f(VCO clock) / PLLSAIQ</a:t>
            </a:r>
          </a:p>
          <a:p>
            <a:pPr eaLnBrk="1" hangingPunct="1">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f(PLLLCDCLK) 	= f(VCO clock) / PLLSAIR </a:t>
            </a:r>
          </a:p>
        </p:txBody>
      </p:sp>
      <p:sp>
        <p:nvSpPr>
          <p:cNvPr id="21" name="矩形: 圆角 20">
            <a:extLst>
              <a:ext uri="{FF2B5EF4-FFF2-40B4-BE49-F238E27FC236}">
                <a16:creationId xmlns:a16="http://schemas.microsoft.com/office/drawing/2014/main" id="{75FE4C57-0874-8F7F-1BB2-3F1C06DFA9BE}"/>
              </a:ext>
            </a:extLst>
          </p:cNvPr>
          <p:cNvSpPr/>
          <p:nvPr/>
        </p:nvSpPr>
        <p:spPr>
          <a:xfrm>
            <a:off x="5216905" y="2243729"/>
            <a:ext cx="3038618"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sz="1600" dirty="0">
                <a:latin typeface="思源黑体 CN Normal" panose="020B0400000000000000" pitchFamily="34" charset="-122"/>
                <a:ea typeface="思源黑体 CN Normal" panose="020B0400000000000000" pitchFamily="34" charset="-122"/>
              </a:rPr>
              <a:t>f(</a:t>
            </a:r>
            <a:r>
              <a:rPr lang="en-US" altLang="zh-CN" sz="1600" dirty="0" err="1">
                <a:latin typeface="思源黑体 CN Normal" panose="020B0400000000000000" pitchFamily="34" charset="-122"/>
                <a:ea typeface="思源黑体 CN Normal" panose="020B0400000000000000" pitchFamily="34" charset="-122"/>
              </a:rPr>
              <a:t>hse</a:t>
            </a:r>
            <a:r>
              <a:rPr lang="en-US" altLang="zh-CN" sz="1600" dirty="0">
                <a:latin typeface="思源黑体 CN Normal" panose="020B0400000000000000" pitchFamily="34" charset="-122"/>
                <a:ea typeface="思源黑体 CN Normal" panose="020B0400000000000000" pitchFamily="34" charset="-122"/>
              </a:rPr>
              <a:t>)</a:t>
            </a:r>
            <a:r>
              <a:rPr lang="zh-CN" altLang="en-US" sz="1600" dirty="0">
                <a:latin typeface="思源黑体 CN Normal" panose="020B0400000000000000" pitchFamily="34" charset="-122"/>
                <a:ea typeface="思源黑体 CN Normal" panose="020B0400000000000000" pitchFamily="34" charset="-122"/>
              </a:rPr>
              <a:t>为外部晶振频率</a:t>
            </a:r>
          </a:p>
        </p:txBody>
      </p:sp>
      <p:sp>
        <p:nvSpPr>
          <p:cNvPr id="22" name="矩形: 圆角 21">
            <a:extLst>
              <a:ext uri="{FF2B5EF4-FFF2-40B4-BE49-F238E27FC236}">
                <a16:creationId xmlns:a16="http://schemas.microsoft.com/office/drawing/2014/main" id="{DB8BCCBD-F1EA-674A-A55C-228B0454184C}"/>
              </a:ext>
            </a:extLst>
          </p:cNvPr>
          <p:cNvSpPr/>
          <p:nvPr/>
        </p:nvSpPr>
        <p:spPr>
          <a:xfrm>
            <a:off x="5216903" y="2935601"/>
            <a:ext cx="3038619"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sz="1600" dirty="0">
                <a:latin typeface="思源黑体 CN Normal" panose="020B0400000000000000" pitchFamily="34" charset="-122"/>
                <a:ea typeface="思源黑体 CN Normal" panose="020B0400000000000000" pitchFamily="34" charset="-122"/>
              </a:rPr>
              <a:t>PLLM</a:t>
            </a:r>
            <a:r>
              <a:rPr lang="zh-CN" altLang="en-US" sz="1600" dirty="0">
                <a:latin typeface="思源黑体 CN Normal" panose="020B0400000000000000" pitchFamily="34" charset="-122"/>
                <a:ea typeface="思源黑体 CN Normal" panose="020B0400000000000000" pitchFamily="34" charset="-122"/>
              </a:rPr>
              <a:t>为</a:t>
            </a:r>
            <a:r>
              <a:rPr lang="en-US" altLang="zh-CN" sz="1600" dirty="0">
                <a:latin typeface="思源黑体 CN Normal" panose="020B0400000000000000" pitchFamily="34" charset="-122"/>
                <a:ea typeface="思源黑体 CN Normal" panose="020B0400000000000000" pitchFamily="34" charset="-122"/>
              </a:rPr>
              <a:t>M</a:t>
            </a:r>
            <a:r>
              <a:rPr lang="zh-CN" altLang="en-US" sz="1600" dirty="0">
                <a:latin typeface="思源黑体 CN Normal" panose="020B0400000000000000" pitchFamily="34" charset="-122"/>
                <a:ea typeface="思源黑体 CN Normal" panose="020B0400000000000000" pitchFamily="34" charset="-122"/>
              </a:rPr>
              <a:t>分频因子</a:t>
            </a:r>
          </a:p>
        </p:txBody>
      </p:sp>
      <p:sp>
        <p:nvSpPr>
          <p:cNvPr id="23" name="矩形: 圆角 22">
            <a:extLst>
              <a:ext uri="{FF2B5EF4-FFF2-40B4-BE49-F238E27FC236}">
                <a16:creationId xmlns:a16="http://schemas.microsoft.com/office/drawing/2014/main" id="{7BC9FDC7-EB51-1873-3481-89E3B5BF5DB2}"/>
              </a:ext>
            </a:extLst>
          </p:cNvPr>
          <p:cNvSpPr/>
          <p:nvPr/>
        </p:nvSpPr>
        <p:spPr>
          <a:xfrm>
            <a:off x="5216904" y="2589665"/>
            <a:ext cx="3038618"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sz="1600" dirty="0">
                <a:latin typeface="思源黑体 CN Normal" panose="020B0400000000000000" pitchFamily="34" charset="-122"/>
                <a:ea typeface="思源黑体 CN Normal" panose="020B0400000000000000" pitchFamily="34" charset="-122"/>
              </a:rPr>
              <a:t>PLLSAIN</a:t>
            </a:r>
            <a:r>
              <a:rPr lang="zh-CN" altLang="en-US" sz="1600" dirty="0">
                <a:latin typeface="思源黑体 CN Normal" panose="020B0400000000000000" pitchFamily="34" charset="-122"/>
                <a:ea typeface="思源黑体 CN Normal" panose="020B0400000000000000" pitchFamily="34" charset="-122"/>
              </a:rPr>
              <a:t>为</a:t>
            </a:r>
            <a:r>
              <a:rPr lang="en-US" altLang="zh-CN" sz="1600" dirty="0">
                <a:latin typeface="思源黑体 CN Normal" panose="020B0400000000000000" pitchFamily="34" charset="-122"/>
                <a:ea typeface="思源黑体 CN Normal" panose="020B0400000000000000" pitchFamily="34" charset="-122"/>
              </a:rPr>
              <a:t>PLLSAI</a:t>
            </a:r>
            <a:r>
              <a:rPr lang="zh-CN" altLang="en-US" sz="1600" dirty="0">
                <a:latin typeface="思源黑体 CN Normal" panose="020B0400000000000000" pitchFamily="34" charset="-122"/>
                <a:ea typeface="思源黑体 CN Normal" panose="020B0400000000000000" pitchFamily="34" charset="-122"/>
              </a:rPr>
              <a:t>的倍频数</a:t>
            </a:r>
          </a:p>
        </p:txBody>
      </p:sp>
      <p:sp>
        <p:nvSpPr>
          <p:cNvPr id="24" name="矩形: 圆角 23">
            <a:extLst>
              <a:ext uri="{FF2B5EF4-FFF2-40B4-BE49-F238E27FC236}">
                <a16:creationId xmlns:a16="http://schemas.microsoft.com/office/drawing/2014/main" id="{8E5F52C1-B844-A316-D72E-FEFF6D3EE069}"/>
              </a:ext>
            </a:extLst>
          </p:cNvPr>
          <p:cNvSpPr/>
          <p:nvPr/>
        </p:nvSpPr>
        <p:spPr>
          <a:xfrm>
            <a:off x="5216904" y="3281537"/>
            <a:ext cx="3038620"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sz="1600" dirty="0">
                <a:latin typeface="思源黑体 CN Normal" panose="020B0400000000000000" pitchFamily="34" charset="-122"/>
                <a:ea typeface="思源黑体 CN Normal" panose="020B0400000000000000" pitchFamily="34" charset="-122"/>
              </a:rPr>
              <a:t>PLLSAIQ</a:t>
            </a:r>
            <a:r>
              <a:rPr lang="zh-CN" altLang="en-US" sz="1600" dirty="0">
                <a:latin typeface="思源黑体 CN Normal" panose="020B0400000000000000" pitchFamily="34" charset="-122"/>
                <a:ea typeface="思源黑体 CN Normal" panose="020B0400000000000000" pitchFamily="34" charset="-122"/>
              </a:rPr>
              <a:t>为</a:t>
            </a:r>
            <a:r>
              <a:rPr lang="en-US" altLang="zh-CN" sz="1600" dirty="0">
                <a:latin typeface="思源黑体 CN Normal" panose="020B0400000000000000" pitchFamily="34" charset="-122"/>
                <a:ea typeface="思源黑体 CN Normal" panose="020B0400000000000000" pitchFamily="34" charset="-122"/>
              </a:rPr>
              <a:t>PLLSAI</a:t>
            </a:r>
            <a:r>
              <a:rPr lang="zh-CN" altLang="en-US" sz="1600" dirty="0">
                <a:latin typeface="思源黑体 CN Normal" panose="020B0400000000000000" pitchFamily="34" charset="-122"/>
                <a:ea typeface="思源黑体 CN Normal" panose="020B0400000000000000" pitchFamily="34" charset="-122"/>
              </a:rPr>
              <a:t>的</a:t>
            </a:r>
            <a:r>
              <a:rPr lang="en-US" altLang="zh-CN" sz="1600" dirty="0">
                <a:latin typeface="思源黑体 CN Normal" panose="020B0400000000000000" pitchFamily="34" charset="-122"/>
                <a:ea typeface="思源黑体 CN Normal" panose="020B0400000000000000" pitchFamily="34" charset="-122"/>
              </a:rPr>
              <a:t>Q</a:t>
            </a:r>
            <a:r>
              <a:rPr lang="zh-CN" altLang="en-US" sz="1600" dirty="0">
                <a:latin typeface="思源黑体 CN Normal" panose="020B0400000000000000" pitchFamily="34" charset="-122"/>
                <a:ea typeface="思源黑体 CN Normal" panose="020B0400000000000000" pitchFamily="34" charset="-122"/>
              </a:rPr>
              <a:t>分频系数</a:t>
            </a:r>
          </a:p>
        </p:txBody>
      </p:sp>
      <p:sp>
        <p:nvSpPr>
          <p:cNvPr id="25" name="矩形: 圆角 24">
            <a:extLst>
              <a:ext uri="{FF2B5EF4-FFF2-40B4-BE49-F238E27FC236}">
                <a16:creationId xmlns:a16="http://schemas.microsoft.com/office/drawing/2014/main" id="{E1864969-B615-8561-C95E-E19777993DEB}"/>
              </a:ext>
            </a:extLst>
          </p:cNvPr>
          <p:cNvSpPr/>
          <p:nvPr/>
        </p:nvSpPr>
        <p:spPr>
          <a:xfrm>
            <a:off x="5216904" y="3627472"/>
            <a:ext cx="3038620"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sz="1600" dirty="0">
                <a:latin typeface="思源黑体 CN Normal" panose="020B0400000000000000" pitchFamily="34" charset="-122"/>
                <a:ea typeface="思源黑体 CN Normal" panose="020B0400000000000000" pitchFamily="34" charset="-122"/>
              </a:rPr>
              <a:t>PLLSAIR</a:t>
            </a:r>
            <a:r>
              <a:rPr lang="zh-CN" altLang="en-US" sz="1600" dirty="0">
                <a:latin typeface="思源黑体 CN Normal" panose="020B0400000000000000" pitchFamily="34" charset="-122"/>
                <a:ea typeface="思源黑体 CN Normal" panose="020B0400000000000000" pitchFamily="34" charset="-122"/>
              </a:rPr>
              <a:t>为</a:t>
            </a:r>
            <a:r>
              <a:rPr lang="en-US" altLang="zh-CN" sz="1600" dirty="0">
                <a:latin typeface="思源黑体 CN Normal" panose="020B0400000000000000" pitchFamily="34" charset="-122"/>
                <a:ea typeface="思源黑体 CN Normal" panose="020B0400000000000000" pitchFamily="34" charset="-122"/>
              </a:rPr>
              <a:t>PLLSAI</a:t>
            </a:r>
            <a:r>
              <a:rPr lang="zh-CN" altLang="en-US" sz="1600" dirty="0">
                <a:latin typeface="思源黑体 CN Normal" panose="020B0400000000000000" pitchFamily="34" charset="-122"/>
                <a:ea typeface="思源黑体 CN Normal" panose="020B0400000000000000" pitchFamily="34" charset="-122"/>
              </a:rPr>
              <a:t>的</a:t>
            </a:r>
            <a:r>
              <a:rPr lang="en-US" altLang="zh-CN" sz="1600" dirty="0">
                <a:latin typeface="思源黑体 CN Normal" panose="020B0400000000000000" pitchFamily="34" charset="-122"/>
                <a:ea typeface="思源黑体 CN Normal" panose="020B0400000000000000" pitchFamily="34" charset="-122"/>
              </a:rPr>
              <a:t>R</a:t>
            </a:r>
            <a:r>
              <a:rPr lang="zh-CN" altLang="en-US" sz="1600" dirty="0">
                <a:latin typeface="思源黑体 CN Normal" panose="020B0400000000000000" pitchFamily="34" charset="-122"/>
                <a:ea typeface="思源黑体 CN Normal" panose="020B0400000000000000" pitchFamily="34" charset="-122"/>
              </a:rPr>
              <a:t>分频系数</a:t>
            </a:r>
          </a:p>
        </p:txBody>
      </p:sp>
      <p:sp>
        <p:nvSpPr>
          <p:cNvPr id="26" name="矩形 1">
            <a:extLst>
              <a:ext uri="{FF2B5EF4-FFF2-40B4-BE49-F238E27FC236}">
                <a16:creationId xmlns:a16="http://schemas.microsoft.com/office/drawing/2014/main" id="{11CE3126-0092-E6D1-C72A-26F6B3306B9A}"/>
              </a:ext>
            </a:extLst>
          </p:cNvPr>
          <p:cNvSpPr>
            <a:spLocks noChangeArrowheads="1"/>
          </p:cNvSpPr>
          <p:nvPr/>
        </p:nvSpPr>
        <p:spPr bwMode="auto">
          <a:xfrm>
            <a:off x="232654" y="4675298"/>
            <a:ext cx="8911346"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在</a:t>
            </a:r>
            <a:r>
              <a:rPr lang="en-US" altLang="zh-CN" sz="1600" b="0" dirty="0">
                <a:solidFill>
                  <a:srgbClr val="002060"/>
                </a:solidFill>
                <a:latin typeface="思源黑体 CN Normal" panose="020B0400000000000000" pitchFamily="34" charset="-122"/>
                <a:ea typeface="思源黑体 CN Normal" panose="020B0400000000000000" pitchFamily="34" charset="-122"/>
              </a:rPr>
              <a:t>f(PLLLCDCLK)</a:t>
            </a:r>
            <a:r>
              <a:rPr lang="zh-CN" altLang="en-US" sz="1600" b="0" dirty="0">
                <a:solidFill>
                  <a:srgbClr val="002060"/>
                </a:solidFill>
                <a:latin typeface="思源黑体 CN Normal" panose="020B0400000000000000" pitchFamily="34" charset="-122"/>
                <a:ea typeface="思源黑体 CN Normal" panose="020B0400000000000000" pitchFamily="34" charset="-122"/>
              </a:rPr>
              <a:t>之后，再经过一个分频器</a:t>
            </a:r>
            <a:r>
              <a:rPr lang="en-US" altLang="zh-CN" sz="1600" b="0" dirty="0">
                <a:solidFill>
                  <a:srgbClr val="002060"/>
                </a:solidFill>
                <a:latin typeface="思源黑体 CN Normal" panose="020B0400000000000000" pitchFamily="34" charset="-122"/>
                <a:ea typeface="思源黑体 CN Normal" panose="020B0400000000000000" pitchFamily="34" charset="-122"/>
              </a:rPr>
              <a:t>(DIV)</a:t>
            </a:r>
            <a:r>
              <a:rPr lang="zh-CN" altLang="en-US" sz="1600" b="0" dirty="0">
                <a:solidFill>
                  <a:srgbClr val="002060"/>
                </a:solidFill>
                <a:latin typeface="思源黑体 CN Normal" panose="020B0400000000000000" pitchFamily="34" charset="-122"/>
                <a:ea typeface="思源黑体 CN Normal" panose="020B0400000000000000" pitchFamily="34" charset="-122"/>
              </a:rPr>
              <a:t>，分频后得到的</a:t>
            </a:r>
            <a:r>
              <a:rPr lang="en-US" altLang="zh-CN" sz="1600" b="0" dirty="0">
                <a:solidFill>
                  <a:srgbClr val="002060"/>
                </a:solidFill>
                <a:latin typeface="思源黑体 CN Normal" panose="020B0400000000000000" pitchFamily="34" charset="-122"/>
                <a:ea typeface="思源黑体 CN Normal" panose="020B0400000000000000" pitchFamily="34" charset="-122"/>
              </a:rPr>
              <a:t>f(LCDCLK)</a:t>
            </a:r>
            <a:r>
              <a:rPr lang="zh-CN" altLang="en-US" sz="1600" b="0" dirty="0">
                <a:solidFill>
                  <a:srgbClr val="002060"/>
                </a:solidFill>
                <a:latin typeface="思源黑体 CN Normal" panose="020B0400000000000000" pitchFamily="34" charset="-122"/>
                <a:ea typeface="思源黑体 CN Normal" panose="020B0400000000000000" pitchFamily="34" charset="-122"/>
              </a:rPr>
              <a:t>，这才是</a:t>
            </a:r>
            <a:r>
              <a:rPr lang="en-US" altLang="zh-CN" sz="1600" b="0" dirty="0">
                <a:solidFill>
                  <a:srgbClr val="002060"/>
                </a:solidFill>
                <a:latin typeface="思源黑体 CN Normal" panose="020B0400000000000000" pitchFamily="34" charset="-122"/>
                <a:ea typeface="思源黑体 CN Normal" panose="020B0400000000000000" pitchFamily="34" charset="-122"/>
              </a:rPr>
              <a:t>LCD_CLK</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223302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500"/>
                                        <p:tgtEl>
                                          <p:spTgt spid="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xEl>
                                              <p:pRg st="1" end="1"/>
                                            </p:txEl>
                                          </p:spTgt>
                                        </p:tgtEl>
                                        <p:attrNameLst>
                                          <p:attrName>style.visibility</p:attrName>
                                        </p:attrNameLst>
                                      </p:cBhvr>
                                      <p:to>
                                        <p:strVal val="visible"/>
                                      </p:to>
                                    </p:set>
                                    <p:animEffect transition="in" filter="fade">
                                      <p:cBhvr>
                                        <p:cTn id="17" dur="500"/>
                                        <p:tgtEl>
                                          <p:spTgt spid="2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8">
                                            <p:txEl>
                                              <p:pRg st="0" end="0"/>
                                            </p:txEl>
                                          </p:spTgt>
                                        </p:tgtEl>
                                        <p:attrNameLst>
                                          <p:attrName>style.visibility</p:attrName>
                                        </p:attrNameLst>
                                      </p:cBhvr>
                                      <p:to>
                                        <p:strVal val="visible"/>
                                      </p:to>
                                    </p:set>
                                    <p:animEffect transition="in" filter="fade">
                                      <p:cBhvr>
                                        <p:cTn id="57" dur="500"/>
                                        <p:tgtEl>
                                          <p:spTgt spid="18">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6">
                                            <p:txEl>
                                              <p:pRg st="0" end="0"/>
                                            </p:txEl>
                                          </p:spTgt>
                                        </p:tgtEl>
                                        <p:attrNameLst>
                                          <p:attrName>style.visibility</p:attrName>
                                        </p:attrNameLst>
                                      </p:cBhvr>
                                      <p:to>
                                        <p:strVal val="visible"/>
                                      </p:to>
                                    </p:set>
                                    <p:animEffect transition="in" filter="fade">
                                      <p:cBhvr>
                                        <p:cTn id="6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51311" y="468015"/>
            <a:ext cx="5167449"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RCC </a:t>
            </a:r>
            <a:r>
              <a:rPr lang="zh-CN" altLang="en-US" dirty="0">
                <a:solidFill>
                  <a:srgbClr val="002060"/>
                </a:solidFill>
                <a:latin typeface="思源黑体 CN Normal" panose="020B0400000000000000" pitchFamily="34" charset="-122"/>
                <a:ea typeface="思源黑体 CN Normal" panose="020B0400000000000000" pitchFamily="34" charset="-122"/>
              </a:rPr>
              <a:t>专用时钟配置寄存器（</a:t>
            </a:r>
            <a:r>
              <a:rPr lang="en-US" altLang="zh-CN" dirty="0">
                <a:solidFill>
                  <a:srgbClr val="002060"/>
                </a:solidFill>
                <a:latin typeface="思源黑体 CN Normal" panose="020B0400000000000000" pitchFamily="34" charset="-122"/>
                <a:ea typeface="思源黑体 CN Normal" panose="020B0400000000000000" pitchFamily="34" charset="-122"/>
              </a:rPr>
              <a:t>RCC_DCKCFGR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4" name="矩形 1">
            <a:extLst>
              <a:ext uri="{FF2B5EF4-FFF2-40B4-BE49-F238E27FC236}">
                <a16:creationId xmlns:a16="http://schemas.microsoft.com/office/drawing/2014/main" id="{DD22787E-F91B-3145-29E5-91EE6D96CEEF}"/>
              </a:ext>
            </a:extLst>
          </p:cNvPr>
          <p:cNvSpPr>
            <a:spLocks noChangeArrowheads="1"/>
          </p:cNvSpPr>
          <p:nvPr/>
        </p:nvSpPr>
        <p:spPr bwMode="auto">
          <a:xfrm>
            <a:off x="476022" y="4004226"/>
            <a:ext cx="8191955"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群创</a:t>
            </a:r>
            <a:r>
              <a:rPr lang="en-US" altLang="zh-CN" sz="1600" b="0" dirty="0">
                <a:solidFill>
                  <a:srgbClr val="002060"/>
                </a:solidFill>
                <a:latin typeface="思源黑体 CN Normal" panose="020B0400000000000000" pitchFamily="34" charset="-122"/>
                <a:ea typeface="思源黑体 CN Normal" panose="020B0400000000000000" pitchFamily="34" charset="-122"/>
              </a:rPr>
              <a:t>AT070TN92</a:t>
            </a:r>
            <a:r>
              <a:rPr lang="zh-CN" altLang="en-US" sz="1600" b="0" dirty="0">
                <a:solidFill>
                  <a:srgbClr val="002060"/>
                </a:solidFill>
                <a:latin typeface="思源黑体 CN Normal" panose="020B0400000000000000" pitchFamily="34" charset="-122"/>
                <a:ea typeface="思源黑体 CN Normal" panose="020B0400000000000000" pitchFamily="34" charset="-122"/>
              </a:rPr>
              <a:t>面板，</a:t>
            </a:r>
            <a:r>
              <a:rPr lang="en-US" altLang="zh-CN" sz="1600" b="0" dirty="0" err="1">
                <a:solidFill>
                  <a:srgbClr val="002060"/>
                </a:solidFill>
                <a:latin typeface="思源黑体 CN Normal" panose="020B0400000000000000" pitchFamily="34" charset="-122"/>
                <a:ea typeface="思源黑体 CN Normal" panose="020B0400000000000000" pitchFamily="34" charset="-122"/>
              </a:rPr>
              <a:t>fDCLK</a:t>
            </a:r>
            <a:r>
              <a:rPr lang="zh-CN" altLang="en-US" sz="1600" b="0" dirty="0">
                <a:solidFill>
                  <a:srgbClr val="002060"/>
                </a:solidFill>
                <a:latin typeface="思源黑体 CN Normal" panose="020B0400000000000000" pitchFamily="34" charset="-122"/>
                <a:ea typeface="思源黑体 CN Normal" panose="020B0400000000000000" pitchFamily="34" charset="-122"/>
              </a:rPr>
              <a:t>为</a:t>
            </a:r>
            <a:r>
              <a:rPr lang="en-US" altLang="zh-CN" sz="1600" b="0" dirty="0">
                <a:solidFill>
                  <a:srgbClr val="002060"/>
                </a:solidFill>
                <a:latin typeface="思源黑体 CN Normal" panose="020B0400000000000000" pitchFamily="34" charset="-122"/>
                <a:ea typeface="思源黑体 CN Normal" panose="020B0400000000000000" pitchFamily="34" charset="-122"/>
              </a:rPr>
              <a:t>33.3MHz</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PLLSAIN:396 / PLLSAIR:3 / PLLSAIDIVR:1</a:t>
            </a:r>
          </a:p>
        </p:txBody>
      </p:sp>
      <p:pic>
        <p:nvPicPr>
          <p:cNvPr id="8" name="图片 7">
            <a:extLst>
              <a:ext uri="{FF2B5EF4-FFF2-40B4-BE49-F238E27FC236}">
                <a16:creationId xmlns:a16="http://schemas.microsoft.com/office/drawing/2014/main" id="{92893223-3230-D164-D7B1-E0BC2C8587AF}"/>
              </a:ext>
            </a:extLst>
          </p:cNvPr>
          <p:cNvPicPr>
            <a:picLocks noChangeAspect="1"/>
          </p:cNvPicPr>
          <p:nvPr/>
        </p:nvPicPr>
        <p:blipFill>
          <a:blip r:embed="rId3"/>
          <a:stretch>
            <a:fillRect/>
          </a:stretch>
        </p:blipFill>
        <p:spPr>
          <a:xfrm>
            <a:off x="203981" y="911579"/>
            <a:ext cx="8435860" cy="1411393"/>
          </a:xfrm>
          <a:prstGeom prst="rect">
            <a:avLst/>
          </a:prstGeom>
        </p:spPr>
      </p:pic>
      <p:pic>
        <p:nvPicPr>
          <p:cNvPr id="15" name="图片 14">
            <a:extLst>
              <a:ext uri="{FF2B5EF4-FFF2-40B4-BE49-F238E27FC236}">
                <a16:creationId xmlns:a16="http://schemas.microsoft.com/office/drawing/2014/main" id="{3D93BD8B-A317-A732-2C7E-766206050B2E}"/>
              </a:ext>
            </a:extLst>
          </p:cNvPr>
          <p:cNvPicPr>
            <a:picLocks noChangeAspect="1"/>
          </p:cNvPicPr>
          <p:nvPr/>
        </p:nvPicPr>
        <p:blipFill>
          <a:blip r:embed="rId4"/>
          <a:stretch>
            <a:fillRect/>
          </a:stretch>
        </p:blipFill>
        <p:spPr>
          <a:xfrm>
            <a:off x="237930" y="2347913"/>
            <a:ext cx="6435970" cy="1580583"/>
          </a:xfrm>
          <a:prstGeom prst="rect">
            <a:avLst/>
          </a:prstGeom>
        </p:spPr>
      </p:pic>
      <p:sp>
        <p:nvSpPr>
          <p:cNvPr id="16" name="矩形 1">
            <a:extLst>
              <a:ext uri="{FF2B5EF4-FFF2-40B4-BE49-F238E27FC236}">
                <a16:creationId xmlns:a16="http://schemas.microsoft.com/office/drawing/2014/main" id="{82CF690D-8B12-CE87-A792-987AB8F919D5}"/>
              </a:ext>
            </a:extLst>
          </p:cNvPr>
          <p:cNvSpPr>
            <a:spLocks noChangeArrowheads="1"/>
          </p:cNvSpPr>
          <p:nvPr/>
        </p:nvSpPr>
        <p:spPr bwMode="auto">
          <a:xfrm>
            <a:off x="2947665" y="3589942"/>
            <a:ext cx="5863931"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f(LCDCLK) = 1MHz * PLLSAIN / PLLSAIR / 2^(PLLSAIDIVR + 1) </a:t>
            </a:r>
          </a:p>
        </p:txBody>
      </p:sp>
      <p:sp>
        <p:nvSpPr>
          <p:cNvPr id="17" name="矩形 1">
            <a:extLst>
              <a:ext uri="{FF2B5EF4-FFF2-40B4-BE49-F238E27FC236}">
                <a16:creationId xmlns:a16="http://schemas.microsoft.com/office/drawing/2014/main" id="{B9518209-CB70-9BF5-F6A7-8792667E4D75}"/>
              </a:ext>
            </a:extLst>
          </p:cNvPr>
          <p:cNvSpPr>
            <a:spLocks noChangeArrowheads="1"/>
          </p:cNvSpPr>
          <p:nvPr/>
        </p:nvSpPr>
        <p:spPr bwMode="auto">
          <a:xfrm>
            <a:off x="2040885" y="4394622"/>
            <a:ext cx="5863931"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f(LCDCLK) = 1MHz * </a:t>
            </a:r>
            <a:r>
              <a:rPr lang="en-US" altLang="zh-CN" sz="1600" b="0" dirty="0">
                <a:solidFill>
                  <a:srgbClr val="FF0000"/>
                </a:solidFill>
                <a:latin typeface="思源黑体 CN Normal" panose="020B0400000000000000" pitchFamily="34" charset="-122"/>
                <a:ea typeface="思源黑体 CN Normal" panose="020B0400000000000000" pitchFamily="34" charset="-122"/>
              </a:rPr>
              <a:t>396</a:t>
            </a:r>
            <a:r>
              <a:rPr lang="en-US" altLang="zh-CN" sz="1600" b="0" dirty="0">
                <a:solidFill>
                  <a:srgbClr val="002060"/>
                </a:solidFill>
                <a:latin typeface="思源黑体 CN Normal" panose="020B0400000000000000" pitchFamily="34" charset="-122"/>
                <a:ea typeface="思源黑体 CN Normal" panose="020B0400000000000000" pitchFamily="34" charset="-122"/>
              </a:rPr>
              <a:t> / </a:t>
            </a:r>
            <a:r>
              <a:rPr lang="en-US" altLang="zh-CN" sz="1600" b="0" dirty="0">
                <a:solidFill>
                  <a:srgbClr val="FF0000"/>
                </a:solidFill>
                <a:latin typeface="思源黑体 CN Normal" panose="020B0400000000000000" pitchFamily="34" charset="-122"/>
                <a:ea typeface="思源黑体 CN Normal" panose="020B0400000000000000" pitchFamily="34" charset="-122"/>
              </a:rPr>
              <a:t>3</a:t>
            </a:r>
            <a:r>
              <a:rPr lang="en-US" altLang="zh-CN" sz="1600" b="0" dirty="0">
                <a:solidFill>
                  <a:srgbClr val="002060"/>
                </a:solidFill>
                <a:latin typeface="思源黑体 CN Normal" panose="020B0400000000000000" pitchFamily="34" charset="-122"/>
                <a:ea typeface="思源黑体 CN Normal" panose="020B0400000000000000" pitchFamily="34" charset="-122"/>
              </a:rPr>
              <a:t> / 2^(</a:t>
            </a:r>
            <a:r>
              <a:rPr lang="en-US" altLang="zh-CN" sz="1600" b="0" dirty="0">
                <a:solidFill>
                  <a:srgbClr val="FF0000"/>
                </a:solidFill>
                <a:latin typeface="思源黑体 CN Normal" panose="020B0400000000000000" pitchFamily="34" charset="-122"/>
                <a:ea typeface="思源黑体 CN Normal" panose="020B0400000000000000" pitchFamily="34" charset="-122"/>
              </a:rPr>
              <a:t>1</a:t>
            </a:r>
            <a:r>
              <a:rPr lang="en-US" altLang="zh-CN" sz="1600" b="0" dirty="0">
                <a:solidFill>
                  <a:srgbClr val="002060"/>
                </a:solidFill>
                <a:latin typeface="思源黑体 CN Normal" panose="020B0400000000000000" pitchFamily="34" charset="-122"/>
                <a:ea typeface="思源黑体 CN Normal" panose="020B0400000000000000" pitchFamily="34" charset="-122"/>
              </a:rPr>
              <a:t> + 1) = 33MHz </a:t>
            </a:r>
          </a:p>
        </p:txBody>
      </p:sp>
    </p:spTree>
    <p:extLst>
      <p:ext uri="{BB962C8B-B14F-4D97-AF65-F5344CB8AC3E}">
        <p14:creationId xmlns:p14="http://schemas.microsoft.com/office/powerpoint/2010/main" val="6012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24" name="矩形 39">
            <a:extLst>
              <a:ext uri="{FF2B5EF4-FFF2-40B4-BE49-F238E27FC236}">
                <a16:creationId xmlns:a16="http://schemas.microsoft.com/office/drawing/2014/main" id="{DDEA21DE-EFE8-4FFE-B3B8-1E7F40EC7243}"/>
              </a:ext>
            </a:extLst>
          </p:cNvPr>
          <p:cNvSpPr>
            <a:spLocks noChangeArrowheads="1"/>
          </p:cNvSpPr>
          <p:nvPr/>
        </p:nvSpPr>
        <p:spPr bwMode="auto">
          <a:xfrm>
            <a:off x="402998" y="699550"/>
            <a:ext cx="4054702" cy="45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sz="2000" b="1" dirty="0">
                <a:solidFill>
                  <a:srgbClr val="002060"/>
                </a:solidFill>
                <a:latin typeface="思源黑体 CN Bold" pitchFamily="34" charset="-122"/>
                <a:ea typeface="思源黑体 CN Bold" pitchFamily="34" charset="-122"/>
              </a:rPr>
              <a:t>2</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 LTDC</a:t>
            </a:r>
            <a:r>
              <a:rPr lang="zh-CN" altLang="en-US" sz="2000" b="1" dirty="0">
                <a:solidFill>
                  <a:srgbClr val="002060"/>
                </a:solidFill>
                <a:latin typeface="思源黑体 CN Bold" pitchFamily="34" charset="-122"/>
                <a:ea typeface="思源黑体 CN Bold" pitchFamily="34" charset="-122"/>
              </a:rPr>
              <a:t>介绍（熟悉）</a:t>
            </a:r>
            <a:endParaRPr lang="en-US" altLang="zh-CN" sz="2000" b="1" dirty="0">
              <a:solidFill>
                <a:srgbClr val="002060"/>
              </a:solidFill>
              <a:latin typeface="思源黑体 CN Bold" pitchFamily="34" charset="-122"/>
              <a:ea typeface="思源黑体 CN Bold" pitchFamily="34" charset="-122"/>
            </a:endParaRPr>
          </a:p>
        </p:txBody>
      </p:sp>
      <p:sp>
        <p:nvSpPr>
          <p:cNvPr id="14" name="矩形 39">
            <a:extLst>
              <a:ext uri="{FF2B5EF4-FFF2-40B4-BE49-F238E27FC236}">
                <a16:creationId xmlns:a16="http://schemas.microsoft.com/office/drawing/2014/main" id="{DFCA18A4-3639-44D4-8080-A6AFE37BEF3C}"/>
              </a:ext>
            </a:extLst>
          </p:cNvPr>
          <p:cNvSpPr>
            <a:spLocks noChangeArrowheads="1"/>
          </p:cNvSpPr>
          <p:nvPr/>
        </p:nvSpPr>
        <p:spPr bwMode="auto">
          <a:xfrm>
            <a:off x="933831" y="1332125"/>
            <a:ext cx="5652375" cy="16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nchor="ctr">
            <a:spAutoFit/>
          </a:bodyPr>
          <a:lstStyle/>
          <a:p>
            <a:pPr>
              <a:lnSpc>
                <a:spcPct val="150000"/>
              </a:lnSpc>
            </a:pPr>
            <a:r>
              <a:rPr lang="en-US" altLang="zh-CN" dirty="0">
                <a:solidFill>
                  <a:srgbClr val="002060"/>
                </a:solidFill>
                <a:latin typeface="思源黑体 CN Normal" panose="020B0400000000000000" pitchFamily="34" charset="-122"/>
                <a:ea typeface="思源黑体 CN Normal" panose="020B0400000000000000" pitchFamily="34" charset="-122"/>
              </a:rPr>
              <a:t>2.1</a:t>
            </a:r>
            <a:r>
              <a:rPr lang="zh-CN" altLang="en-US" dirty="0">
                <a:solidFill>
                  <a:srgbClr val="002060"/>
                </a:solidFill>
                <a:latin typeface="思源黑体 CN Normal" panose="020B0400000000000000" pitchFamily="34" charset="-122"/>
                <a:ea typeface="思源黑体 CN Normal" panose="020B0400000000000000" pitchFamily="34" charset="-122"/>
              </a:rPr>
              <a:t>，</a:t>
            </a: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简介</a:t>
            </a:r>
            <a:endParaRPr lang="en-US" altLang="zh-CN" dirty="0">
              <a:solidFill>
                <a:srgbClr val="002060"/>
              </a:solidFill>
              <a:latin typeface="思源黑体 CN Normal" panose="020B0400000000000000" pitchFamily="34" charset="-122"/>
              <a:ea typeface="思源黑体 CN Normal" panose="020B0400000000000000" pitchFamily="34" charset="-122"/>
            </a:endParaRPr>
          </a:p>
          <a:p>
            <a:pPr>
              <a:lnSpc>
                <a:spcPct val="150000"/>
              </a:lnSpc>
            </a:pPr>
            <a:r>
              <a:rPr lang="en-US" altLang="zh-CN" dirty="0">
                <a:solidFill>
                  <a:srgbClr val="002060"/>
                </a:solidFill>
                <a:latin typeface="思源黑体 CN Normal" panose="020B0400000000000000" pitchFamily="34" charset="-122"/>
                <a:ea typeface="思源黑体 CN Normal" panose="020B0400000000000000" pitchFamily="34" charset="-122"/>
              </a:rPr>
              <a:t>2.2</a:t>
            </a:r>
            <a:r>
              <a:rPr lang="zh-CN" altLang="en-US" dirty="0">
                <a:solidFill>
                  <a:srgbClr val="002060"/>
                </a:solidFill>
                <a:latin typeface="思源黑体 CN Normal" panose="020B0400000000000000" pitchFamily="34" charset="-122"/>
                <a:ea typeface="思源黑体 CN Normal" panose="020B0400000000000000" pitchFamily="34" charset="-122"/>
              </a:rPr>
              <a:t>，</a:t>
            </a: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框图介绍</a:t>
            </a:r>
            <a:endParaRPr lang="en-US" altLang="zh-CN" dirty="0">
              <a:solidFill>
                <a:srgbClr val="002060"/>
              </a:solidFill>
              <a:latin typeface="思源黑体 CN Normal" panose="020B0400000000000000" pitchFamily="34" charset="-122"/>
              <a:ea typeface="思源黑体 CN Normal" panose="020B0400000000000000" pitchFamily="34" charset="-122"/>
            </a:endParaRPr>
          </a:p>
          <a:p>
            <a:pPr>
              <a:lnSpc>
                <a:spcPct val="150000"/>
              </a:lnSpc>
            </a:pPr>
            <a:r>
              <a:rPr lang="en-US" altLang="zh-CN" dirty="0">
                <a:solidFill>
                  <a:srgbClr val="002060"/>
                </a:solidFill>
                <a:latin typeface="思源黑体 CN Normal" panose="020B0400000000000000" pitchFamily="34" charset="-122"/>
                <a:ea typeface="思源黑体 CN Normal" panose="020B0400000000000000" pitchFamily="34" charset="-122"/>
              </a:rPr>
              <a:t>2.3</a:t>
            </a:r>
            <a:r>
              <a:rPr lang="zh-CN" altLang="en-US" dirty="0">
                <a:solidFill>
                  <a:srgbClr val="002060"/>
                </a:solidFill>
                <a:latin typeface="思源黑体 CN Normal" panose="020B0400000000000000" pitchFamily="34" charset="-122"/>
                <a:ea typeface="思源黑体 CN Normal" panose="020B0400000000000000" pitchFamily="34" charset="-122"/>
              </a:rPr>
              <a:t>，</a:t>
            </a: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相关寄存器介绍</a:t>
            </a:r>
            <a:endParaRPr lang="en-US" altLang="zh-CN" dirty="0">
              <a:solidFill>
                <a:srgbClr val="002060"/>
              </a:solidFill>
              <a:latin typeface="思源黑体 CN Normal" panose="020B0400000000000000" pitchFamily="34" charset="-122"/>
              <a:ea typeface="思源黑体 CN Normal" panose="020B0400000000000000" pitchFamily="34" charset="-122"/>
            </a:endParaRPr>
          </a:p>
          <a:p>
            <a:pPr>
              <a:lnSpc>
                <a:spcPct val="150000"/>
              </a:lnSpc>
            </a:pPr>
            <a:r>
              <a:rPr lang="en-US" altLang="zh-CN" dirty="0">
                <a:solidFill>
                  <a:srgbClr val="FF0000"/>
                </a:solidFill>
                <a:latin typeface="思源黑体 CN Normal" panose="020B0400000000000000" pitchFamily="34" charset="-122"/>
                <a:ea typeface="思源黑体 CN Normal" panose="020B0400000000000000" pitchFamily="34" charset="-122"/>
              </a:rPr>
              <a:t>2.4</a:t>
            </a:r>
            <a:r>
              <a:rPr lang="zh-CN" altLang="en-US" dirty="0">
                <a:solidFill>
                  <a:srgbClr val="FF0000"/>
                </a:solidFill>
                <a:latin typeface="思源黑体 CN Normal" panose="020B0400000000000000" pitchFamily="34" charset="-122"/>
                <a:ea typeface="思源黑体 CN Normal" panose="020B0400000000000000" pitchFamily="34" charset="-122"/>
              </a:rPr>
              <a:t>，</a:t>
            </a:r>
            <a:r>
              <a:rPr lang="en-US" altLang="zh-CN" dirty="0">
                <a:solidFill>
                  <a:srgbClr val="FF0000"/>
                </a:solidFill>
                <a:latin typeface="思源黑体 CN Normal" panose="020B0400000000000000" pitchFamily="34" charset="-122"/>
                <a:ea typeface="思源黑体 CN Normal" panose="020B0400000000000000" pitchFamily="34" charset="-122"/>
              </a:rPr>
              <a:t>LTDC</a:t>
            </a:r>
            <a:r>
              <a:rPr lang="zh-CN" altLang="en-US" dirty="0">
                <a:solidFill>
                  <a:srgbClr val="FF0000"/>
                </a:solidFill>
                <a:latin typeface="思源黑体 CN Normal" panose="020B0400000000000000" pitchFamily="34" charset="-122"/>
                <a:ea typeface="思源黑体 CN Normal" panose="020B0400000000000000" pitchFamily="34" charset="-122"/>
              </a:rPr>
              <a:t>相关</a:t>
            </a:r>
            <a:r>
              <a:rPr lang="en-US" altLang="zh-CN" dirty="0">
                <a:solidFill>
                  <a:srgbClr val="FF0000"/>
                </a:solidFill>
                <a:latin typeface="思源黑体 CN Normal" panose="020B0400000000000000" pitchFamily="34" charset="-122"/>
                <a:ea typeface="思源黑体 CN Normal" panose="020B0400000000000000" pitchFamily="34" charset="-122"/>
              </a:rPr>
              <a:t>HAL</a:t>
            </a:r>
            <a:r>
              <a:rPr lang="zh-CN" altLang="en-US" dirty="0">
                <a:solidFill>
                  <a:srgbClr val="FF0000"/>
                </a:solidFill>
                <a:latin typeface="思源黑体 CN Normal" panose="020B0400000000000000" pitchFamily="34" charset="-122"/>
                <a:ea typeface="思源黑体 CN Normal" panose="020B0400000000000000" pitchFamily="34" charset="-122"/>
              </a:rPr>
              <a:t>库驱动介绍</a:t>
            </a:r>
            <a:endParaRPr lang="en-US" altLang="zh-CN" dirty="0">
              <a:solidFill>
                <a:srgbClr val="FF000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1014344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39">
            <a:extLst>
              <a:ext uri="{FF2B5EF4-FFF2-40B4-BE49-F238E27FC236}">
                <a16:creationId xmlns:a16="http://schemas.microsoft.com/office/drawing/2014/main" id="{B03B36FF-E0EA-4A8A-B47C-FE40068DF074}"/>
              </a:ext>
            </a:extLst>
          </p:cNvPr>
          <p:cNvSpPr>
            <a:spLocks noChangeArrowheads="1"/>
          </p:cNvSpPr>
          <p:nvPr/>
        </p:nvSpPr>
        <p:spPr bwMode="auto">
          <a:xfrm>
            <a:off x="130485" y="436584"/>
            <a:ext cx="4846463"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相关</a:t>
            </a:r>
            <a:r>
              <a:rPr lang="en-US" altLang="zh-CN" dirty="0">
                <a:solidFill>
                  <a:srgbClr val="002060"/>
                </a:solidFill>
                <a:latin typeface="思源黑体 CN Normal" panose="020B0400000000000000" pitchFamily="34" charset="-122"/>
                <a:ea typeface="思源黑体 CN Normal" panose="020B0400000000000000" pitchFamily="34" charset="-122"/>
              </a:rPr>
              <a:t>HAL</a:t>
            </a:r>
            <a:r>
              <a:rPr lang="zh-CN" altLang="en-US" dirty="0">
                <a:solidFill>
                  <a:srgbClr val="002060"/>
                </a:solidFill>
                <a:latin typeface="思源黑体 CN Normal" panose="020B0400000000000000" pitchFamily="34" charset="-122"/>
                <a:ea typeface="思源黑体 CN Normal" panose="020B0400000000000000" pitchFamily="34" charset="-122"/>
              </a:rPr>
              <a:t>驱动</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37" name="矩形 36">
            <a:extLst>
              <a:ext uri="{FF2B5EF4-FFF2-40B4-BE49-F238E27FC236}">
                <a16:creationId xmlns:a16="http://schemas.microsoft.com/office/drawing/2014/main" id="{013B7658-A12E-47EE-99AC-7766B40514B2}"/>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pic>
        <p:nvPicPr>
          <p:cNvPr id="38" name="图片 37">
            <a:extLst>
              <a:ext uri="{FF2B5EF4-FFF2-40B4-BE49-F238E27FC236}">
                <a16:creationId xmlns:a16="http://schemas.microsoft.com/office/drawing/2014/main" id="{43117C46-198B-40FB-97E5-644DA0708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39" name="Rectangle 2">
            <a:extLst>
              <a:ext uri="{FF2B5EF4-FFF2-40B4-BE49-F238E27FC236}">
                <a16:creationId xmlns:a16="http://schemas.microsoft.com/office/drawing/2014/main" id="{4E4E7B1C-16AA-42F4-9C45-EC566ED882F0}"/>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40" name="矩形 39">
            <a:extLst>
              <a:ext uri="{FF2B5EF4-FFF2-40B4-BE49-F238E27FC236}">
                <a16:creationId xmlns:a16="http://schemas.microsoft.com/office/drawing/2014/main" id="{F4F7E09F-9FBD-4D0C-AC73-17E3A3786E22}"/>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41" name="文本框 40">
            <a:extLst>
              <a:ext uri="{FF2B5EF4-FFF2-40B4-BE49-F238E27FC236}">
                <a16:creationId xmlns:a16="http://schemas.microsoft.com/office/drawing/2014/main" id="{DC77FD4A-D47E-4F68-973A-571722E1572B}"/>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42" name="文本框 41">
            <a:extLst>
              <a:ext uri="{FF2B5EF4-FFF2-40B4-BE49-F238E27FC236}">
                <a16:creationId xmlns:a16="http://schemas.microsoft.com/office/drawing/2014/main" id="{5FF2B7E5-A81E-4492-BBB2-BCF3B2735AD0}"/>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graphicFrame>
        <p:nvGraphicFramePr>
          <p:cNvPr id="15" name="表格 14">
            <a:extLst>
              <a:ext uri="{FF2B5EF4-FFF2-40B4-BE49-F238E27FC236}">
                <a16:creationId xmlns:a16="http://schemas.microsoft.com/office/drawing/2014/main" id="{D1431A1D-500F-3464-77F1-FFC95B476255}"/>
              </a:ext>
            </a:extLst>
          </p:cNvPr>
          <p:cNvGraphicFramePr>
            <a:graphicFrameLocks noGrp="1"/>
          </p:cNvGraphicFramePr>
          <p:nvPr>
            <p:extLst>
              <p:ext uri="{D42A27DB-BD31-4B8C-83A1-F6EECF244321}">
                <p14:modId xmlns:p14="http://schemas.microsoft.com/office/powerpoint/2010/main" val="4027558216"/>
              </p:ext>
            </p:extLst>
          </p:nvPr>
        </p:nvGraphicFramePr>
        <p:xfrm>
          <a:off x="598332" y="997670"/>
          <a:ext cx="7380000" cy="2230893"/>
        </p:xfrm>
        <a:graphic>
          <a:graphicData uri="http://schemas.openxmlformats.org/drawingml/2006/table">
            <a:tbl>
              <a:tblPr firstRow="1" firstCol="1" bandRow="1">
                <a:tableStyleId>{5C22544A-7EE6-4342-B048-85BDC9FD1C3A}</a:tableStyleId>
              </a:tblPr>
              <a:tblGrid>
                <a:gridCol w="3600000">
                  <a:extLst>
                    <a:ext uri="{9D8B030D-6E8A-4147-A177-3AD203B41FA5}">
                      <a16:colId xmlns:a16="http://schemas.microsoft.com/office/drawing/2014/main" val="107443588"/>
                    </a:ext>
                  </a:extLst>
                </a:gridCol>
                <a:gridCol w="1800000">
                  <a:extLst>
                    <a:ext uri="{9D8B030D-6E8A-4147-A177-3AD203B41FA5}">
                      <a16:colId xmlns:a16="http://schemas.microsoft.com/office/drawing/2014/main" val="2964890757"/>
                    </a:ext>
                  </a:extLst>
                </a:gridCol>
                <a:gridCol w="1980000">
                  <a:extLst>
                    <a:ext uri="{9D8B030D-6E8A-4147-A177-3AD203B41FA5}">
                      <a16:colId xmlns:a16="http://schemas.microsoft.com/office/drawing/2014/main" val="3420303324"/>
                    </a:ext>
                  </a:extLst>
                </a:gridCol>
              </a:tblGrid>
              <a:tr h="324000">
                <a:tc>
                  <a:txBody>
                    <a:bodyPr/>
                    <a:lstStyle/>
                    <a:p>
                      <a:pPr algn="ctr">
                        <a:lnSpc>
                          <a:spcPct val="150000"/>
                        </a:lnSpc>
                        <a:spcAft>
                          <a:spcPts val="0"/>
                        </a:spcAft>
                      </a:pPr>
                      <a:r>
                        <a:rPr lang="zh-CN" altLang="en-US" sz="1400" kern="100" dirty="0">
                          <a:effectLst/>
                          <a:latin typeface="思源黑体 CN Normal" panose="020B0400000000000000" pitchFamily="34" charset="-122"/>
                          <a:ea typeface="思源黑体 CN Normal" panose="020B0400000000000000" pitchFamily="34" charset="-122"/>
                        </a:rPr>
                        <a:t>驱动函数</a:t>
                      </a:r>
                      <a:endParaRPr lang="zh-CN" sz="1400" kern="100" dirty="0">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zh-CN" altLang="en-US" sz="1400" kern="100" dirty="0">
                          <a:effectLst/>
                          <a:latin typeface="思源黑体 CN Normal" panose="020B0400000000000000" pitchFamily="34" charset="-122"/>
                          <a:ea typeface="思源黑体 CN Normal" panose="020B0400000000000000" pitchFamily="34" charset="-122"/>
                        </a:rPr>
                        <a:t>关联寄存器</a:t>
                      </a:r>
                      <a:endParaRPr lang="zh-CN" sz="1400" kern="100" dirty="0">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zh-CN" altLang="en-US" sz="1400" kern="100" dirty="0">
                          <a:effectLst/>
                          <a:latin typeface="思源黑体 CN Normal" panose="020B0400000000000000" pitchFamily="34" charset="-122"/>
                          <a:ea typeface="思源黑体 CN Normal" panose="020B0400000000000000" pitchFamily="34" charset="-122"/>
                        </a:rPr>
                        <a:t>功能描述</a:t>
                      </a:r>
                      <a:endParaRPr lang="zh-CN" sz="1400" kern="100" dirty="0">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4578308"/>
                  </a:ext>
                </a:extLst>
              </a:tr>
              <a:tr h="324000">
                <a:tc>
                  <a:txBody>
                    <a:bodyPr/>
                    <a:lstStyle/>
                    <a:p>
                      <a:pPr algn="l">
                        <a:lnSpc>
                          <a:spcPct val="150000"/>
                        </a:lnSpc>
                        <a:spcAft>
                          <a:spcPts val="0"/>
                        </a:spcAft>
                      </a:pPr>
                      <a:r>
                        <a:rPr lang="en-US" altLang="zh-CN" sz="1400" kern="100" dirty="0">
                          <a:effectLst/>
                          <a:latin typeface="思源黑体 CN Normal" panose="020B0400000000000000" pitchFamily="34" charset="-122"/>
                          <a:ea typeface="思源黑体 CN Normal" panose="020B0400000000000000" pitchFamily="34" charset="-122"/>
                        </a:rPr>
                        <a:t>__HAL_RCC_LTDC_CLK_ENABLE(…)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RCC_APB2ENR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LTDC</a:t>
                      </a:r>
                      <a:r>
                        <a:rPr lang="zh-CN" altLang="en-US" sz="1400" kern="100" dirty="0">
                          <a:solidFill>
                            <a:srgbClr val="002060"/>
                          </a:solidFill>
                          <a:effectLst/>
                          <a:latin typeface="思源黑体 CN Normal" panose="020B0400000000000000" pitchFamily="34" charset="-122"/>
                          <a:ea typeface="思源黑体 CN Normal" panose="020B0400000000000000" pitchFamily="34" charset="-122"/>
                        </a:rPr>
                        <a:t>时钟使能</a:t>
                      </a:r>
                      <a:endParaRPr lang="zh-CN"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9595464"/>
                  </a:ext>
                </a:extLst>
              </a:tr>
              <a:tr h="324000">
                <a:tc>
                  <a:txBody>
                    <a:bodyPr/>
                    <a:lstStyle/>
                    <a:p>
                      <a:pPr algn="l">
                        <a:lnSpc>
                          <a:spcPct val="150000"/>
                        </a:lnSpc>
                        <a:spcAft>
                          <a:spcPts val="0"/>
                        </a:spcAft>
                      </a:pPr>
                      <a:r>
                        <a:rPr lang="en-US" altLang="zh-CN" sz="1400" kern="100" dirty="0" err="1">
                          <a:effectLst/>
                          <a:latin typeface="思源黑体 CN Normal" panose="020B0400000000000000" pitchFamily="34" charset="-122"/>
                          <a:ea typeface="思源黑体 CN Normal" panose="020B0400000000000000" pitchFamily="34" charset="-122"/>
                        </a:rPr>
                        <a:t>HAL_LTDC_Init</a:t>
                      </a:r>
                      <a:r>
                        <a:rPr lang="en-US" altLang="zh-CN" sz="1400" kern="100" dirty="0">
                          <a:effectLst/>
                          <a:latin typeface="思源黑体 CN Normal" panose="020B0400000000000000" pitchFamily="34" charset="-122"/>
                          <a:ea typeface="思源黑体 CN Normal" panose="020B0400000000000000" pitchFamily="34" charset="-122"/>
                        </a:rPr>
                        <a: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spcAft>
                          <a:spcPts val="0"/>
                        </a:spcAft>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spcAft>
                          <a:spcPts val="0"/>
                        </a:spcAft>
                      </a:pPr>
                      <a:r>
                        <a:rPr lang="zh-CN" altLang="en-US" sz="1400" kern="100" dirty="0">
                          <a:solidFill>
                            <a:srgbClr val="002060"/>
                          </a:solidFill>
                          <a:effectLst/>
                          <a:latin typeface="思源黑体 CN Normal" panose="020B0400000000000000" pitchFamily="34" charset="-122"/>
                          <a:ea typeface="思源黑体 CN Normal" panose="020B0400000000000000" pitchFamily="34" charset="-122"/>
                        </a:rPr>
                        <a:t>初始化</a:t>
                      </a: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LTDC</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3756109"/>
                  </a:ext>
                </a:extLst>
              </a:tr>
              <a:tr h="324000">
                <a:tc>
                  <a:txBody>
                    <a:bodyPr/>
                    <a:lstStyle/>
                    <a:p>
                      <a:pPr algn="l">
                        <a:lnSpc>
                          <a:spcPct val="150000"/>
                        </a:lnSpc>
                        <a:spcAft>
                          <a:spcPts val="0"/>
                        </a:spcAft>
                      </a:pPr>
                      <a:r>
                        <a:rPr lang="en-US" altLang="zh-CN" sz="1400" kern="100" dirty="0" err="1">
                          <a:effectLst/>
                          <a:latin typeface="思源黑体 CN Normal" panose="020B0400000000000000" pitchFamily="34" charset="-122"/>
                          <a:ea typeface="思源黑体 CN Normal" panose="020B0400000000000000" pitchFamily="34" charset="-122"/>
                        </a:rPr>
                        <a:t>HAL_RCCEx_PeriphCLKConfig</a:t>
                      </a:r>
                      <a:r>
                        <a:rPr lang="en-US" altLang="zh-CN" sz="1400" kern="100" dirty="0">
                          <a:effectLst/>
                          <a:latin typeface="思源黑体 CN Normal" panose="020B0400000000000000" pitchFamily="34" charset="-122"/>
                          <a:ea typeface="思源黑体 CN Normal" panose="020B0400000000000000" pitchFamily="34" charset="-122"/>
                        </a:rPr>
                        <a: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spcAft>
                          <a:spcPts val="0"/>
                        </a:spcAft>
                      </a:pPr>
                      <a:r>
                        <a:rPr lang="zh-CN" altLang="en-US" sz="1400" kern="100" dirty="0">
                          <a:solidFill>
                            <a:srgbClr val="002060"/>
                          </a:solidFill>
                          <a:effectLst/>
                          <a:latin typeface="思源黑体 CN Normal" panose="020B0400000000000000" pitchFamily="34" charset="-122"/>
                          <a:ea typeface="思源黑体 CN Normal" panose="020B0400000000000000" pitchFamily="34" charset="-122"/>
                        </a:rPr>
                        <a:t>时钟设置相关寄存器</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rPr>
                        <a:t>LTDC</a:t>
                      </a:r>
                      <a:r>
                        <a:rPr lang="zh-CN" altLang="en-US" sz="1400" kern="100" dirty="0">
                          <a:solidFill>
                            <a:srgbClr val="002060"/>
                          </a:solidFill>
                          <a:effectLst/>
                          <a:latin typeface="思源黑体 CN Normal" panose="020B0400000000000000" pitchFamily="34" charset="-122"/>
                          <a:ea typeface="思源黑体 CN Normal" panose="020B0400000000000000" pitchFamily="34" charset="-122"/>
                        </a:rPr>
                        <a:t>时钟设置</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1697325"/>
                  </a:ext>
                </a:extLst>
              </a:tr>
              <a:tr h="324000">
                <a:tc>
                  <a:txBody>
                    <a:bodyPr/>
                    <a:lstStyle/>
                    <a:p>
                      <a:pPr marL="0" algn="l" defTabSz="685800" rtl="0" eaLnBrk="1" latinLnBrk="0" hangingPunct="1">
                        <a:lnSpc>
                          <a:spcPct val="150000"/>
                        </a:lnSpc>
                        <a:spcAft>
                          <a:spcPts val="0"/>
                        </a:spcAft>
                      </a:pPr>
                      <a:r>
                        <a:rPr lang="en-US" altLang="zh-CN" sz="1400" b="1" kern="100" dirty="0" err="1">
                          <a:solidFill>
                            <a:schemeClr val="lt1"/>
                          </a:solidFill>
                          <a:effectLst/>
                          <a:latin typeface="思源黑体 CN Normal" panose="020B0400000000000000" pitchFamily="34" charset="-122"/>
                          <a:ea typeface="思源黑体 CN Normal" panose="020B0400000000000000" pitchFamily="34" charset="-122"/>
                          <a:cs typeface="+mn-cs"/>
                        </a:rPr>
                        <a:t>HAL_LTDC_ConfigLayer</a:t>
                      </a:r>
                      <a:r>
                        <a:rPr lang="en-US" altLang="zh-CN" sz="1400" b="1" kern="100" dirty="0">
                          <a:solidFill>
                            <a:schemeClr val="lt1"/>
                          </a:solidFill>
                          <a:effectLst/>
                          <a:latin typeface="思源黑体 CN Normal" panose="020B0400000000000000" pitchFamily="34" charset="-122"/>
                          <a:ea typeface="思源黑体 CN Normal" panose="020B0400000000000000" pitchFamily="34" charset="-122"/>
                          <a:cs typeface="+mn-cs"/>
                        </a:rPr>
                        <a: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85800" rtl="0" eaLnBrk="1" fontAlgn="auto" latinLnBrk="0" hangingPunct="1">
                        <a:lnSpc>
                          <a:spcPct val="150000"/>
                        </a:lnSpc>
                        <a:spcBef>
                          <a:spcPts val="0"/>
                        </a:spcBef>
                        <a:spcAft>
                          <a:spcPts val="0"/>
                        </a:spcAft>
                        <a:buClrTx/>
                        <a:buSzTx/>
                        <a:buFontTx/>
                        <a:buNone/>
                        <a:tabLst/>
                        <a:defRPr/>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rPr>
                        <a:t>LTDC</a:t>
                      </a:r>
                      <a:r>
                        <a:rPr lang="zh-CN" altLang="en-US" sz="1400" kern="100" dirty="0">
                          <a:solidFill>
                            <a:srgbClr val="002060"/>
                          </a:solidFill>
                          <a:effectLst/>
                          <a:latin typeface="思源黑体 CN Normal" panose="020B0400000000000000" pitchFamily="34" charset="-122"/>
                          <a:ea typeface="思源黑体 CN Normal" panose="020B0400000000000000" pitchFamily="34" charset="-122"/>
                          <a:cs typeface="+mn-cs"/>
                        </a:rPr>
                        <a:t>层相关寄存器</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lang="zh-CN" altLang="en-US" sz="1400" kern="100" dirty="0">
                          <a:solidFill>
                            <a:srgbClr val="002060"/>
                          </a:solidFill>
                          <a:effectLst/>
                          <a:latin typeface="思源黑体 CN Normal" panose="020B0400000000000000" pitchFamily="34" charset="-122"/>
                          <a:ea typeface="思源黑体 CN Normal" panose="020B0400000000000000" pitchFamily="34" charset="-122"/>
                          <a:cs typeface="+mn-cs"/>
                        </a:rPr>
                        <a:t>设置</a:t>
                      </a: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rPr>
                        <a:t>LTDC</a:t>
                      </a:r>
                      <a:r>
                        <a:rPr lang="zh-CN" altLang="en-US" sz="1400" kern="100" dirty="0">
                          <a:solidFill>
                            <a:srgbClr val="002060"/>
                          </a:solidFill>
                          <a:effectLst/>
                          <a:latin typeface="思源黑体 CN Normal" panose="020B0400000000000000" pitchFamily="34" charset="-122"/>
                          <a:ea typeface="思源黑体 CN Normal" panose="020B0400000000000000" pitchFamily="34" charset="-122"/>
                          <a:cs typeface="+mn-cs"/>
                        </a:rPr>
                        <a:t>的层</a:t>
                      </a:r>
                      <a:endParaRPr lang="zh-CN"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24000">
                <a:tc>
                  <a:txBody>
                    <a:bodyPr/>
                    <a:lstStyle/>
                    <a:p>
                      <a:pPr marL="0" algn="l" defTabSz="685800" rtl="0" eaLnBrk="1" latinLnBrk="0" hangingPunct="1">
                        <a:lnSpc>
                          <a:spcPct val="150000"/>
                        </a:lnSpc>
                        <a:spcAft>
                          <a:spcPts val="0"/>
                        </a:spcAft>
                      </a:pPr>
                      <a:r>
                        <a:rPr lang="en-US" altLang="zh-CN" sz="1400" b="1" kern="100" dirty="0" err="1">
                          <a:solidFill>
                            <a:schemeClr val="lt1"/>
                          </a:solidFill>
                          <a:effectLst/>
                          <a:latin typeface="思源黑体 CN Normal" panose="020B0400000000000000" pitchFamily="34" charset="-122"/>
                          <a:ea typeface="思源黑体 CN Normal" panose="020B0400000000000000" pitchFamily="34" charset="-122"/>
                          <a:cs typeface="+mn-cs"/>
                        </a:rPr>
                        <a:t>HAL_LTDC_SetWindowPosition</a:t>
                      </a:r>
                      <a:r>
                        <a:rPr lang="en-US" altLang="zh-CN" sz="1400" b="1" kern="100" dirty="0">
                          <a:solidFill>
                            <a:schemeClr val="lt1"/>
                          </a:solidFill>
                          <a:effectLst/>
                          <a:latin typeface="思源黑体 CN Normal" panose="020B0400000000000000" pitchFamily="34" charset="-122"/>
                          <a:ea typeface="思源黑体 CN Normal" panose="020B0400000000000000" pitchFamily="34" charset="-122"/>
                          <a:cs typeface="+mn-cs"/>
                        </a:rPr>
                        <a: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85800" rtl="0" eaLnBrk="1" fontAlgn="auto" latinLnBrk="0" hangingPunct="1">
                        <a:lnSpc>
                          <a:spcPct val="150000"/>
                        </a:lnSpc>
                        <a:spcBef>
                          <a:spcPts val="0"/>
                        </a:spcBef>
                        <a:spcAft>
                          <a:spcPts val="0"/>
                        </a:spcAft>
                        <a:buClrTx/>
                        <a:buSzTx/>
                        <a:buFontTx/>
                        <a:buNone/>
                        <a:tabLst/>
                        <a:defRPr/>
                      </a:pPr>
                      <a:r>
                        <a:rPr lang="en-US" altLang="zh-CN" sz="1400" dirty="0">
                          <a:solidFill>
                            <a:srgbClr val="002060"/>
                          </a:solidFill>
                          <a:latin typeface="思源黑体 CN Normal" panose="020B0400000000000000" pitchFamily="34" charset="-122"/>
                          <a:ea typeface="思源黑体 CN Normal" panose="020B0400000000000000" pitchFamily="34" charset="-122"/>
                        </a:rPr>
                        <a:t>W(H/V)PCR</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lang="zh-CN" altLang="en-US" sz="1400" kern="100" dirty="0">
                          <a:solidFill>
                            <a:srgbClr val="002060"/>
                          </a:solidFill>
                          <a:effectLst/>
                          <a:latin typeface="思源黑体 CN Normal" panose="020B0400000000000000" pitchFamily="34" charset="-122"/>
                          <a:ea typeface="思源黑体 CN Normal" panose="020B0400000000000000" pitchFamily="34" charset="-122"/>
                          <a:cs typeface="+mn-cs"/>
                        </a:rPr>
                        <a:t>设置窗口位置</a:t>
                      </a:r>
                      <a:endParaRPr lang="zh-CN"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1656460"/>
                  </a:ext>
                </a:extLst>
              </a:tr>
              <a:tr h="0">
                <a:tc>
                  <a:txBody>
                    <a:bodyPr/>
                    <a:lstStyle/>
                    <a:p>
                      <a:pPr marL="0" algn="l" defTabSz="685800" rtl="0" eaLnBrk="1" latinLnBrk="0" hangingPunct="1">
                        <a:lnSpc>
                          <a:spcPct val="150000"/>
                        </a:lnSpc>
                        <a:spcAft>
                          <a:spcPts val="0"/>
                        </a:spcAft>
                      </a:pPr>
                      <a:r>
                        <a:rPr lang="en-US" altLang="zh-CN" sz="1400" b="1" kern="100" dirty="0" err="1">
                          <a:solidFill>
                            <a:schemeClr val="lt1"/>
                          </a:solidFill>
                          <a:effectLst/>
                          <a:latin typeface="思源黑体 CN Normal" panose="020B0400000000000000" pitchFamily="34" charset="-122"/>
                          <a:ea typeface="思源黑体 CN Normal" panose="020B0400000000000000" pitchFamily="34" charset="-122"/>
                          <a:cs typeface="+mn-cs"/>
                        </a:rPr>
                        <a:t>HAL_LTDC_SetWindowSize</a:t>
                      </a:r>
                      <a:r>
                        <a:rPr lang="en-US" altLang="zh-CN" sz="1400" b="1" kern="100" dirty="0">
                          <a:solidFill>
                            <a:schemeClr val="lt1"/>
                          </a:solidFill>
                          <a:effectLst/>
                          <a:latin typeface="思源黑体 CN Normal" panose="020B0400000000000000" pitchFamily="34" charset="-122"/>
                          <a:ea typeface="思源黑体 CN Normal" panose="020B0400000000000000" pitchFamily="34" charset="-122"/>
                          <a:cs typeface="+mn-cs"/>
                        </a:rPr>
                        <a: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85800" rtl="0" eaLnBrk="1" fontAlgn="auto" latinLnBrk="0" hangingPunct="1">
                        <a:lnSpc>
                          <a:spcPct val="150000"/>
                        </a:lnSpc>
                        <a:spcBef>
                          <a:spcPts val="0"/>
                        </a:spcBef>
                        <a:spcAft>
                          <a:spcPts val="0"/>
                        </a:spcAft>
                        <a:buClrTx/>
                        <a:buSzTx/>
                        <a:buFontTx/>
                        <a:buNone/>
                        <a:tabLst/>
                        <a:defRPr/>
                      </a:pPr>
                      <a:r>
                        <a:rPr lang="en-US"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rPr>
                        <a:t>CFBLR / CFBLNR</a:t>
                      </a:r>
                      <a:endParaRPr lang="zh-CN" altLang="en-US" sz="140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lang="zh-CN" altLang="en-US" sz="1400" kern="100" dirty="0">
                          <a:solidFill>
                            <a:srgbClr val="002060"/>
                          </a:solidFill>
                          <a:effectLst/>
                          <a:latin typeface="思源黑体 CN Normal" panose="020B0400000000000000" pitchFamily="34" charset="-122"/>
                          <a:ea typeface="思源黑体 CN Normal" panose="020B0400000000000000" pitchFamily="34" charset="-122"/>
                          <a:cs typeface="+mn-cs"/>
                        </a:rPr>
                        <a:t>设置窗口大小</a:t>
                      </a:r>
                      <a:endParaRPr lang="zh-CN" altLang="zh-CN" sz="140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6281197"/>
                  </a:ext>
                </a:extLst>
              </a:tr>
            </a:tbl>
          </a:graphicData>
        </a:graphic>
      </p:graphicFrame>
      <p:sp>
        <p:nvSpPr>
          <p:cNvPr id="16" name="矩形: 圆角 15">
            <a:extLst>
              <a:ext uri="{FF2B5EF4-FFF2-40B4-BE49-F238E27FC236}">
                <a16:creationId xmlns:a16="http://schemas.microsoft.com/office/drawing/2014/main" id="{5516127D-18AF-3A88-9204-0E81FB26AF53}"/>
              </a:ext>
            </a:extLst>
          </p:cNvPr>
          <p:cNvSpPr/>
          <p:nvPr/>
        </p:nvSpPr>
        <p:spPr>
          <a:xfrm>
            <a:off x="589211" y="3787329"/>
            <a:ext cx="3025140"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err="1">
                <a:latin typeface="思源黑体 CN Normal" panose="020B0400000000000000" pitchFamily="34" charset="-122"/>
                <a:ea typeface="思源黑体 CN Normal" panose="020B0400000000000000" pitchFamily="34" charset="-122"/>
              </a:rPr>
              <a:t>LTDC_HandleTypeDef</a:t>
            </a:r>
            <a:endParaRPr lang="zh-CN" altLang="en-US" sz="1600" dirty="0">
              <a:latin typeface="思源黑体 CN Normal" panose="020B0400000000000000" pitchFamily="34" charset="-122"/>
              <a:ea typeface="思源黑体 CN Normal" panose="020B0400000000000000" pitchFamily="34" charset="-122"/>
            </a:endParaRPr>
          </a:p>
        </p:txBody>
      </p:sp>
      <p:sp>
        <p:nvSpPr>
          <p:cNvPr id="17" name="矩形 39">
            <a:extLst>
              <a:ext uri="{FF2B5EF4-FFF2-40B4-BE49-F238E27FC236}">
                <a16:creationId xmlns:a16="http://schemas.microsoft.com/office/drawing/2014/main" id="{A553BF9C-D6FB-1D3F-9B04-6389743D3C98}"/>
              </a:ext>
            </a:extLst>
          </p:cNvPr>
          <p:cNvSpPr>
            <a:spLocks noChangeArrowheads="1"/>
          </p:cNvSpPr>
          <p:nvPr/>
        </p:nvSpPr>
        <p:spPr bwMode="auto">
          <a:xfrm>
            <a:off x="130485" y="3287111"/>
            <a:ext cx="4846463"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LTDC HAL</a:t>
            </a:r>
            <a:r>
              <a:rPr lang="zh-CN" altLang="en-US" dirty="0">
                <a:solidFill>
                  <a:srgbClr val="002060"/>
                </a:solidFill>
                <a:latin typeface="思源黑体 CN Normal" panose="020B0400000000000000" pitchFamily="34" charset="-122"/>
                <a:ea typeface="思源黑体 CN Normal" panose="020B0400000000000000" pitchFamily="34" charset="-122"/>
              </a:rPr>
              <a:t>库相关结构体</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8" name="矩形: 圆角 17">
            <a:extLst>
              <a:ext uri="{FF2B5EF4-FFF2-40B4-BE49-F238E27FC236}">
                <a16:creationId xmlns:a16="http://schemas.microsoft.com/office/drawing/2014/main" id="{EBFA164F-04B7-0168-08BB-6865680B43DD}"/>
              </a:ext>
            </a:extLst>
          </p:cNvPr>
          <p:cNvSpPr/>
          <p:nvPr/>
        </p:nvSpPr>
        <p:spPr>
          <a:xfrm>
            <a:off x="589211" y="4342480"/>
            <a:ext cx="3025140"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err="1">
                <a:latin typeface="思源黑体 CN Normal" panose="020B0400000000000000" pitchFamily="34" charset="-122"/>
                <a:ea typeface="思源黑体 CN Normal" panose="020B0400000000000000" pitchFamily="34" charset="-122"/>
              </a:rPr>
              <a:t>LTDC_LayerCfgTypeDef</a:t>
            </a:r>
            <a:endParaRPr lang="zh-CN" altLang="en-US" sz="1600" dirty="0">
              <a:latin typeface="思源黑体 CN Normal" panose="020B0400000000000000" pitchFamily="34" charset="-122"/>
              <a:ea typeface="思源黑体 CN Normal" panose="020B0400000000000000" pitchFamily="34" charset="-122"/>
            </a:endParaRPr>
          </a:p>
        </p:txBody>
      </p:sp>
      <p:sp>
        <p:nvSpPr>
          <p:cNvPr id="19" name="矩形: 圆角 18">
            <a:extLst>
              <a:ext uri="{FF2B5EF4-FFF2-40B4-BE49-F238E27FC236}">
                <a16:creationId xmlns:a16="http://schemas.microsoft.com/office/drawing/2014/main" id="{4157139F-379D-F263-52E7-307A318A9254}"/>
              </a:ext>
            </a:extLst>
          </p:cNvPr>
          <p:cNvSpPr/>
          <p:nvPr/>
        </p:nvSpPr>
        <p:spPr>
          <a:xfrm>
            <a:off x="4351022" y="4348415"/>
            <a:ext cx="3035229"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err="1">
                <a:latin typeface="思源黑体 CN Normal" panose="020B0400000000000000" pitchFamily="34" charset="-122"/>
                <a:ea typeface="思源黑体 CN Normal" panose="020B0400000000000000" pitchFamily="34" charset="-122"/>
              </a:rPr>
              <a:t>RCC_PeriphCLKInitTypeDef</a:t>
            </a:r>
            <a:endParaRPr lang="zh-CN" altLang="en-US" sz="1600" dirty="0">
              <a:latin typeface="思源黑体 CN Normal" panose="020B0400000000000000" pitchFamily="34" charset="-122"/>
              <a:ea typeface="思源黑体 CN Normal" panose="020B0400000000000000" pitchFamily="34" charset="-122"/>
            </a:endParaRPr>
          </a:p>
        </p:txBody>
      </p:sp>
      <p:sp>
        <p:nvSpPr>
          <p:cNvPr id="14" name="矩形: 圆角 13">
            <a:extLst>
              <a:ext uri="{FF2B5EF4-FFF2-40B4-BE49-F238E27FC236}">
                <a16:creationId xmlns:a16="http://schemas.microsoft.com/office/drawing/2014/main" id="{794EB462-17FE-17D6-B0D1-8D76E45A1A79}"/>
              </a:ext>
            </a:extLst>
          </p:cNvPr>
          <p:cNvSpPr/>
          <p:nvPr/>
        </p:nvSpPr>
        <p:spPr>
          <a:xfrm>
            <a:off x="4351022" y="3788920"/>
            <a:ext cx="3025140"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err="1">
                <a:latin typeface="思源黑体 CN Normal" panose="020B0400000000000000" pitchFamily="34" charset="-122"/>
                <a:ea typeface="思源黑体 CN Normal" panose="020B0400000000000000" pitchFamily="34" charset="-122"/>
              </a:rPr>
              <a:t>LTDC_InitTypeDef</a:t>
            </a:r>
            <a:endParaRPr lang="zh-CN" altLang="en-US" sz="16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423271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39">
            <a:extLst>
              <a:ext uri="{FF2B5EF4-FFF2-40B4-BE49-F238E27FC236}">
                <a16:creationId xmlns:a16="http://schemas.microsoft.com/office/drawing/2014/main" id="{B03B36FF-E0EA-4A8A-B47C-FE40068DF074}"/>
              </a:ext>
            </a:extLst>
          </p:cNvPr>
          <p:cNvSpPr>
            <a:spLocks noChangeArrowheads="1"/>
          </p:cNvSpPr>
          <p:nvPr/>
        </p:nvSpPr>
        <p:spPr bwMode="auto">
          <a:xfrm>
            <a:off x="6551" y="407383"/>
            <a:ext cx="4258491" cy="45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sz="2000" b="1" dirty="0" err="1">
                <a:solidFill>
                  <a:srgbClr val="002060"/>
                </a:solidFill>
                <a:latin typeface="思源黑体 CN Bold" pitchFamily="34" charset="-122"/>
                <a:ea typeface="思源黑体 CN Bold" pitchFamily="34" charset="-122"/>
              </a:rPr>
              <a:t>LTDC_HandleTypeDef</a:t>
            </a:r>
            <a:endParaRPr lang="en-US" altLang="zh-CN" sz="2000" b="1" dirty="0">
              <a:solidFill>
                <a:srgbClr val="002060"/>
              </a:solidFill>
              <a:latin typeface="思源黑体 CN Bold" pitchFamily="34" charset="-122"/>
              <a:ea typeface="思源黑体 CN Bold" pitchFamily="34" charset="-122"/>
            </a:endParaRPr>
          </a:p>
        </p:txBody>
      </p:sp>
      <p:sp>
        <p:nvSpPr>
          <p:cNvPr id="12" name="文本框 11">
            <a:extLst>
              <a:ext uri="{FF2B5EF4-FFF2-40B4-BE49-F238E27FC236}">
                <a16:creationId xmlns:a16="http://schemas.microsoft.com/office/drawing/2014/main" id="{04295B47-49FE-421E-B5E9-A59E4DCF3F01}"/>
              </a:ext>
            </a:extLst>
          </p:cNvPr>
          <p:cNvSpPr txBox="1"/>
          <p:nvPr/>
        </p:nvSpPr>
        <p:spPr>
          <a:xfrm>
            <a:off x="0" y="896158"/>
            <a:ext cx="8947052" cy="3378041"/>
          </a:xfrm>
          <a:prstGeom prst="rect">
            <a:avLst/>
          </a:prstGeom>
          <a:noFill/>
        </p:spPr>
        <p:txBody>
          <a:bodyPr wrap="square">
            <a:spAutoFit/>
          </a:bodyPr>
          <a:lstStyle/>
          <a:p>
            <a:pPr>
              <a:lnSpc>
                <a:spcPct val="1500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typedef</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struct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ct val="150000"/>
              </a:lnSpc>
            </a:pP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ct val="1500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FF"/>
                </a:solidFill>
                <a:effectLst/>
                <a:latin typeface="思源黑体 CN Normal" panose="020B0400000000000000" pitchFamily="34" charset="-122"/>
                <a:ea typeface="思源黑体 CN Normal" panose="020B0400000000000000" pitchFamily="34" charset="-122"/>
              </a:rPr>
              <a:t>LTDC_TypeDef</a:t>
            </a: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*Instance</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寄存器基地址</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ct val="1500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FF"/>
                </a:solidFill>
                <a:effectLst/>
                <a:latin typeface="思源黑体 CN Normal" panose="020B0400000000000000" pitchFamily="34" charset="-122"/>
                <a:ea typeface="思源黑体 CN Normal" panose="020B0400000000000000" pitchFamily="34" charset="-122"/>
              </a:rPr>
              <a:t>LTDC_InitTypeDef</a:t>
            </a: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00"/>
                </a:solidFill>
                <a:latin typeface="思源黑体 CN Normal" panose="020B0400000000000000" pitchFamily="34" charset="-122"/>
                <a:ea typeface="思源黑体 CN Normal" panose="020B0400000000000000" pitchFamily="34" charset="-122"/>
              </a:rPr>
              <a:t>Init</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 LTDC</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初始化结构体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ct val="150000"/>
              </a:lnSpc>
            </a:pP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latin typeface="思源黑体 CN Normal" panose="020B0400000000000000" pitchFamily="34" charset="-122"/>
                <a:ea typeface="思源黑体 CN Normal" panose="020B0400000000000000" pitchFamily="34" charset="-122"/>
              </a:rPr>
              <a:t>LTDC_LayerCfg</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TypeDef</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LayerCfg</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[MAX_LAYER]</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保存</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LTDC</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层配置参数</a:t>
            </a:r>
            <a:r>
              <a:rPr lang="en-US" altLang="zh-CN" sz="1600" dirty="0">
                <a:solidFill>
                  <a:srgbClr val="800000"/>
                </a:solidFill>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ct val="150000"/>
              </a:lnSpc>
            </a:pP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err="1">
                <a:solidFill>
                  <a:srgbClr val="0000FF"/>
                </a:solidFill>
                <a:latin typeface="思源黑体 CN Normal" panose="020B0400000000000000" pitchFamily="34" charset="-122"/>
                <a:ea typeface="思源黑体 CN Normal" panose="020B0400000000000000" pitchFamily="34" charset="-122"/>
              </a:rPr>
              <a:t>HAL_LockTypeDef</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Lock</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锁对象</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p>
          <a:p>
            <a:pPr>
              <a:lnSpc>
                <a:spcPct val="1500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__IO </a:t>
            </a:r>
            <a:r>
              <a:rPr lang="en-US" altLang="zh-CN" sz="1600" dirty="0" err="1">
                <a:solidFill>
                  <a:srgbClr val="0000FF"/>
                </a:solidFill>
                <a:latin typeface="思源黑体 CN Normal" panose="020B0400000000000000" pitchFamily="34" charset="-122"/>
                <a:ea typeface="思源黑体 CN Normal" panose="020B0400000000000000" pitchFamily="34" charset="-122"/>
              </a:rPr>
              <a:t>HAL_LTDC_StateTypeDef</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State</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80"/>
                </a:solidFill>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状态变量</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ct val="1500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__IO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uint32_t	</a:t>
            </a: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latin typeface="思源黑体 CN Normal" panose="020B0400000000000000" pitchFamily="34" charset="-122"/>
                <a:ea typeface="思源黑体 CN Normal" panose="020B0400000000000000" pitchFamily="34" charset="-122"/>
              </a:rPr>
              <a:t>ErrorCode</a:t>
            </a:r>
            <a:r>
              <a:rPr lang="en-US" altLang="zh-CN" sz="1600" dirty="0">
                <a:solidFill>
                  <a:srgbClr val="000080"/>
                </a:solidFill>
                <a:latin typeface="思源黑体 CN Normal" panose="020B0400000000000000" pitchFamily="34" charset="-122"/>
                <a:ea typeface="思源黑体 CN Normal" panose="020B0400000000000000" pitchFamily="34" charset="-122"/>
              </a:rPr>
              <a:t>;	</a:t>
            </a:r>
            <a:r>
              <a:rPr lang="en-US" altLang="zh-CN" sz="1600" dirty="0">
                <a:solidFill>
                  <a:srgbClr val="800000"/>
                </a:solidFill>
                <a:latin typeface="思源黑体 CN Normal" panose="020B0400000000000000" pitchFamily="34" charset="-122"/>
                <a:ea typeface="思源黑体 CN Normal" panose="020B0400000000000000" pitchFamily="34" charset="-122"/>
              </a:rPr>
              <a:t>/* </a:t>
            </a:r>
            <a:r>
              <a:rPr lang="zh-CN" altLang="en-US" sz="1600" dirty="0">
                <a:solidFill>
                  <a:srgbClr val="800000"/>
                </a:solidFill>
                <a:latin typeface="思源黑体 CN Normal" panose="020B0400000000000000" pitchFamily="34" charset="-122"/>
                <a:ea typeface="思源黑体 CN Normal" panose="020B0400000000000000" pitchFamily="34" charset="-122"/>
              </a:rPr>
              <a:t>代码错误 </a:t>
            </a:r>
            <a:r>
              <a:rPr lang="en-US" altLang="zh-CN" sz="1600" dirty="0">
                <a:solidFill>
                  <a:srgbClr val="800000"/>
                </a:solidFill>
                <a:latin typeface="思源黑体 CN Normal" panose="020B0400000000000000" pitchFamily="34" charset="-122"/>
                <a:ea typeface="思源黑体 CN Normal" panose="020B0400000000000000" pitchFamily="34" charset="-122"/>
              </a:rPr>
              <a: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80"/>
                </a:solidFill>
                <a:latin typeface="思源黑体 CN Normal" panose="020B0400000000000000" pitchFamily="34" charset="-122"/>
                <a:ea typeface="思源黑体 CN Normal" panose="020B0400000000000000" pitchFamily="34" charset="-122"/>
              </a:rPr>
              <a:t>	</a:t>
            </a:r>
          </a:p>
          <a:p>
            <a:pPr>
              <a:lnSpc>
                <a:spcPct val="150000"/>
              </a:lnSpc>
            </a:pP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LTDC_HandleTypeDef</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endParaRPr lang="en-US" altLang="zh-CN" sz="1600" dirty="0">
              <a:effectLst/>
              <a:latin typeface="思源黑体 CN Normal" panose="020B0400000000000000" pitchFamily="34" charset="-122"/>
              <a:ea typeface="思源黑体 CN Normal" panose="020B0400000000000000" pitchFamily="34" charset="-122"/>
            </a:endParaRPr>
          </a:p>
        </p:txBody>
      </p:sp>
      <p:sp>
        <p:nvSpPr>
          <p:cNvPr id="14" name="矩形 13">
            <a:extLst>
              <a:ext uri="{FF2B5EF4-FFF2-40B4-BE49-F238E27FC236}">
                <a16:creationId xmlns:a16="http://schemas.microsoft.com/office/drawing/2014/main" id="{54F17C67-B65B-4AD4-BA15-3B11FDE73DAE}"/>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5" name="矩形 14">
            <a:extLst>
              <a:ext uri="{FF2B5EF4-FFF2-40B4-BE49-F238E27FC236}">
                <a16:creationId xmlns:a16="http://schemas.microsoft.com/office/drawing/2014/main" id="{BB16C09E-8CBB-4CB0-82D7-1EED96E97E5D}"/>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16" name="文本框 15">
            <a:extLst>
              <a:ext uri="{FF2B5EF4-FFF2-40B4-BE49-F238E27FC236}">
                <a16:creationId xmlns:a16="http://schemas.microsoft.com/office/drawing/2014/main" id="{BA662F3D-8EE7-471C-8443-71A6D78D533B}"/>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7" name="文本框 16">
            <a:extLst>
              <a:ext uri="{FF2B5EF4-FFF2-40B4-BE49-F238E27FC236}">
                <a16:creationId xmlns:a16="http://schemas.microsoft.com/office/drawing/2014/main" id="{AA056944-26F4-42F9-B4DB-E3C372506E0C}"/>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18" name="图片 17">
            <a:extLst>
              <a:ext uri="{FF2B5EF4-FFF2-40B4-BE49-F238E27FC236}">
                <a16:creationId xmlns:a16="http://schemas.microsoft.com/office/drawing/2014/main" id="{C3CC7512-FD2E-4F77-A8EA-466B935B0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9" name="Rectangle 2">
            <a:extLst>
              <a:ext uri="{FF2B5EF4-FFF2-40B4-BE49-F238E27FC236}">
                <a16:creationId xmlns:a16="http://schemas.microsoft.com/office/drawing/2014/main" id="{CDA0FA0B-97A6-4B63-97EB-4AD93C6D60CC}"/>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矩形: 圆角 10">
            <a:extLst>
              <a:ext uri="{FF2B5EF4-FFF2-40B4-BE49-F238E27FC236}">
                <a16:creationId xmlns:a16="http://schemas.microsoft.com/office/drawing/2014/main" id="{2133585C-77CC-4262-9234-264FA16136D3}"/>
              </a:ext>
            </a:extLst>
          </p:cNvPr>
          <p:cNvSpPr/>
          <p:nvPr/>
        </p:nvSpPr>
        <p:spPr>
          <a:xfrm>
            <a:off x="5078436" y="1699339"/>
            <a:ext cx="1723293" cy="305308"/>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LTDC</a:t>
            </a:r>
            <a:endParaRPr lang="zh-CN" altLang="en-US" sz="16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19971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39">
            <a:extLst>
              <a:ext uri="{FF2B5EF4-FFF2-40B4-BE49-F238E27FC236}">
                <a16:creationId xmlns:a16="http://schemas.microsoft.com/office/drawing/2014/main" id="{B03B36FF-E0EA-4A8A-B47C-FE40068DF074}"/>
              </a:ext>
            </a:extLst>
          </p:cNvPr>
          <p:cNvSpPr>
            <a:spLocks noChangeArrowheads="1"/>
          </p:cNvSpPr>
          <p:nvPr/>
        </p:nvSpPr>
        <p:spPr bwMode="auto">
          <a:xfrm>
            <a:off x="6720946" y="-10217"/>
            <a:ext cx="2465260" cy="45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sz="2000" b="1" dirty="0" err="1">
                <a:solidFill>
                  <a:srgbClr val="002060"/>
                </a:solidFill>
                <a:latin typeface="思源黑体 CN Bold" pitchFamily="34" charset="-122"/>
                <a:ea typeface="思源黑体 CN Bold" pitchFamily="34" charset="-122"/>
              </a:rPr>
              <a:t>LTDC_InitTypeDef</a:t>
            </a:r>
            <a:endParaRPr lang="en-US" altLang="zh-CN" sz="2000" b="1" dirty="0">
              <a:solidFill>
                <a:srgbClr val="002060"/>
              </a:solidFill>
              <a:latin typeface="思源黑体 CN Bold" pitchFamily="34" charset="-122"/>
              <a:ea typeface="思源黑体 CN Bold" pitchFamily="34" charset="-122"/>
            </a:endParaRPr>
          </a:p>
        </p:txBody>
      </p:sp>
      <p:sp>
        <p:nvSpPr>
          <p:cNvPr id="20" name="文本框 19">
            <a:extLst>
              <a:ext uri="{FF2B5EF4-FFF2-40B4-BE49-F238E27FC236}">
                <a16:creationId xmlns:a16="http://schemas.microsoft.com/office/drawing/2014/main" id="{B5699FC1-6A93-378F-5AA2-611ECF91E5A2}"/>
              </a:ext>
            </a:extLst>
          </p:cNvPr>
          <p:cNvSpPr txBox="1"/>
          <p:nvPr/>
        </p:nvSpPr>
        <p:spPr>
          <a:xfrm>
            <a:off x="1946" y="-35877"/>
            <a:ext cx="9090660" cy="5195846"/>
          </a:xfrm>
          <a:prstGeom prst="rect">
            <a:avLst/>
          </a:prstGeom>
          <a:noFill/>
        </p:spPr>
        <p:txBody>
          <a:bodyPr wrap="square">
            <a:spAutoFit/>
          </a:bodyPr>
          <a:lstStyle/>
          <a:p>
            <a:pPr>
              <a:lnSpc>
                <a:spcPts val="25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typedef</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struct</a:t>
            </a:r>
          </a:p>
          <a:p>
            <a:pPr>
              <a:lnSpc>
                <a:spcPts val="2500"/>
              </a:lnSpc>
            </a:pP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ts val="25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uint32_t				</a:t>
            </a:r>
            <a:r>
              <a:rPr lang="en-US" altLang="zh-CN" sz="1600" dirty="0" err="1">
                <a:solidFill>
                  <a:srgbClr val="000000"/>
                </a:solidFill>
                <a:latin typeface="思源黑体 CN Normal" panose="020B0400000000000000" pitchFamily="34" charset="-122"/>
                <a:ea typeface="思源黑体 CN Normal" panose="020B0400000000000000" pitchFamily="34" charset="-122"/>
              </a:rPr>
              <a:t>HSPolarity</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水平同步极性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ts val="25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uint32_t				</a:t>
            </a:r>
            <a:r>
              <a:rPr lang="en-US" altLang="zh-CN" sz="1600" dirty="0" err="1">
                <a:solidFill>
                  <a:srgbClr val="000000"/>
                </a:solidFill>
                <a:latin typeface="思源黑体 CN Normal" panose="020B0400000000000000" pitchFamily="34" charset="-122"/>
                <a:ea typeface="思源黑体 CN Normal" panose="020B0400000000000000" pitchFamily="34" charset="-122"/>
              </a:rPr>
              <a:t>VSPolarity</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 </a:t>
            </a:r>
            <a:r>
              <a:rPr lang="zh-CN" altLang="en-US" sz="1600" dirty="0">
                <a:solidFill>
                  <a:srgbClr val="800000"/>
                </a:solidFill>
                <a:latin typeface="思源黑体 CN Normal" panose="020B0400000000000000" pitchFamily="34" charset="-122"/>
                <a:ea typeface="思源黑体 CN Normal" panose="020B0400000000000000" pitchFamily="34" charset="-122"/>
              </a:rPr>
              <a:t>垂直同步极性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ts val="2500"/>
              </a:lnSpc>
            </a:pP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err="1">
                <a:solidFill>
                  <a:srgbClr val="000000"/>
                </a:solidFill>
                <a:latin typeface="思源黑体 CN Normal" panose="020B0400000000000000" pitchFamily="34" charset="-122"/>
                <a:ea typeface="思源黑体 CN Normal" panose="020B0400000000000000" pitchFamily="34" charset="-122"/>
              </a:rPr>
              <a:t>DEPolarity</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latin typeface="思源黑体 CN Normal" panose="020B0400000000000000" pitchFamily="34" charset="-122"/>
                <a:ea typeface="思源黑体 CN Normal" panose="020B0400000000000000" pitchFamily="34" charset="-122"/>
              </a:rPr>
              <a:t>数据使能极性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ts val="2500"/>
              </a:lnSpc>
            </a:pP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latin typeface="思源黑体 CN Normal" panose="020B0400000000000000" pitchFamily="34" charset="-122"/>
                <a:ea typeface="思源黑体 CN Normal" panose="020B0400000000000000" pitchFamily="34" charset="-122"/>
              </a:rPr>
              <a:t>PCPolarity</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像素时钟极性</a:t>
            </a:r>
            <a:r>
              <a:rPr lang="zh-CN" altLang="en-US" sz="1600" dirty="0">
                <a:solidFill>
                  <a:srgbClr val="800000"/>
                </a:solidFill>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5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HorizontalSync</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latin typeface="思源黑体 CN Normal" panose="020B0400000000000000" pitchFamily="34" charset="-122"/>
                <a:ea typeface="思源黑体 CN Normal" panose="020B0400000000000000" pitchFamily="34" charset="-122"/>
              </a:rPr>
              <a:t>水平同步宽度</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500"/>
              </a:lnSpc>
            </a:pP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VerticalSync</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垂直同步高度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5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AccumulatedHBP</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latin typeface="思源黑体 CN Normal" panose="020B0400000000000000" pitchFamily="34" charset="-122"/>
                <a:ea typeface="思源黑体 CN Normal" panose="020B0400000000000000" pitchFamily="34" charset="-122"/>
              </a:rPr>
              <a:t>水平同步后沿宽度</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5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AccumulatedVBP</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latin typeface="思源黑体 CN Normal" panose="020B0400000000000000" pitchFamily="34" charset="-122"/>
                <a:ea typeface="思源黑体 CN Normal" panose="020B0400000000000000" pitchFamily="34" charset="-122"/>
              </a:rPr>
              <a:t>垂直同步后沿高度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500"/>
              </a:lnSpc>
            </a:pP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AccumulatedActiveW</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累加有效宽度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5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AccumulatedActiveH</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累加有效高度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500"/>
              </a:lnSpc>
            </a:pP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TotalWidth</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总宽度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5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TotalHeigh</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80"/>
                </a:solidFill>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总高度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500"/>
              </a:lnSpc>
            </a:pPr>
            <a:r>
              <a:rPr lang="en-US" altLang="zh-CN" sz="1600" dirty="0">
                <a:solidFill>
                  <a:srgbClr val="800000"/>
                </a:solidFill>
                <a:latin typeface="思源黑体 CN Normal" panose="020B0400000000000000" pitchFamily="34" charset="-122"/>
                <a:ea typeface="思源黑体 CN Normal" panose="020B0400000000000000" pitchFamily="34" charset="-122"/>
              </a:rPr>
              <a:t>	</a:t>
            </a:r>
            <a:r>
              <a:rPr lang="en-US" altLang="zh-CN" sz="1600" dirty="0" err="1">
                <a:solidFill>
                  <a:srgbClr val="0000FF"/>
                </a:solidFill>
                <a:latin typeface="思源黑体 CN Normal" panose="020B0400000000000000" pitchFamily="34" charset="-122"/>
                <a:ea typeface="思源黑体 CN Normal" panose="020B0400000000000000" pitchFamily="34" charset="-122"/>
              </a:rPr>
              <a:t>LTDC_ColorTypeDef</a:t>
            </a:r>
            <a:r>
              <a:rPr lang="en-US" altLang="zh-CN" sz="1600" dirty="0">
                <a:solidFill>
                  <a:srgbClr val="0000FF"/>
                </a:solidFill>
                <a:latin typeface="思源黑体 CN Normal" panose="020B0400000000000000" pitchFamily="34" charset="-122"/>
                <a:ea typeface="思源黑体 CN Normal" panose="020B0400000000000000" pitchFamily="34" charset="-122"/>
              </a:rPr>
              <a:t> </a:t>
            </a:r>
            <a:r>
              <a:rPr lang="en-US" altLang="zh-CN" sz="1600" dirty="0">
                <a:solidFill>
                  <a:srgbClr val="800000"/>
                </a:solidFill>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latin typeface="思源黑体 CN Normal" panose="020B0400000000000000" pitchFamily="34" charset="-122"/>
                <a:ea typeface="思源黑体 CN Normal" panose="020B0400000000000000" pitchFamily="34" charset="-122"/>
              </a:rPr>
              <a:t>Backcolor</a:t>
            </a: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屏幕背景层颜色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endParaRPr lang="en-US" altLang="zh-CN" sz="1600" dirty="0">
              <a:solidFill>
                <a:srgbClr val="000000"/>
              </a:solidFill>
              <a:latin typeface="思源黑体 CN Normal" panose="020B0400000000000000" pitchFamily="34" charset="-122"/>
              <a:ea typeface="思源黑体 CN Normal" panose="020B0400000000000000" pitchFamily="34" charset="-122"/>
            </a:endParaRPr>
          </a:p>
          <a:p>
            <a:pPr>
              <a:lnSpc>
                <a:spcPts val="2500"/>
              </a:lnSpc>
            </a:pP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LTDC_InitTypeDef</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endParaRPr lang="en-US" altLang="zh-CN" sz="1600" dirty="0">
              <a:effectLst/>
              <a:latin typeface="思源黑体 CN Normal" panose="020B0400000000000000" pitchFamily="34" charset="-122"/>
              <a:ea typeface="思源黑体 CN Normal" panose="020B0400000000000000" pitchFamily="34" charset="-122"/>
            </a:endParaRPr>
          </a:p>
        </p:txBody>
      </p:sp>
      <p:sp>
        <p:nvSpPr>
          <p:cNvPr id="11" name="矩形: 圆角 10">
            <a:extLst>
              <a:ext uri="{FF2B5EF4-FFF2-40B4-BE49-F238E27FC236}">
                <a16:creationId xmlns:a16="http://schemas.microsoft.com/office/drawing/2014/main" id="{2133585C-77CC-4262-9234-264FA16136D3}"/>
              </a:ext>
            </a:extLst>
          </p:cNvPr>
          <p:cNvSpPr/>
          <p:nvPr/>
        </p:nvSpPr>
        <p:spPr>
          <a:xfrm>
            <a:off x="5069690" y="672486"/>
            <a:ext cx="2886310"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LTDC_HSPOLARITY_AL</a:t>
            </a:r>
            <a:endParaRPr lang="zh-CN" altLang="en-US" sz="1600" dirty="0">
              <a:latin typeface="思源黑体 CN Normal" panose="020B0400000000000000" pitchFamily="34" charset="-122"/>
              <a:ea typeface="思源黑体 CN Normal" panose="020B0400000000000000" pitchFamily="34" charset="-122"/>
            </a:endParaRPr>
          </a:p>
        </p:txBody>
      </p:sp>
      <p:sp>
        <p:nvSpPr>
          <p:cNvPr id="30" name="矩形: 圆角 29">
            <a:extLst>
              <a:ext uri="{FF2B5EF4-FFF2-40B4-BE49-F238E27FC236}">
                <a16:creationId xmlns:a16="http://schemas.microsoft.com/office/drawing/2014/main" id="{360B95DB-AEC3-BE62-F942-EBB01407C39F}"/>
              </a:ext>
            </a:extLst>
          </p:cNvPr>
          <p:cNvSpPr/>
          <p:nvPr/>
        </p:nvSpPr>
        <p:spPr>
          <a:xfrm>
            <a:off x="5062490" y="986241"/>
            <a:ext cx="2886310"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LTDC_VSPOLARITY_AL</a:t>
            </a:r>
            <a:endParaRPr lang="zh-CN" altLang="en-US" sz="1600" dirty="0">
              <a:latin typeface="思源黑体 CN Normal" panose="020B0400000000000000" pitchFamily="34" charset="-122"/>
              <a:ea typeface="思源黑体 CN Normal" panose="020B0400000000000000" pitchFamily="34" charset="-122"/>
            </a:endParaRPr>
          </a:p>
        </p:txBody>
      </p:sp>
      <p:sp>
        <p:nvSpPr>
          <p:cNvPr id="31" name="矩形: 圆角 30">
            <a:extLst>
              <a:ext uri="{FF2B5EF4-FFF2-40B4-BE49-F238E27FC236}">
                <a16:creationId xmlns:a16="http://schemas.microsoft.com/office/drawing/2014/main" id="{5DB3851C-7D65-9362-BAA4-EC485959DE8A}"/>
              </a:ext>
            </a:extLst>
          </p:cNvPr>
          <p:cNvSpPr/>
          <p:nvPr/>
        </p:nvSpPr>
        <p:spPr>
          <a:xfrm>
            <a:off x="5062490" y="1302987"/>
            <a:ext cx="2886310"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LTDC_DSPOLARITY_AL</a:t>
            </a:r>
            <a:endParaRPr lang="zh-CN" altLang="en-US" sz="1600" dirty="0">
              <a:latin typeface="思源黑体 CN Normal" panose="020B0400000000000000" pitchFamily="34" charset="-122"/>
              <a:ea typeface="思源黑体 CN Normal" panose="020B0400000000000000" pitchFamily="34" charset="-122"/>
            </a:endParaRPr>
          </a:p>
        </p:txBody>
      </p:sp>
      <p:sp>
        <p:nvSpPr>
          <p:cNvPr id="32" name="矩形: 圆角 31">
            <a:extLst>
              <a:ext uri="{FF2B5EF4-FFF2-40B4-BE49-F238E27FC236}">
                <a16:creationId xmlns:a16="http://schemas.microsoft.com/office/drawing/2014/main" id="{606C8A6C-C4CB-5236-3710-3B96C0714EC8}"/>
              </a:ext>
            </a:extLst>
          </p:cNvPr>
          <p:cNvSpPr/>
          <p:nvPr/>
        </p:nvSpPr>
        <p:spPr>
          <a:xfrm>
            <a:off x="5069690" y="1641973"/>
            <a:ext cx="2886310"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LTDC_PCPOLARITY_IPC</a:t>
            </a:r>
            <a:endParaRPr lang="zh-CN" altLang="en-US" sz="1600" dirty="0">
              <a:latin typeface="思源黑体 CN Normal" panose="020B0400000000000000" pitchFamily="34" charset="-122"/>
              <a:ea typeface="思源黑体 CN Normal" panose="020B0400000000000000" pitchFamily="34" charset="-122"/>
            </a:endParaRPr>
          </a:p>
        </p:txBody>
      </p:sp>
      <p:sp>
        <p:nvSpPr>
          <p:cNvPr id="8" name="矩形: 圆角 7">
            <a:extLst>
              <a:ext uri="{FF2B5EF4-FFF2-40B4-BE49-F238E27FC236}">
                <a16:creationId xmlns:a16="http://schemas.microsoft.com/office/drawing/2014/main" id="{37534EB0-63C2-9170-9C8A-FF8522CBE52A}"/>
              </a:ext>
            </a:extLst>
          </p:cNvPr>
          <p:cNvSpPr/>
          <p:nvPr/>
        </p:nvSpPr>
        <p:spPr>
          <a:xfrm>
            <a:off x="5062490" y="1936518"/>
            <a:ext cx="2886310"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err="1">
                <a:latin typeface="思源黑体 CN Normal" panose="020B0400000000000000" pitchFamily="34" charset="-122"/>
                <a:ea typeface="思源黑体 CN Normal" panose="020B0400000000000000" pitchFamily="34" charset="-122"/>
              </a:rPr>
              <a:t>hsw</a:t>
            </a:r>
            <a:r>
              <a:rPr lang="en-US" altLang="zh-CN" sz="1600" dirty="0">
                <a:latin typeface="思源黑体 CN Normal" panose="020B0400000000000000" pitchFamily="34" charset="-122"/>
                <a:ea typeface="思源黑体 CN Normal" panose="020B0400000000000000" pitchFamily="34" charset="-122"/>
              </a:rPr>
              <a:t> -1</a:t>
            </a:r>
            <a:endParaRPr lang="zh-CN" altLang="en-US" sz="1600" dirty="0">
              <a:latin typeface="思源黑体 CN Normal" panose="020B0400000000000000" pitchFamily="34" charset="-122"/>
              <a:ea typeface="思源黑体 CN Normal" panose="020B0400000000000000" pitchFamily="34" charset="-122"/>
            </a:endParaRPr>
          </a:p>
        </p:txBody>
      </p:sp>
      <p:sp>
        <p:nvSpPr>
          <p:cNvPr id="10" name="矩形: 圆角 9">
            <a:extLst>
              <a:ext uri="{FF2B5EF4-FFF2-40B4-BE49-F238E27FC236}">
                <a16:creationId xmlns:a16="http://schemas.microsoft.com/office/drawing/2014/main" id="{A81212AF-307D-D4D2-34E7-7E24F9D252D5}"/>
              </a:ext>
            </a:extLst>
          </p:cNvPr>
          <p:cNvSpPr/>
          <p:nvPr/>
        </p:nvSpPr>
        <p:spPr>
          <a:xfrm>
            <a:off x="5062490" y="2256804"/>
            <a:ext cx="2886310"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err="1">
                <a:latin typeface="思源黑体 CN Normal" panose="020B0400000000000000" pitchFamily="34" charset="-122"/>
                <a:ea typeface="思源黑体 CN Normal" panose="020B0400000000000000" pitchFamily="34" charset="-122"/>
              </a:rPr>
              <a:t>vsw</a:t>
            </a:r>
            <a:r>
              <a:rPr lang="en-US" altLang="zh-CN" sz="1600" dirty="0">
                <a:latin typeface="思源黑体 CN Normal" panose="020B0400000000000000" pitchFamily="34" charset="-122"/>
                <a:ea typeface="思源黑体 CN Normal" panose="020B0400000000000000" pitchFamily="34" charset="-122"/>
              </a:rPr>
              <a:t> -1</a:t>
            </a:r>
            <a:endParaRPr lang="zh-CN" altLang="en-US" sz="1600" dirty="0">
              <a:latin typeface="思源黑体 CN Normal" panose="020B0400000000000000" pitchFamily="34" charset="-122"/>
              <a:ea typeface="思源黑体 CN Normal" panose="020B0400000000000000" pitchFamily="34" charset="-122"/>
            </a:endParaRPr>
          </a:p>
        </p:txBody>
      </p:sp>
      <p:sp>
        <p:nvSpPr>
          <p:cNvPr id="12" name="矩形: 圆角 11">
            <a:extLst>
              <a:ext uri="{FF2B5EF4-FFF2-40B4-BE49-F238E27FC236}">
                <a16:creationId xmlns:a16="http://schemas.microsoft.com/office/drawing/2014/main" id="{B3F438BC-23AB-52BD-AB71-B287E077CBAB}"/>
              </a:ext>
            </a:extLst>
          </p:cNvPr>
          <p:cNvSpPr/>
          <p:nvPr/>
        </p:nvSpPr>
        <p:spPr>
          <a:xfrm>
            <a:off x="5069690" y="2614485"/>
            <a:ext cx="2886310"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err="1">
                <a:latin typeface="思源黑体 CN Normal" panose="020B0400000000000000" pitchFamily="34" charset="-122"/>
                <a:ea typeface="思源黑体 CN Normal" panose="020B0400000000000000" pitchFamily="34" charset="-122"/>
              </a:rPr>
              <a:t>hsw</a:t>
            </a:r>
            <a:r>
              <a:rPr lang="en-US" altLang="zh-CN" sz="1600" dirty="0">
                <a:latin typeface="思源黑体 CN Normal" panose="020B0400000000000000" pitchFamily="34" charset="-122"/>
                <a:ea typeface="思源黑体 CN Normal" panose="020B0400000000000000" pitchFamily="34" charset="-122"/>
              </a:rPr>
              <a:t> + </a:t>
            </a:r>
            <a:r>
              <a:rPr lang="en-US" altLang="zh-CN" sz="1600" dirty="0" err="1">
                <a:latin typeface="思源黑体 CN Normal" panose="020B0400000000000000" pitchFamily="34" charset="-122"/>
                <a:ea typeface="思源黑体 CN Normal" panose="020B0400000000000000" pitchFamily="34" charset="-122"/>
              </a:rPr>
              <a:t>hbp</a:t>
            </a:r>
            <a:r>
              <a:rPr lang="en-US" altLang="zh-CN" sz="1600" dirty="0">
                <a:latin typeface="思源黑体 CN Normal" panose="020B0400000000000000" pitchFamily="34" charset="-122"/>
                <a:ea typeface="思源黑体 CN Normal" panose="020B0400000000000000" pitchFamily="34" charset="-122"/>
              </a:rPr>
              <a:t> -1</a:t>
            </a:r>
            <a:endParaRPr lang="zh-CN" altLang="en-US" sz="1600" dirty="0">
              <a:latin typeface="思源黑体 CN Normal" panose="020B0400000000000000" pitchFamily="34" charset="-122"/>
              <a:ea typeface="思源黑体 CN Normal" panose="020B0400000000000000" pitchFamily="34" charset="-122"/>
            </a:endParaRPr>
          </a:p>
        </p:txBody>
      </p:sp>
      <p:sp>
        <p:nvSpPr>
          <p:cNvPr id="14" name="矩形: 圆角 13">
            <a:extLst>
              <a:ext uri="{FF2B5EF4-FFF2-40B4-BE49-F238E27FC236}">
                <a16:creationId xmlns:a16="http://schemas.microsoft.com/office/drawing/2014/main" id="{2B3DBCA5-AFBF-FB45-7F3B-5B5818F26A51}"/>
              </a:ext>
            </a:extLst>
          </p:cNvPr>
          <p:cNvSpPr/>
          <p:nvPr/>
        </p:nvSpPr>
        <p:spPr>
          <a:xfrm>
            <a:off x="5069690" y="2914715"/>
            <a:ext cx="2886310"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err="1">
                <a:latin typeface="思源黑体 CN Normal" panose="020B0400000000000000" pitchFamily="34" charset="-122"/>
                <a:ea typeface="思源黑体 CN Normal" panose="020B0400000000000000" pitchFamily="34" charset="-122"/>
              </a:rPr>
              <a:t>vsw</a:t>
            </a:r>
            <a:r>
              <a:rPr lang="en-US" altLang="zh-CN" sz="1600" dirty="0">
                <a:latin typeface="思源黑体 CN Normal" panose="020B0400000000000000" pitchFamily="34" charset="-122"/>
                <a:ea typeface="思源黑体 CN Normal" panose="020B0400000000000000" pitchFamily="34" charset="-122"/>
              </a:rPr>
              <a:t> + </a:t>
            </a:r>
            <a:r>
              <a:rPr lang="en-US" altLang="zh-CN" sz="1600" dirty="0" err="1">
                <a:latin typeface="思源黑体 CN Normal" panose="020B0400000000000000" pitchFamily="34" charset="-122"/>
                <a:ea typeface="思源黑体 CN Normal" panose="020B0400000000000000" pitchFamily="34" charset="-122"/>
              </a:rPr>
              <a:t>vbp</a:t>
            </a:r>
            <a:r>
              <a:rPr lang="en-US" altLang="zh-CN" sz="1600" dirty="0">
                <a:latin typeface="思源黑体 CN Normal" panose="020B0400000000000000" pitchFamily="34" charset="-122"/>
                <a:ea typeface="思源黑体 CN Normal" panose="020B0400000000000000" pitchFamily="34" charset="-122"/>
              </a:rPr>
              <a:t> -1</a:t>
            </a:r>
            <a:endParaRPr lang="zh-CN" altLang="en-US" sz="1600" dirty="0">
              <a:latin typeface="思源黑体 CN Normal" panose="020B0400000000000000" pitchFamily="34" charset="-122"/>
              <a:ea typeface="思源黑体 CN Normal" panose="020B0400000000000000" pitchFamily="34" charset="-122"/>
            </a:endParaRPr>
          </a:p>
        </p:txBody>
      </p:sp>
      <p:sp>
        <p:nvSpPr>
          <p:cNvPr id="15" name="矩形: 圆角 14">
            <a:extLst>
              <a:ext uri="{FF2B5EF4-FFF2-40B4-BE49-F238E27FC236}">
                <a16:creationId xmlns:a16="http://schemas.microsoft.com/office/drawing/2014/main" id="{829C5ED6-1130-5D8C-1142-6B5D322DE412}"/>
              </a:ext>
            </a:extLst>
          </p:cNvPr>
          <p:cNvSpPr/>
          <p:nvPr/>
        </p:nvSpPr>
        <p:spPr>
          <a:xfrm>
            <a:off x="5069690" y="3253083"/>
            <a:ext cx="2886310"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err="1">
                <a:latin typeface="思源黑体 CN Normal" panose="020B0400000000000000" pitchFamily="34" charset="-122"/>
                <a:ea typeface="思源黑体 CN Normal" panose="020B0400000000000000" pitchFamily="34" charset="-122"/>
              </a:rPr>
              <a:t>hsw</a:t>
            </a:r>
            <a:r>
              <a:rPr lang="en-US" altLang="zh-CN" sz="1600" dirty="0">
                <a:latin typeface="思源黑体 CN Normal" panose="020B0400000000000000" pitchFamily="34" charset="-122"/>
                <a:ea typeface="思源黑体 CN Normal" panose="020B0400000000000000" pitchFamily="34" charset="-122"/>
              </a:rPr>
              <a:t> + </a:t>
            </a:r>
            <a:r>
              <a:rPr lang="en-US" altLang="zh-CN" sz="1600" dirty="0" err="1">
                <a:latin typeface="思源黑体 CN Normal" panose="020B0400000000000000" pitchFamily="34" charset="-122"/>
                <a:ea typeface="思源黑体 CN Normal" panose="020B0400000000000000" pitchFamily="34" charset="-122"/>
              </a:rPr>
              <a:t>hbp</a:t>
            </a:r>
            <a:r>
              <a:rPr lang="en-US" altLang="zh-CN" sz="1600" dirty="0">
                <a:latin typeface="思源黑体 CN Normal" panose="020B0400000000000000" pitchFamily="34" charset="-122"/>
                <a:ea typeface="思源黑体 CN Normal" panose="020B0400000000000000" pitchFamily="34" charset="-122"/>
              </a:rPr>
              <a:t> + </a:t>
            </a:r>
            <a:r>
              <a:rPr lang="en-US" altLang="zh-CN" sz="1600" dirty="0" err="1">
                <a:latin typeface="思源黑体 CN Normal" panose="020B0400000000000000" pitchFamily="34" charset="-122"/>
                <a:ea typeface="思源黑体 CN Normal" panose="020B0400000000000000" pitchFamily="34" charset="-122"/>
              </a:rPr>
              <a:t>pwidth</a:t>
            </a:r>
            <a:r>
              <a:rPr lang="en-US" altLang="zh-CN" sz="1600" dirty="0">
                <a:latin typeface="思源黑体 CN Normal" panose="020B0400000000000000" pitchFamily="34" charset="-122"/>
                <a:ea typeface="思源黑体 CN Normal" panose="020B0400000000000000" pitchFamily="34" charset="-122"/>
              </a:rPr>
              <a:t> -1</a:t>
            </a:r>
            <a:endParaRPr lang="zh-CN" altLang="en-US" sz="1600" dirty="0">
              <a:latin typeface="思源黑体 CN Normal" panose="020B0400000000000000" pitchFamily="34" charset="-122"/>
              <a:ea typeface="思源黑体 CN Normal" panose="020B0400000000000000" pitchFamily="34" charset="-122"/>
            </a:endParaRPr>
          </a:p>
        </p:txBody>
      </p:sp>
      <p:sp>
        <p:nvSpPr>
          <p:cNvPr id="16" name="矩形: 圆角 15">
            <a:extLst>
              <a:ext uri="{FF2B5EF4-FFF2-40B4-BE49-F238E27FC236}">
                <a16:creationId xmlns:a16="http://schemas.microsoft.com/office/drawing/2014/main" id="{3B2F7498-AD00-FA1F-6BC7-182FC6E3ED13}"/>
              </a:ext>
            </a:extLst>
          </p:cNvPr>
          <p:cNvSpPr/>
          <p:nvPr/>
        </p:nvSpPr>
        <p:spPr>
          <a:xfrm>
            <a:off x="5069690" y="3567928"/>
            <a:ext cx="2886310"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err="1">
                <a:latin typeface="思源黑体 CN Normal" panose="020B0400000000000000" pitchFamily="34" charset="-122"/>
                <a:ea typeface="思源黑体 CN Normal" panose="020B0400000000000000" pitchFamily="34" charset="-122"/>
              </a:rPr>
              <a:t>vsw</a:t>
            </a:r>
            <a:r>
              <a:rPr lang="en-US" altLang="zh-CN" sz="1600" dirty="0">
                <a:latin typeface="思源黑体 CN Normal" panose="020B0400000000000000" pitchFamily="34" charset="-122"/>
                <a:ea typeface="思源黑体 CN Normal" panose="020B0400000000000000" pitchFamily="34" charset="-122"/>
              </a:rPr>
              <a:t> + </a:t>
            </a:r>
            <a:r>
              <a:rPr lang="en-US" altLang="zh-CN" sz="1600" dirty="0" err="1">
                <a:latin typeface="思源黑体 CN Normal" panose="020B0400000000000000" pitchFamily="34" charset="-122"/>
                <a:ea typeface="思源黑体 CN Normal" panose="020B0400000000000000" pitchFamily="34" charset="-122"/>
              </a:rPr>
              <a:t>vbp</a:t>
            </a:r>
            <a:r>
              <a:rPr lang="en-US" altLang="zh-CN" sz="1600" dirty="0">
                <a:latin typeface="思源黑体 CN Normal" panose="020B0400000000000000" pitchFamily="34" charset="-122"/>
                <a:ea typeface="思源黑体 CN Normal" panose="020B0400000000000000" pitchFamily="34" charset="-122"/>
              </a:rPr>
              <a:t> + </a:t>
            </a:r>
            <a:r>
              <a:rPr lang="en-US" altLang="zh-CN" sz="1600" dirty="0" err="1">
                <a:latin typeface="思源黑体 CN Normal" panose="020B0400000000000000" pitchFamily="34" charset="-122"/>
                <a:ea typeface="思源黑体 CN Normal" panose="020B0400000000000000" pitchFamily="34" charset="-122"/>
              </a:rPr>
              <a:t>pheight</a:t>
            </a:r>
            <a:r>
              <a:rPr lang="en-US" altLang="zh-CN" sz="1600" dirty="0">
                <a:latin typeface="思源黑体 CN Normal" panose="020B0400000000000000" pitchFamily="34" charset="-122"/>
                <a:ea typeface="思源黑体 CN Normal" panose="020B0400000000000000" pitchFamily="34" charset="-122"/>
              </a:rPr>
              <a:t> -1</a:t>
            </a:r>
            <a:endParaRPr lang="zh-CN" altLang="en-US" sz="1600" dirty="0">
              <a:latin typeface="思源黑体 CN Normal" panose="020B0400000000000000" pitchFamily="34" charset="-122"/>
              <a:ea typeface="思源黑体 CN Normal" panose="020B0400000000000000" pitchFamily="34" charset="-122"/>
            </a:endParaRPr>
          </a:p>
        </p:txBody>
      </p:sp>
      <p:sp>
        <p:nvSpPr>
          <p:cNvPr id="17" name="矩形: 圆角 16">
            <a:extLst>
              <a:ext uri="{FF2B5EF4-FFF2-40B4-BE49-F238E27FC236}">
                <a16:creationId xmlns:a16="http://schemas.microsoft.com/office/drawing/2014/main" id="{190A12A8-CAC1-086E-7A48-DFC0446327D3}"/>
              </a:ext>
            </a:extLst>
          </p:cNvPr>
          <p:cNvSpPr/>
          <p:nvPr/>
        </p:nvSpPr>
        <p:spPr>
          <a:xfrm>
            <a:off x="5062490" y="3882773"/>
            <a:ext cx="2886310"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err="1">
                <a:latin typeface="思源黑体 CN Normal" panose="020B0400000000000000" pitchFamily="34" charset="-122"/>
                <a:ea typeface="思源黑体 CN Normal" panose="020B0400000000000000" pitchFamily="34" charset="-122"/>
              </a:rPr>
              <a:t>hsw</a:t>
            </a:r>
            <a:r>
              <a:rPr lang="en-US" altLang="zh-CN" sz="1600" dirty="0">
                <a:latin typeface="思源黑体 CN Normal" panose="020B0400000000000000" pitchFamily="34" charset="-122"/>
                <a:ea typeface="思源黑体 CN Normal" panose="020B0400000000000000" pitchFamily="34" charset="-122"/>
              </a:rPr>
              <a:t> + </a:t>
            </a:r>
            <a:r>
              <a:rPr lang="en-US" altLang="zh-CN" sz="1600" dirty="0" err="1">
                <a:latin typeface="思源黑体 CN Normal" panose="020B0400000000000000" pitchFamily="34" charset="-122"/>
                <a:ea typeface="思源黑体 CN Normal" panose="020B0400000000000000" pitchFamily="34" charset="-122"/>
              </a:rPr>
              <a:t>hbp</a:t>
            </a:r>
            <a:r>
              <a:rPr lang="en-US" altLang="zh-CN" sz="1600" dirty="0">
                <a:latin typeface="思源黑体 CN Normal" panose="020B0400000000000000" pitchFamily="34" charset="-122"/>
                <a:ea typeface="思源黑体 CN Normal" panose="020B0400000000000000" pitchFamily="34" charset="-122"/>
              </a:rPr>
              <a:t> + </a:t>
            </a:r>
            <a:r>
              <a:rPr lang="en-US" altLang="zh-CN" sz="1600" dirty="0" err="1">
                <a:latin typeface="思源黑体 CN Normal" panose="020B0400000000000000" pitchFamily="34" charset="-122"/>
                <a:ea typeface="思源黑体 CN Normal" panose="020B0400000000000000" pitchFamily="34" charset="-122"/>
              </a:rPr>
              <a:t>pwidth</a:t>
            </a:r>
            <a:r>
              <a:rPr lang="en-US" altLang="zh-CN" sz="1600" dirty="0">
                <a:latin typeface="思源黑体 CN Normal" panose="020B0400000000000000" pitchFamily="34" charset="-122"/>
                <a:ea typeface="思源黑体 CN Normal" panose="020B0400000000000000" pitchFamily="34" charset="-122"/>
              </a:rPr>
              <a:t> + hvp-1</a:t>
            </a:r>
            <a:endParaRPr lang="zh-CN" altLang="en-US" sz="1600" dirty="0">
              <a:latin typeface="思源黑体 CN Normal" panose="020B0400000000000000" pitchFamily="34" charset="-122"/>
              <a:ea typeface="思源黑体 CN Normal" panose="020B0400000000000000" pitchFamily="34" charset="-122"/>
            </a:endParaRPr>
          </a:p>
        </p:txBody>
      </p:sp>
      <p:sp>
        <p:nvSpPr>
          <p:cNvPr id="18" name="矩形: 圆角 17">
            <a:extLst>
              <a:ext uri="{FF2B5EF4-FFF2-40B4-BE49-F238E27FC236}">
                <a16:creationId xmlns:a16="http://schemas.microsoft.com/office/drawing/2014/main" id="{D7C9B639-523B-CBFD-5616-AF6876D982B1}"/>
              </a:ext>
            </a:extLst>
          </p:cNvPr>
          <p:cNvSpPr/>
          <p:nvPr/>
        </p:nvSpPr>
        <p:spPr>
          <a:xfrm>
            <a:off x="5062490" y="4206526"/>
            <a:ext cx="2886310"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err="1">
                <a:latin typeface="思源黑体 CN Normal" panose="020B0400000000000000" pitchFamily="34" charset="-122"/>
                <a:ea typeface="思源黑体 CN Normal" panose="020B0400000000000000" pitchFamily="34" charset="-122"/>
              </a:rPr>
              <a:t>vsw</a:t>
            </a:r>
            <a:r>
              <a:rPr lang="en-US" altLang="zh-CN" sz="1600" dirty="0">
                <a:latin typeface="思源黑体 CN Normal" panose="020B0400000000000000" pitchFamily="34" charset="-122"/>
                <a:ea typeface="思源黑体 CN Normal" panose="020B0400000000000000" pitchFamily="34" charset="-122"/>
              </a:rPr>
              <a:t> + </a:t>
            </a:r>
            <a:r>
              <a:rPr lang="en-US" altLang="zh-CN" sz="1600" dirty="0" err="1">
                <a:latin typeface="思源黑体 CN Normal" panose="020B0400000000000000" pitchFamily="34" charset="-122"/>
                <a:ea typeface="思源黑体 CN Normal" panose="020B0400000000000000" pitchFamily="34" charset="-122"/>
              </a:rPr>
              <a:t>vbp</a:t>
            </a:r>
            <a:r>
              <a:rPr lang="en-US" altLang="zh-CN" sz="1600" dirty="0">
                <a:latin typeface="思源黑体 CN Normal" panose="020B0400000000000000" pitchFamily="34" charset="-122"/>
                <a:ea typeface="思源黑体 CN Normal" panose="020B0400000000000000" pitchFamily="34" charset="-122"/>
              </a:rPr>
              <a:t> + </a:t>
            </a:r>
            <a:r>
              <a:rPr lang="en-US" altLang="zh-CN" sz="1600" dirty="0" err="1">
                <a:latin typeface="思源黑体 CN Normal" panose="020B0400000000000000" pitchFamily="34" charset="-122"/>
                <a:ea typeface="思源黑体 CN Normal" panose="020B0400000000000000" pitchFamily="34" charset="-122"/>
              </a:rPr>
              <a:t>pheight</a:t>
            </a:r>
            <a:r>
              <a:rPr lang="en-US" altLang="zh-CN" sz="1600" dirty="0">
                <a:latin typeface="思源黑体 CN Normal" panose="020B0400000000000000" pitchFamily="34" charset="-122"/>
                <a:ea typeface="思源黑体 CN Normal" panose="020B0400000000000000" pitchFamily="34" charset="-122"/>
              </a:rPr>
              <a:t> + </a:t>
            </a:r>
            <a:r>
              <a:rPr lang="en-US" altLang="zh-CN" sz="1600" dirty="0" err="1">
                <a:latin typeface="思源黑体 CN Normal" panose="020B0400000000000000" pitchFamily="34" charset="-122"/>
                <a:ea typeface="思源黑体 CN Normal" panose="020B0400000000000000" pitchFamily="34" charset="-122"/>
              </a:rPr>
              <a:t>vfp</a:t>
            </a:r>
            <a:r>
              <a:rPr lang="en-US" altLang="zh-CN" sz="1600" dirty="0">
                <a:latin typeface="思源黑体 CN Normal" panose="020B0400000000000000" pitchFamily="34" charset="-122"/>
                <a:ea typeface="思源黑体 CN Normal" panose="020B0400000000000000" pitchFamily="34" charset="-122"/>
              </a:rPr>
              <a:t> -1</a:t>
            </a:r>
            <a:endParaRPr lang="zh-CN" altLang="en-US" sz="16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173573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0" grpId="0" animBg="1"/>
      <p:bldP spid="31" grpId="0" animBg="1"/>
      <p:bldP spid="32" grpId="0" animBg="1"/>
      <p:bldP spid="8" grpId="0" animBg="1"/>
      <p:bldP spid="10" grpId="0" animBg="1"/>
      <p:bldP spid="12" grpId="0" animBg="1"/>
      <p:bldP spid="14" grpId="0" animBg="1"/>
      <p:bldP spid="15" grpId="0" animBg="1"/>
      <p:bldP spid="16" grpId="0" animBg="1"/>
      <p:bldP spid="17" grpId="0" animBg="1"/>
      <p:bldP spid="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39">
            <a:extLst>
              <a:ext uri="{FF2B5EF4-FFF2-40B4-BE49-F238E27FC236}">
                <a16:creationId xmlns:a16="http://schemas.microsoft.com/office/drawing/2014/main" id="{B03B36FF-E0EA-4A8A-B47C-FE40068DF074}"/>
              </a:ext>
            </a:extLst>
          </p:cNvPr>
          <p:cNvSpPr>
            <a:spLocks noChangeArrowheads="1"/>
          </p:cNvSpPr>
          <p:nvPr/>
        </p:nvSpPr>
        <p:spPr bwMode="auto">
          <a:xfrm>
            <a:off x="6035041" y="-3216"/>
            <a:ext cx="3055620" cy="45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sz="2000" b="1" dirty="0" err="1">
                <a:solidFill>
                  <a:srgbClr val="002060"/>
                </a:solidFill>
                <a:latin typeface="思源黑体 CN Bold" pitchFamily="34" charset="-122"/>
                <a:ea typeface="思源黑体 CN Bold" pitchFamily="34" charset="-122"/>
              </a:rPr>
              <a:t>LTDC_LayerCfgTypeDef</a:t>
            </a:r>
            <a:endParaRPr lang="en-US" altLang="zh-CN" sz="2000" b="1" dirty="0">
              <a:solidFill>
                <a:srgbClr val="002060"/>
              </a:solidFill>
              <a:latin typeface="思源黑体 CN Bold" pitchFamily="34" charset="-122"/>
              <a:ea typeface="思源黑体 CN Bold" pitchFamily="34" charset="-122"/>
            </a:endParaRPr>
          </a:p>
        </p:txBody>
      </p:sp>
      <p:sp>
        <p:nvSpPr>
          <p:cNvPr id="12" name="文本框 11">
            <a:extLst>
              <a:ext uri="{FF2B5EF4-FFF2-40B4-BE49-F238E27FC236}">
                <a16:creationId xmlns:a16="http://schemas.microsoft.com/office/drawing/2014/main" id="{04295B47-49FE-421E-B5E9-A59E4DCF3F01}"/>
              </a:ext>
            </a:extLst>
          </p:cNvPr>
          <p:cNvSpPr txBox="1"/>
          <p:nvPr/>
        </p:nvSpPr>
        <p:spPr>
          <a:xfrm>
            <a:off x="0" y="-128288"/>
            <a:ext cx="9090660" cy="5329857"/>
          </a:xfrm>
          <a:prstGeom prst="rect">
            <a:avLst/>
          </a:prstGeom>
          <a:noFill/>
        </p:spPr>
        <p:txBody>
          <a:bodyPr wrap="square">
            <a:spAutoFit/>
          </a:bodyPr>
          <a:lstStyle/>
          <a:p>
            <a:pPr>
              <a:lnSpc>
                <a:spcPct val="1500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typedef</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struct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ct val="150000"/>
              </a:lnSpc>
            </a:pP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ts val="25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uint32_t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WindowX0</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配置窗口的行起始</a:t>
            </a:r>
            <a:r>
              <a:rPr lang="zh-CN" altLang="en-US" sz="1600" dirty="0">
                <a:solidFill>
                  <a:srgbClr val="800000"/>
                </a:solidFill>
                <a:latin typeface="思源黑体 CN Normal" panose="020B0400000000000000" pitchFamily="34" charset="-122"/>
                <a:ea typeface="思源黑体 CN Normal" panose="020B0400000000000000" pitchFamily="34" charset="-122"/>
              </a:rPr>
              <a:t>位置</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ts val="25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uint32_t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WindowX1</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配置窗口的行结束位置</a:t>
            </a:r>
            <a:r>
              <a:rPr lang="zh-CN" altLang="en-US" sz="1600" dirty="0">
                <a:solidFill>
                  <a:srgbClr val="800000"/>
                </a:solidFill>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ts val="2500"/>
              </a:lnSpc>
            </a:pP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WindowY0</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配置窗口的垂直起始位置</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ts val="2500"/>
              </a:lnSpc>
            </a:pP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WindowY1</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latin typeface="思源黑体 CN Normal" panose="020B0400000000000000" pitchFamily="34" charset="-122"/>
                <a:ea typeface="思源黑体 CN Normal" panose="020B0400000000000000" pitchFamily="34" charset="-122"/>
              </a:rPr>
              <a:t>配置窗口的垂直结束位置</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5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PixelFormat</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latin typeface="思源黑体 CN Normal" panose="020B0400000000000000" pitchFamily="34" charset="-122"/>
                <a:ea typeface="思源黑体 CN Normal" panose="020B0400000000000000" pitchFamily="34" charset="-122"/>
              </a:rPr>
              <a:t>配置当前层的像素格式</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500"/>
              </a:lnSpc>
            </a:pP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Alpha</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latin typeface="思源黑体 CN Normal" panose="020B0400000000000000" pitchFamily="34" charset="-122"/>
                <a:ea typeface="思源黑体 CN Normal" panose="020B0400000000000000" pitchFamily="34" charset="-122"/>
              </a:rPr>
              <a:t>配置当前层的恒定</a:t>
            </a:r>
            <a:r>
              <a:rPr lang="en-US" altLang="zh-CN" sz="1600" dirty="0">
                <a:solidFill>
                  <a:srgbClr val="800000"/>
                </a:solidFill>
                <a:latin typeface="思源黑体 CN Normal" panose="020B0400000000000000" pitchFamily="34" charset="-122"/>
                <a:ea typeface="思源黑体 CN Normal" panose="020B0400000000000000" pitchFamily="34" charset="-122"/>
              </a:rPr>
              <a:t>Alpha</a:t>
            </a:r>
            <a:r>
              <a:rPr lang="zh-CN" altLang="en-US" sz="1600" dirty="0">
                <a:solidFill>
                  <a:srgbClr val="800000"/>
                </a:solidFill>
                <a:latin typeface="思源黑体 CN Normal" panose="020B0400000000000000" pitchFamily="34" charset="-122"/>
                <a:ea typeface="思源黑体 CN Normal" panose="020B0400000000000000" pitchFamily="34" charset="-122"/>
              </a:rPr>
              <a:t>值</a:t>
            </a:r>
            <a:r>
              <a:rPr lang="en-US" altLang="zh-CN" sz="1600" dirty="0">
                <a:solidFill>
                  <a:srgbClr val="800000"/>
                </a:solidFill>
                <a:latin typeface="思源黑体 CN Normal" panose="020B0400000000000000" pitchFamily="34" charset="-122"/>
                <a:ea typeface="思源黑体 CN Normal" panose="020B0400000000000000" pitchFamily="34" charset="-122"/>
              </a:rPr>
              <a:t>(</a:t>
            </a:r>
            <a:r>
              <a:rPr lang="zh-CN" altLang="en-US" sz="1600" dirty="0">
                <a:solidFill>
                  <a:srgbClr val="800000"/>
                </a:solidFill>
                <a:latin typeface="思源黑体 CN Normal" panose="020B0400000000000000" pitchFamily="34" charset="-122"/>
                <a:ea typeface="思源黑体 CN Normal" panose="020B0400000000000000" pitchFamily="34" charset="-122"/>
              </a:rPr>
              <a:t>透明度</a:t>
            </a:r>
            <a:r>
              <a:rPr lang="en-US" altLang="zh-CN" sz="1600" dirty="0">
                <a:solidFill>
                  <a:srgbClr val="800000"/>
                </a:solidFill>
                <a:latin typeface="思源黑体 CN Normal" panose="020B0400000000000000" pitchFamily="34" charset="-122"/>
                <a:ea typeface="思源黑体 CN Normal" panose="020B0400000000000000" pitchFamily="34" charset="-122"/>
              </a:rPr>
              <a:t>)</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p>
          <a:p>
            <a:pPr>
              <a:lnSpc>
                <a:spcPts val="2500"/>
              </a:lnSpc>
            </a:pP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a:solidFill>
                  <a:srgbClr val="000000"/>
                </a:solidFill>
                <a:latin typeface="思源黑体 CN Normal" panose="020B0400000000000000" pitchFamily="34" charset="-122"/>
                <a:ea typeface="思源黑体 CN Normal" panose="020B0400000000000000" pitchFamily="34" charset="-122"/>
              </a:rPr>
              <a:t>BlendingFactor1</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配置混合因子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ts val="2500"/>
              </a:lnSpc>
            </a:pP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00"/>
                </a:solidFill>
                <a:latin typeface="思源黑体 CN Normal" panose="020B0400000000000000" pitchFamily="34" charset="-122"/>
                <a:ea typeface="思源黑体 CN Normal" panose="020B0400000000000000" pitchFamily="34" charset="-122"/>
              </a:rPr>
              <a:t>BlendingFactor2</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配置混合因子</a:t>
            </a:r>
            <a:r>
              <a:rPr lang="zh-CN" altLang="en-US" sz="1600" dirty="0">
                <a:solidFill>
                  <a:srgbClr val="800000"/>
                </a:solidFill>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5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FBStartAdress</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配置当前层的显存起始位置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500"/>
              </a:lnSpc>
            </a:pP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ImageWidth</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latin typeface="思源黑体 CN Normal" panose="020B0400000000000000" pitchFamily="34" charset="-122"/>
                <a:ea typeface="思源黑体 CN Normal" panose="020B0400000000000000" pitchFamily="34" charset="-122"/>
              </a:rPr>
              <a:t>配置当前层的图像宽度</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p>
          <a:p>
            <a:pPr>
              <a:lnSpc>
                <a:spcPts val="25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ImageHeight</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80"/>
                </a:solidFill>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latin typeface="思源黑体 CN Normal" panose="020B0400000000000000" pitchFamily="34" charset="-122"/>
                <a:ea typeface="思源黑体 CN Normal" panose="020B0400000000000000" pitchFamily="34" charset="-122"/>
              </a:rPr>
              <a:t>配置当前层的图像高度</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5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Alpha0</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80"/>
                </a:solidFill>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配置当前层的默认透明值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500"/>
              </a:lnSpc>
            </a:pPr>
            <a:r>
              <a:rPr lang="en-US" altLang="zh-CN" sz="1600" dirty="0">
                <a:solidFill>
                  <a:srgbClr val="800000"/>
                </a:solidFill>
                <a:latin typeface="思源黑体 CN Normal" panose="020B0400000000000000" pitchFamily="34" charset="-122"/>
                <a:ea typeface="思源黑体 CN Normal" panose="020B0400000000000000" pitchFamily="34" charset="-122"/>
              </a:rPr>
              <a:t>	</a:t>
            </a:r>
            <a:r>
              <a:rPr lang="en-US" altLang="zh-CN" sz="1600" dirty="0" err="1">
                <a:solidFill>
                  <a:srgbClr val="0000FF"/>
                </a:solidFill>
                <a:latin typeface="思源黑体 CN Normal" panose="020B0400000000000000" pitchFamily="34" charset="-122"/>
                <a:ea typeface="思源黑体 CN Normal" panose="020B0400000000000000" pitchFamily="34" charset="-122"/>
              </a:rPr>
              <a:t>LTDC_ColorTypeDef</a:t>
            </a:r>
            <a:r>
              <a:rPr lang="en-US" altLang="zh-CN" sz="1600" dirty="0">
                <a:solidFill>
                  <a:srgbClr val="0000FF"/>
                </a:solidFill>
                <a:latin typeface="思源黑体 CN Normal" panose="020B0400000000000000" pitchFamily="34" charset="-122"/>
                <a:ea typeface="思源黑体 CN Normal" panose="020B0400000000000000" pitchFamily="34" charset="-122"/>
              </a:rPr>
              <a:t> </a:t>
            </a:r>
            <a:r>
              <a:rPr lang="en-US" altLang="zh-CN" sz="1600" dirty="0">
                <a:solidFill>
                  <a:srgbClr val="800000"/>
                </a:solidFill>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latin typeface="思源黑体 CN Normal" panose="020B0400000000000000" pitchFamily="34" charset="-122"/>
                <a:ea typeface="思源黑体 CN Normal" panose="020B0400000000000000" pitchFamily="34" charset="-122"/>
              </a:rPr>
              <a:t>Backcolor</a:t>
            </a: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屏幕背景层颜色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ct val="150000"/>
              </a:lnSpc>
            </a:pP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latin typeface="思源黑体 CN Normal" panose="020B0400000000000000" pitchFamily="34" charset="-122"/>
                <a:ea typeface="思源黑体 CN Normal" panose="020B0400000000000000" pitchFamily="34" charset="-122"/>
              </a:rPr>
              <a:t>LTDC_LayerCfg</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TypeDef</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endParaRPr lang="en-US" altLang="zh-CN" sz="1600" dirty="0">
              <a:effectLst/>
              <a:latin typeface="思源黑体 CN Normal" panose="020B0400000000000000" pitchFamily="34" charset="-122"/>
              <a:ea typeface="思源黑体 CN Normal" panose="020B0400000000000000" pitchFamily="34" charset="-122"/>
            </a:endParaRPr>
          </a:p>
        </p:txBody>
      </p:sp>
      <p:sp>
        <p:nvSpPr>
          <p:cNvPr id="3" name="右大括号 2">
            <a:extLst>
              <a:ext uri="{FF2B5EF4-FFF2-40B4-BE49-F238E27FC236}">
                <a16:creationId xmlns:a16="http://schemas.microsoft.com/office/drawing/2014/main" id="{365AECD6-DBB0-82AD-89C2-1A498FEBB701}"/>
              </a:ext>
            </a:extLst>
          </p:cNvPr>
          <p:cNvSpPr/>
          <p:nvPr/>
        </p:nvSpPr>
        <p:spPr>
          <a:xfrm>
            <a:off x="7128691" y="711926"/>
            <a:ext cx="404949" cy="1143000"/>
          </a:xfrm>
          <a:prstGeom prst="rightBrace">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107DB5F6-7737-4CE9-D4E0-3129D6E034D1}"/>
              </a:ext>
            </a:extLst>
          </p:cNvPr>
          <p:cNvSpPr/>
          <p:nvPr/>
        </p:nvSpPr>
        <p:spPr>
          <a:xfrm>
            <a:off x="7549242" y="1159203"/>
            <a:ext cx="1430384"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图层位置设置</a:t>
            </a:r>
          </a:p>
        </p:txBody>
      </p:sp>
      <p:sp>
        <p:nvSpPr>
          <p:cNvPr id="7" name="矩形: 圆角 6">
            <a:extLst>
              <a:ext uri="{FF2B5EF4-FFF2-40B4-BE49-F238E27FC236}">
                <a16:creationId xmlns:a16="http://schemas.microsoft.com/office/drawing/2014/main" id="{6AC47BC4-5043-3000-24E9-5A8C4ADB462E}"/>
              </a:ext>
            </a:extLst>
          </p:cNvPr>
          <p:cNvSpPr/>
          <p:nvPr/>
        </p:nvSpPr>
        <p:spPr>
          <a:xfrm>
            <a:off x="7549242" y="1944363"/>
            <a:ext cx="1430384"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图层像素格式</a:t>
            </a:r>
          </a:p>
        </p:txBody>
      </p:sp>
      <p:sp>
        <p:nvSpPr>
          <p:cNvPr id="8" name="矩形: 圆角 7">
            <a:extLst>
              <a:ext uri="{FF2B5EF4-FFF2-40B4-BE49-F238E27FC236}">
                <a16:creationId xmlns:a16="http://schemas.microsoft.com/office/drawing/2014/main" id="{AF38BBEC-D7EE-57AB-0DDA-36F4207AE3DE}"/>
              </a:ext>
            </a:extLst>
          </p:cNvPr>
          <p:cNvSpPr/>
          <p:nvPr/>
        </p:nvSpPr>
        <p:spPr>
          <a:xfrm>
            <a:off x="7549242" y="2578256"/>
            <a:ext cx="1430384"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层混合因数</a:t>
            </a:r>
          </a:p>
        </p:txBody>
      </p:sp>
      <p:sp>
        <p:nvSpPr>
          <p:cNvPr id="9" name="右大括号 8">
            <a:extLst>
              <a:ext uri="{FF2B5EF4-FFF2-40B4-BE49-F238E27FC236}">
                <a16:creationId xmlns:a16="http://schemas.microsoft.com/office/drawing/2014/main" id="{3EEBA207-B41A-5E57-389B-27C2BF733AAE}"/>
              </a:ext>
            </a:extLst>
          </p:cNvPr>
          <p:cNvSpPr/>
          <p:nvPr/>
        </p:nvSpPr>
        <p:spPr>
          <a:xfrm>
            <a:off x="7128691" y="2257281"/>
            <a:ext cx="404949" cy="864742"/>
          </a:xfrm>
          <a:prstGeom prst="rightBrace">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右大括号 9">
            <a:extLst>
              <a:ext uri="{FF2B5EF4-FFF2-40B4-BE49-F238E27FC236}">
                <a16:creationId xmlns:a16="http://schemas.microsoft.com/office/drawing/2014/main" id="{A2696856-CA1D-FA7E-9BEF-BEB1EEAAE5CF}"/>
              </a:ext>
            </a:extLst>
          </p:cNvPr>
          <p:cNvSpPr/>
          <p:nvPr/>
        </p:nvSpPr>
        <p:spPr>
          <a:xfrm>
            <a:off x="7128691" y="3284650"/>
            <a:ext cx="404949" cy="864742"/>
          </a:xfrm>
          <a:prstGeom prst="rightBrace">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1D3CB930-7E46-026D-F3A9-93E49ECBE82A}"/>
              </a:ext>
            </a:extLst>
          </p:cNvPr>
          <p:cNvSpPr/>
          <p:nvPr/>
        </p:nvSpPr>
        <p:spPr>
          <a:xfrm>
            <a:off x="7549242" y="3572966"/>
            <a:ext cx="1430384"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层缓冲设置</a:t>
            </a:r>
          </a:p>
        </p:txBody>
      </p:sp>
      <p:sp>
        <p:nvSpPr>
          <p:cNvPr id="14" name="右大括号 13">
            <a:extLst>
              <a:ext uri="{FF2B5EF4-FFF2-40B4-BE49-F238E27FC236}">
                <a16:creationId xmlns:a16="http://schemas.microsoft.com/office/drawing/2014/main" id="{E4850BD6-324D-1E6B-B365-C45494E6364D}"/>
              </a:ext>
            </a:extLst>
          </p:cNvPr>
          <p:cNvSpPr/>
          <p:nvPr/>
        </p:nvSpPr>
        <p:spPr>
          <a:xfrm>
            <a:off x="7128690" y="4181511"/>
            <a:ext cx="404949" cy="574639"/>
          </a:xfrm>
          <a:prstGeom prst="rightBrace">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 name="矩形: 圆角 14">
            <a:extLst>
              <a:ext uri="{FF2B5EF4-FFF2-40B4-BE49-F238E27FC236}">
                <a16:creationId xmlns:a16="http://schemas.microsoft.com/office/drawing/2014/main" id="{4517A93D-214A-B94F-B32B-FA3DA9642455}"/>
              </a:ext>
            </a:extLst>
          </p:cNvPr>
          <p:cNvSpPr/>
          <p:nvPr/>
        </p:nvSpPr>
        <p:spPr>
          <a:xfrm>
            <a:off x="7596957" y="4344607"/>
            <a:ext cx="1430384"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层背景设置</a:t>
            </a:r>
          </a:p>
        </p:txBody>
      </p:sp>
    </p:spTree>
    <p:extLst>
      <p:ext uri="{BB962C8B-B14F-4D97-AF65-F5344CB8AC3E}">
        <p14:creationId xmlns:p14="http://schemas.microsoft.com/office/powerpoint/2010/main" val="259337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animBg="1"/>
      <p:bldP spid="14" grpId="0" animBg="1"/>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39">
            <a:extLst>
              <a:ext uri="{FF2B5EF4-FFF2-40B4-BE49-F238E27FC236}">
                <a16:creationId xmlns:a16="http://schemas.microsoft.com/office/drawing/2014/main" id="{B03B36FF-E0EA-4A8A-B47C-FE40068DF074}"/>
              </a:ext>
            </a:extLst>
          </p:cNvPr>
          <p:cNvSpPr>
            <a:spLocks noChangeArrowheads="1"/>
          </p:cNvSpPr>
          <p:nvPr/>
        </p:nvSpPr>
        <p:spPr bwMode="auto">
          <a:xfrm>
            <a:off x="6551" y="407383"/>
            <a:ext cx="4258491" cy="45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sz="2000" b="1" dirty="0" err="1">
                <a:solidFill>
                  <a:srgbClr val="002060"/>
                </a:solidFill>
                <a:latin typeface="思源黑体 CN Bold" pitchFamily="34" charset="-122"/>
                <a:ea typeface="思源黑体 CN Bold" pitchFamily="34" charset="-122"/>
              </a:rPr>
              <a:t>RCC_PeriphCLKInitTypeDef</a:t>
            </a:r>
            <a:endParaRPr lang="en-US" altLang="zh-CN" sz="2000" b="1" dirty="0">
              <a:solidFill>
                <a:srgbClr val="002060"/>
              </a:solidFill>
              <a:latin typeface="思源黑体 CN Bold" pitchFamily="34" charset="-122"/>
              <a:ea typeface="思源黑体 CN Bold" pitchFamily="34" charset="-122"/>
            </a:endParaRPr>
          </a:p>
        </p:txBody>
      </p:sp>
      <p:sp>
        <p:nvSpPr>
          <p:cNvPr id="12" name="文本框 11">
            <a:extLst>
              <a:ext uri="{FF2B5EF4-FFF2-40B4-BE49-F238E27FC236}">
                <a16:creationId xmlns:a16="http://schemas.microsoft.com/office/drawing/2014/main" id="{04295B47-49FE-421E-B5E9-A59E4DCF3F01}"/>
              </a:ext>
            </a:extLst>
          </p:cNvPr>
          <p:cNvSpPr txBox="1"/>
          <p:nvPr/>
        </p:nvSpPr>
        <p:spPr>
          <a:xfrm>
            <a:off x="0" y="736138"/>
            <a:ext cx="8947052" cy="4116704"/>
          </a:xfrm>
          <a:prstGeom prst="rect">
            <a:avLst/>
          </a:prstGeom>
          <a:noFill/>
        </p:spPr>
        <p:txBody>
          <a:bodyPr wrap="square">
            <a:spAutoFit/>
          </a:bodyPr>
          <a:lstStyle/>
          <a:p>
            <a:pPr>
              <a:lnSpc>
                <a:spcPct val="1500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typedef</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struct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ct val="150000"/>
              </a:lnSpc>
            </a:pP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ct val="1500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uint32_t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Pe</a:t>
            </a:r>
            <a:r>
              <a:rPr lang="en-US" altLang="zh-CN" sz="1600" dirty="0" err="1">
                <a:solidFill>
                  <a:srgbClr val="000000"/>
                </a:solidFill>
                <a:latin typeface="思源黑体 CN Normal" panose="020B0400000000000000" pitchFamily="34" charset="-122"/>
                <a:ea typeface="思源黑体 CN Normal" panose="020B0400000000000000" pitchFamily="34" charset="-122"/>
              </a:rPr>
              <a:t>riphClockSelection</a:t>
            </a:r>
            <a:r>
              <a:rPr lang="en-US" altLang="zh-CN" sz="1600" dirty="0">
                <a:solidFill>
                  <a:srgbClr val="000000"/>
                </a:solidFill>
                <a:latin typeface="思源黑体 CN Normal" panose="020B0400000000000000" pitchFamily="34" charset="-122"/>
                <a:ea typeface="思源黑体 CN Normal" panose="020B0400000000000000" pitchFamily="34" charset="-122"/>
              </a:rPr>
              <a:t>; </a:t>
            </a:r>
          </a:p>
          <a:p>
            <a:pPr>
              <a:lnSpc>
                <a:spcPct val="150000"/>
              </a:lnSpc>
            </a:pPr>
            <a:r>
              <a:rPr lang="en-US" altLang="zh-CN" sz="1600" dirty="0">
                <a:solidFill>
                  <a:srgbClr val="0000FF"/>
                </a:solidFill>
                <a:latin typeface="思源黑体 CN Normal" panose="020B0400000000000000" pitchFamily="34" charset="-122"/>
                <a:ea typeface="思源黑体 CN Normal" panose="020B0400000000000000" pitchFamily="34" charset="-122"/>
              </a:rPr>
              <a:t>	RCC_PLLI2SInitTypeDef </a:t>
            </a: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PLLI2S</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ct val="1500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FF"/>
                </a:solidFill>
                <a:latin typeface="思源黑体 CN Normal" panose="020B0400000000000000" pitchFamily="34" charset="-122"/>
                <a:ea typeface="思源黑体 CN Normal" panose="020B0400000000000000" pitchFamily="34" charset="-122"/>
              </a:rPr>
              <a:t>RCC_PLLSAIInitTypeDef</a:t>
            </a:r>
            <a:r>
              <a:rPr lang="en-US" altLang="zh-CN" sz="1600" dirty="0">
                <a:solidFill>
                  <a:srgbClr val="0000FF"/>
                </a:solidFill>
                <a:latin typeface="思源黑体 CN Normal" panose="020B0400000000000000" pitchFamily="34" charset="-122"/>
                <a:ea typeface="思源黑体 CN Normal" panose="020B0400000000000000" pitchFamily="34" charset="-122"/>
              </a:rPr>
              <a:t> </a:t>
            </a: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00"/>
                </a:solidFill>
                <a:latin typeface="思源黑体 CN Normal" panose="020B0400000000000000" pitchFamily="34" charset="-122"/>
                <a:ea typeface="思源黑体 CN Normal" panose="020B0400000000000000" pitchFamily="34" charset="-122"/>
              </a:rPr>
              <a:t>PLLSAI;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ct val="150000"/>
              </a:lnSpc>
            </a:pP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00"/>
                </a:solidFill>
                <a:latin typeface="思源黑体 CN Normal" panose="020B0400000000000000" pitchFamily="34" charset="-122"/>
                <a:ea typeface="思源黑体 CN Normal" panose="020B0400000000000000" pitchFamily="34" charset="-122"/>
              </a:rPr>
              <a:t>PLLI2SDivQ;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ct val="150000"/>
              </a:lnSpc>
            </a:pP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latin typeface="思源黑体 CN Normal" panose="020B0400000000000000" pitchFamily="34" charset="-122"/>
                <a:ea typeface="思源黑体 CN Normal" panose="020B0400000000000000" pitchFamily="34" charset="-122"/>
              </a:rPr>
              <a:t>PLLSAIDivQ</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endParaRPr lang="en-US" altLang="zh-CN" sz="1600" dirty="0">
              <a:solidFill>
                <a:srgbClr val="800000"/>
              </a:solidFill>
              <a:effectLst/>
              <a:latin typeface="思源黑体 CN Normal" panose="020B0400000000000000" pitchFamily="34" charset="-122"/>
              <a:ea typeface="思源黑体 CN Normal" panose="020B0400000000000000" pitchFamily="34" charset="-122"/>
            </a:endParaRPr>
          </a:p>
          <a:p>
            <a:pPr>
              <a:lnSpc>
                <a:spcPct val="1500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PLLSAIDivR</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80"/>
                </a:solidFill>
                <a:latin typeface="思源黑体 CN Normal" panose="020B0400000000000000" pitchFamily="34" charset="-122"/>
                <a:ea typeface="思源黑体 CN Normal" panose="020B0400000000000000" pitchFamily="34" charset="-122"/>
              </a:rPr>
              <a:t>		</a:t>
            </a:r>
            <a:endParaRPr lang="en-US" altLang="zh-CN" sz="1600" dirty="0">
              <a:solidFill>
                <a:srgbClr val="800000"/>
              </a:solidFill>
              <a:effectLst/>
              <a:latin typeface="思源黑体 CN Normal" panose="020B0400000000000000" pitchFamily="34" charset="-122"/>
              <a:ea typeface="思源黑体 CN Normal" panose="020B0400000000000000" pitchFamily="34" charset="-122"/>
            </a:endParaRPr>
          </a:p>
          <a:p>
            <a:pPr>
              <a:lnSpc>
                <a:spcPct val="1500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latin typeface="思源黑体 CN Normal" panose="020B0400000000000000" pitchFamily="34" charset="-122"/>
                <a:ea typeface="思源黑体 CN Normal" panose="020B0400000000000000" pitchFamily="34" charset="-122"/>
              </a:rPr>
              <a:t>RTCClockSelection</a:t>
            </a: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000080"/>
                </a:solidFill>
                <a:latin typeface="思源黑体 CN Normal" panose="020B0400000000000000" pitchFamily="34" charset="-122"/>
                <a:ea typeface="思源黑体 CN Normal" panose="020B0400000000000000" pitchFamily="34" charset="-122"/>
              </a:rPr>
              <a: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ct val="150000"/>
              </a:lnSpc>
            </a:pPr>
            <a:r>
              <a:rPr lang="en-US" altLang="zh-CN" sz="1600" dirty="0">
                <a:solidFill>
                  <a:srgbClr val="0000FF"/>
                </a:solidFill>
                <a:latin typeface="思源黑体 CN Normal" panose="020B0400000000000000" pitchFamily="34" charset="-122"/>
                <a:ea typeface="思源黑体 CN Normal" panose="020B0400000000000000" pitchFamily="34" charset="-122"/>
              </a:rPr>
              <a:t>	uint32_t 		</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80"/>
                </a:solidFill>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latin typeface="思源黑体 CN Normal" panose="020B0400000000000000" pitchFamily="34" charset="-122"/>
                <a:ea typeface="思源黑体 CN Normal" panose="020B0400000000000000" pitchFamily="34" charset="-122"/>
              </a:rPr>
              <a:t>TIMPresSelcection</a:t>
            </a: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800000"/>
                </a:solidFill>
                <a:latin typeface="思源黑体 CN Normal" panose="020B0400000000000000" pitchFamily="34" charset="-122"/>
                <a:ea typeface="思源黑体 CN Normal" panose="020B0400000000000000" pitchFamily="34" charset="-122"/>
              </a:rPr>
              <a:t> 	</a:t>
            </a:r>
            <a:endParaRPr lang="en-US" altLang="zh-CN" sz="1600" dirty="0">
              <a:solidFill>
                <a:srgbClr val="000000"/>
              </a:solidFill>
              <a:latin typeface="思源黑体 CN Normal" panose="020B0400000000000000" pitchFamily="34" charset="-122"/>
              <a:ea typeface="思源黑体 CN Normal" panose="020B0400000000000000" pitchFamily="34" charset="-122"/>
            </a:endParaRPr>
          </a:p>
          <a:p>
            <a:pPr>
              <a:lnSpc>
                <a:spcPct val="150000"/>
              </a:lnSpc>
            </a:pP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latin typeface="思源黑体 CN Normal" panose="020B0400000000000000" pitchFamily="34" charset="-122"/>
                <a:ea typeface="思源黑体 CN Normal" panose="020B0400000000000000" pitchFamily="34" charset="-122"/>
              </a:rPr>
              <a:t>RCC_PeriphCLKInit</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TypeDef</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endParaRPr lang="en-US" altLang="zh-CN" sz="1600" dirty="0">
              <a:effectLst/>
              <a:latin typeface="思源黑体 CN Normal" panose="020B0400000000000000" pitchFamily="34" charset="-122"/>
              <a:ea typeface="思源黑体 CN Normal" panose="020B0400000000000000" pitchFamily="34" charset="-122"/>
            </a:endParaRPr>
          </a:p>
        </p:txBody>
      </p:sp>
      <p:sp>
        <p:nvSpPr>
          <p:cNvPr id="14" name="矩形 13">
            <a:extLst>
              <a:ext uri="{FF2B5EF4-FFF2-40B4-BE49-F238E27FC236}">
                <a16:creationId xmlns:a16="http://schemas.microsoft.com/office/drawing/2014/main" id="{54F17C67-B65B-4AD4-BA15-3B11FDE73DAE}"/>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5" name="矩形 14">
            <a:extLst>
              <a:ext uri="{FF2B5EF4-FFF2-40B4-BE49-F238E27FC236}">
                <a16:creationId xmlns:a16="http://schemas.microsoft.com/office/drawing/2014/main" id="{BB16C09E-8CBB-4CB0-82D7-1EED96E97E5D}"/>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16" name="文本框 15">
            <a:extLst>
              <a:ext uri="{FF2B5EF4-FFF2-40B4-BE49-F238E27FC236}">
                <a16:creationId xmlns:a16="http://schemas.microsoft.com/office/drawing/2014/main" id="{BA662F3D-8EE7-471C-8443-71A6D78D533B}"/>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7" name="文本框 16">
            <a:extLst>
              <a:ext uri="{FF2B5EF4-FFF2-40B4-BE49-F238E27FC236}">
                <a16:creationId xmlns:a16="http://schemas.microsoft.com/office/drawing/2014/main" id="{AA056944-26F4-42F9-B4DB-E3C372506E0C}"/>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18" name="图片 17">
            <a:extLst>
              <a:ext uri="{FF2B5EF4-FFF2-40B4-BE49-F238E27FC236}">
                <a16:creationId xmlns:a16="http://schemas.microsoft.com/office/drawing/2014/main" id="{C3CC7512-FD2E-4F77-A8EA-466B935B0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9" name="Rectangle 2">
            <a:extLst>
              <a:ext uri="{FF2B5EF4-FFF2-40B4-BE49-F238E27FC236}">
                <a16:creationId xmlns:a16="http://schemas.microsoft.com/office/drawing/2014/main" id="{CDA0FA0B-97A6-4B63-97EB-4AD93C6D60CC}"/>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矩形: 圆角 10">
            <a:extLst>
              <a:ext uri="{FF2B5EF4-FFF2-40B4-BE49-F238E27FC236}">
                <a16:creationId xmlns:a16="http://schemas.microsoft.com/office/drawing/2014/main" id="{2133585C-77CC-4262-9234-264FA16136D3}"/>
              </a:ext>
            </a:extLst>
          </p:cNvPr>
          <p:cNvSpPr/>
          <p:nvPr/>
        </p:nvSpPr>
        <p:spPr>
          <a:xfrm>
            <a:off x="3212906" y="1565599"/>
            <a:ext cx="2521237" cy="305308"/>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RCC_PERIPHCLK_LTDC</a:t>
            </a:r>
            <a:endParaRPr lang="zh-CN" altLang="en-US" sz="1600" dirty="0">
              <a:latin typeface="思源黑体 CN Normal" panose="020B0400000000000000" pitchFamily="34" charset="-122"/>
              <a:ea typeface="思源黑体 CN Normal" panose="020B0400000000000000" pitchFamily="34" charset="-122"/>
            </a:endParaRPr>
          </a:p>
        </p:txBody>
      </p:sp>
      <p:sp>
        <p:nvSpPr>
          <p:cNvPr id="21" name="矩形: 圆角 20">
            <a:extLst>
              <a:ext uri="{FF2B5EF4-FFF2-40B4-BE49-F238E27FC236}">
                <a16:creationId xmlns:a16="http://schemas.microsoft.com/office/drawing/2014/main" id="{D38926FF-737A-48F9-9408-19A7568E2990}"/>
              </a:ext>
            </a:extLst>
          </p:cNvPr>
          <p:cNvSpPr/>
          <p:nvPr/>
        </p:nvSpPr>
        <p:spPr>
          <a:xfrm>
            <a:off x="3212906" y="3378964"/>
            <a:ext cx="2521237" cy="305308"/>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RCC_PLLSAIDIVR_4</a:t>
            </a:r>
            <a:endParaRPr lang="zh-CN" altLang="en-US" sz="1600" dirty="0">
              <a:latin typeface="思源黑体 CN Normal" panose="020B0400000000000000" pitchFamily="34" charset="-122"/>
              <a:ea typeface="思源黑体 CN Normal" panose="020B0400000000000000" pitchFamily="34" charset="-122"/>
            </a:endParaRPr>
          </a:p>
        </p:txBody>
      </p:sp>
      <p:sp>
        <p:nvSpPr>
          <p:cNvPr id="23" name="文本框 22">
            <a:extLst>
              <a:ext uri="{FF2B5EF4-FFF2-40B4-BE49-F238E27FC236}">
                <a16:creationId xmlns:a16="http://schemas.microsoft.com/office/drawing/2014/main" id="{9DE4A422-FC54-49D8-A29E-FCBEF8F067EA}"/>
              </a:ext>
            </a:extLst>
          </p:cNvPr>
          <p:cNvSpPr txBox="1"/>
          <p:nvPr/>
        </p:nvSpPr>
        <p:spPr>
          <a:xfrm>
            <a:off x="5815295" y="866593"/>
            <a:ext cx="3035364" cy="2270045"/>
          </a:xfrm>
          <a:prstGeom prst="rect">
            <a:avLst/>
          </a:prstGeom>
          <a:noFill/>
        </p:spPr>
        <p:txBody>
          <a:bodyPr wrap="square">
            <a:spAutoFit/>
          </a:bodyPr>
          <a:lstStyle/>
          <a:p>
            <a:pPr>
              <a:lnSpc>
                <a:spcPct val="1500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typedef</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struct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ct val="150000"/>
              </a:lnSpc>
            </a:pP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lvl="1">
              <a:lnSpc>
                <a:spcPct val="150000"/>
              </a:lnSpc>
            </a:pP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a:solidFill>
                  <a:srgbClr val="000000"/>
                </a:solidFill>
                <a:latin typeface="思源黑体 CN Normal" panose="020B0400000000000000" pitchFamily="34" charset="-122"/>
                <a:ea typeface="思源黑体 CN Normal" panose="020B0400000000000000" pitchFamily="34" charset="-122"/>
              </a:rPr>
              <a:t>	PLLSAIN; </a:t>
            </a:r>
          </a:p>
          <a:p>
            <a:pPr lvl="1">
              <a:lnSpc>
                <a:spcPct val="150000"/>
              </a:lnSpc>
            </a:pP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a:solidFill>
                  <a:srgbClr val="000000"/>
                </a:solidFill>
                <a:latin typeface="思源黑体 CN Normal" panose="020B0400000000000000" pitchFamily="34" charset="-122"/>
                <a:ea typeface="思源黑体 CN Normal" panose="020B0400000000000000" pitchFamily="34" charset="-122"/>
              </a:rPr>
              <a:t>	PLLSAIQ; </a:t>
            </a:r>
          </a:p>
          <a:p>
            <a:pPr>
              <a:lnSpc>
                <a:spcPct val="150000"/>
              </a:lnSpc>
            </a:pPr>
            <a:r>
              <a:rPr lang="en-US" altLang="zh-CN" sz="1600" dirty="0">
                <a:solidFill>
                  <a:srgbClr val="000080"/>
                </a:solidFill>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a:solidFill>
                  <a:srgbClr val="000000"/>
                </a:solidFill>
                <a:latin typeface="思源黑体 CN Normal" panose="020B0400000000000000" pitchFamily="34" charset="-122"/>
                <a:ea typeface="思源黑体 CN Normal" panose="020B0400000000000000" pitchFamily="34" charset="-122"/>
              </a:rPr>
              <a:t>	PLLSAIR; </a:t>
            </a:r>
            <a:endParaRPr lang="en-US" altLang="zh-CN" sz="1600" dirty="0">
              <a:solidFill>
                <a:srgbClr val="000080"/>
              </a:solidFill>
              <a:latin typeface="思源黑体 CN Normal" panose="020B0400000000000000" pitchFamily="34" charset="-122"/>
              <a:ea typeface="思源黑体 CN Normal" panose="020B0400000000000000" pitchFamily="34" charset="-122"/>
            </a:endParaRPr>
          </a:p>
          <a:p>
            <a:pPr>
              <a:lnSpc>
                <a:spcPct val="150000"/>
              </a:lnSpc>
            </a:pP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latin typeface="思源黑体 CN Normal" panose="020B0400000000000000" pitchFamily="34" charset="-122"/>
                <a:ea typeface="思源黑体 CN Normal" panose="020B0400000000000000" pitchFamily="34" charset="-122"/>
              </a:rPr>
              <a:t>RCC</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_PLLSAIInitTypeDef</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endParaRPr lang="en-US" altLang="zh-CN" sz="1600" dirty="0">
              <a:effectLst/>
              <a:latin typeface="思源黑体 CN Normal" panose="020B0400000000000000" pitchFamily="34" charset="-122"/>
              <a:ea typeface="思源黑体 CN Normal" panose="020B0400000000000000" pitchFamily="34" charset="-122"/>
            </a:endParaRPr>
          </a:p>
        </p:txBody>
      </p:sp>
      <p:sp>
        <p:nvSpPr>
          <p:cNvPr id="24" name="矩形 39">
            <a:extLst>
              <a:ext uri="{FF2B5EF4-FFF2-40B4-BE49-F238E27FC236}">
                <a16:creationId xmlns:a16="http://schemas.microsoft.com/office/drawing/2014/main" id="{4F0A136C-CC01-4EBA-B7D6-1C3F006E4526}"/>
              </a:ext>
            </a:extLst>
          </p:cNvPr>
          <p:cNvSpPr>
            <a:spLocks noChangeArrowheads="1"/>
          </p:cNvSpPr>
          <p:nvPr/>
        </p:nvSpPr>
        <p:spPr bwMode="auto">
          <a:xfrm>
            <a:off x="5503705" y="407383"/>
            <a:ext cx="3443347" cy="45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sz="2000" b="1" dirty="0" err="1">
                <a:solidFill>
                  <a:srgbClr val="002060"/>
                </a:solidFill>
                <a:latin typeface="思源黑体 CN Bold" pitchFamily="34" charset="-122"/>
                <a:ea typeface="思源黑体 CN Bold" pitchFamily="34" charset="-122"/>
              </a:rPr>
              <a:t>RCC_PLLSAIInitTypeDef</a:t>
            </a:r>
            <a:endParaRPr lang="en-US" altLang="zh-CN" sz="2000" b="1" dirty="0">
              <a:solidFill>
                <a:srgbClr val="002060"/>
              </a:solidFill>
              <a:latin typeface="思源黑体 CN Bold" pitchFamily="34" charset="-122"/>
              <a:ea typeface="思源黑体 CN Bold" pitchFamily="34" charset="-122"/>
            </a:endParaRPr>
          </a:p>
        </p:txBody>
      </p:sp>
      <p:sp>
        <p:nvSpPr>
          <p:cNvPr id="25" name="矩形: 圆角 24">
            <a:extLst>
              <a:ext uri="{FF2B5EF4-FFF2-40B4-BE49-F238E27FC236}">
                <a16:creationId xmlns:a16="http://schemas.microsoft.com/office/drawing/2014/main" id="{199B3A4E-4F0F-4A5A-92A7-DF9D1830B1FC}"/>
              </a:ext>
            </a:extLst>
          </p:cNvPr>
          <p:cNvSpPr/>
          <p:nvPr/>
        </p:nvSpPr>
        <p:spPr>
          <a:xfrm>
            <a:off x="7507056" y="1708484"/>
            <a:ext cx="1391800" cy="305308"/>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396</a:t>
            </a:r>
            <a:endParaRPr lang="zh-CN" altLang="en-US" sz="1600" dirty="0">
              <a:latin typeface="思源黑体 CN Normal" panose="020B0400000000000000" pitchFamily="34" charset="-122"/>
              <a:ea typeface="思源黑体 CN Normal" panose="020B0400000000000000" pitchFamily="34" charset="-122"/>
            </a:endParaRPr>
          </a:p>
        </p:txBody>
      </p:sp>
      <p:sp>
        <p:nvSpPr>
          <p:cNvPr id="26" name="矩形: 圆角 25">
            <a:extLst>
              <a:ext uri="{FF2B5EF4-FFF2-40B4-BE49-F238E27FC236}">
                <a16:creationId xmlns:a16="http://schemas.microsoft.com/office/drawing/2014/main" id="{693E6B9E-829F-4220-B629-AD9BFAB8E621}"/>
              </a:ext>
            </a:extLst>
          </p:cNvPr>
          <p:cNvSpPr/>
          <p:nvPr/>
        </p:nvSpPr>
        <p:spPr>
          <a:xfrm>
            <a:off x="7507056" y="2353325"/>
            <a:ext cx="1391800" cy="305308"/>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3</a:t>
            </a:r>
            <a:endParaRPr lang="zh-CN" altLang="en-US" sz="1600" dirty="0">
              <a:latin typeface="思源黑体 CN Normal" panose="020B0400000000000000" pitchFamily="34" charset="-122"/>
              <a:ea typeface="思源黑体 CN Normal" panose="020B0400000000000000" pitchFamily="34" charset="-122"/>
            </a:endParaRPr>
          </a:p>
        </p:txBody>
      </p:sp>
      <p:pic>
        <p:nvPicPr>
          <p:cNvPr id="2" name="图片 1">
            <a:extLst>
              <a:ext uri="{FF2B5EF4-FFF2-40B4-BE49-F238E27FC236}">
                <a16:creationId xmlns:a16="http://schemas.microsoft.com/office/drawing/2014/main" id="{7889B5B4-0EF1-4AD4-85A2-9411233DC736}"/>
              </a:ext>
            </a:extLst>
          </p:cNvPr>
          <p:cNvPicPr>
            <a:picLocks noChangeAspect="1"/>
          </p:cNvPicPr>
          <p:nvPr/>
        </p:nvPicPr>
        <p:blipFill>
          <a:blip r:embed="rId4"/>
          <a:stretch>
            <a:fillRect/>
          </a:stretch>
        </p:blipFill>
        <p:spPr>
          <a:xfrm>
            <a:off x="1592580" y="3781479"/>
            <a:ext cx="7551420" cy="643426"/>
          </a:xfrm>
          <a:prstGeom prst="rect">
            <a:avLst/>
          </a:prstGeom>
        </p:spPr>
      </p:pic>
    </p:spTree>
    <p:extLst>
      <p:ext uri="{BB962C8B-B14F-4D97-AF65-F5344CB8AC3E}">
        <p14:creationId xmlns:p14="http://schemas.microsoft.com/office/powerpoint/2010/main" val="174128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animBg="1"/>
      <p:bldP spid="23" grpId="0"/>
      <p:bldP spid="24" grpId="0"/>
      <p:bldP spid="25" grpId="0" animBg="1"/>
      <p:bldP spid="2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0" name="Rectangle 2">
            <a:extLst>
              <a:ext uri="{FF2B5EF4-FFF2-40B4-BE49-F238E27FC236}">
                <a16:creationId xmlns:a16="http://schemas.microsoft.com/office/drawing/2014/main" id="{CE5B2D90-811C-42F4-B8BF-9A68131D8EED}"/>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2" name="矩形 1">
            <a:extLst>
              <a:ext uri="{FF2B5EF4-FFF2-40B4-BE49-F238E27FC236}">
                <a16:creationId xmlns:a16="http://schemas.microsoft.com/office/drawing/2014/main" id="{B5BF968E-8C1C-DFBE-451C-B31713F0683D}"/>
              </a:ext>
            </a:extLst>
          </p:cNvPr>
          <p:cNvSpPr/>
          <p:nvPr/>
        </p:nvSpPr>
        <p:spPr>
          <a:xfrm>
            <a:off x="431800" y="1469749"/>
            <a:ext cx="1384300" cy="20383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思源黑体 CN Normal" panose="020B0400000000000000" pitchFamily="34" charset="-122"/>
                <a:ea typeface="思源黑体 CN Normal" panose="020B0400000000000000" pitchFamily="34" charset="-122"/>
              </a:rPr>
              <a:t>背景层</a:t>
            </a: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zh-CN" altLang="en-US" sz="1200" dirty="0">
              <a:latin typeface="思源黑体 CN Normal" panose="020B0400000000000000" pitchFamily="34" charset="-122"/>
              <a:ea typeface="思源黑体 CN Normal" panose="020B0400000000000000" pitchFamily="34" charset="-122"/>
            </a:endParaRPr>
          </a:p>
        </p:txBody>
      </p:sp>
      <p:sp>
        <p:nvSpPr>
          <p:cNvPr id="21" name="矩形 20">
            <a:extLst>
              <a:ext uri="{FF2B5EF4-FFF2-40B4-BE49-F238E27FC236}">
                <a16:creationId xmlns:a16="http://schemas.microsoft.com/office/drawing/2014/main" id="{AF16734D-E161-24A0-DFBC-51784245E5C3}"/>
              </a:ext>
            </a:extLst>
          </p:cNvPr>
          <p:cNvSpPr/>
          <p:nvPr/>
        </p:nvSpPr>
        <p:spPr>
          <a:xfrm>
            <a:off x="2915915" y="1468520"/>
            <a:ext cx="1384300" cy="20383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思源黑体 CN Normal" panose="020B0400000000000000" pitchFamily="34" charset="-122"/>
                <a:ea typeface="思源黑体 CN Normal" panose="020B0400000000000000" pitchFamily="34" charset="-122"/>
              </a:rPr>
              <a:t>背景层</a:t>
            </a: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zh-CN" altLang="en-US" sz="1200" dirty="0">
              <a:latin typeface="思源黑体 CN Normal" panose="020B0400000000000000" pitchFamily="34" charset="-122"/>
              <a:ea typeface="思源黑体 CN Normal" panose="020B0400000000000000" pitchFamily="34" charset="-122"/>
            </a:endParaRPr>
          </a:p>
        </p:txBody>
      </p:sp>
      <p:sp>
        <p:nvSpPr>
          <p:cNvPr id="13" name="矩形 12">
            <a:extLst>
              <a:ext uri="{FF2B5EF4-FFF2-40B4-BE49-F238E27FC236}">
                <a16:creationId xmlns:a16="http://schemas.microsoft.com/office/drawing/2014/main" id="{9A629C65-602D-0D25-BC0C-4C842D672C75}"/>
              </a:ext>
            </a:extLst>
          </p:cNvPr>
          <p:cNvSpPr/>
          <p:nvPr/>
        </p:nvSpPr>
        <p:spPr>
          <a:xfrm>
            <a:off x="2916602" y="1468105"/>
            <a:ext cx="1384300" cy="203835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思源黑体 CN Normal" panose="020B0400000000000000" pitchFamily="34" charset="-122"/>
                <a:ea typeface="思源黑体 CN Normal" panose="020B0400000000000000" pitchFamily="34" charset="-122"/>
              </a:rPr>
              <a:t>图层未覆盖区域</a:t>
            </a: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zh-CN" altLang="en-US" sz="1200" dirty="0">
              <a:latin typeface="思源黑体 CN Normal" panose="020B0400000000000000" pitchFamily="34" charset="-122"/>
              <a:ea typeface="思源黑体 CN Normal" panose="020B0400000000000000" pitchFamily="34" charset="-122"/>
            </a:endParaRPr>
          </a:p>
        </p:txBody>
      </p:sp>
      <p:sp>
        <p:nvSpPr>
          <p:cNvPr id="3" name="矩形 2">
            <a:extLst>
              <a:ext uri="{FF2B5EF4-FFF2-40B4-BE49-F238E27FC236}">
                <a16:creationId xmlns:a16="http://schemas.microsoft.com/office/drawing/2014/main" id="{7A78016A-55AE-2CBD-4F6D-8B72DD7079A1}"/>
              </a:ext>
            </a:extLst>
          </p:cNvPr>
          <p:cNvSpPr/>
          <p:nvPr/>
        </p:nvSpPr>
        <p:spPr>
          <a:xfrm>
            <a:off x="3069002" y="1807830"/>
            <a:ext cx="1104900" cy="14001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rPr>
              <a:t>图层显示区域</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a:p>
            <a:pPr algn="ctr"/>
            <a:endParaRPr lang="en-US" altLang="zh-CN" sz="12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2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2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2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200" dirty="0">
              <a:solidFill>
                <a:srgbClr val="FF0000"/>
              </a:solidFill>
              <a:latin typeface="思源黑体 CN Normal" panose="020B0400000000000000" pitchFamily="34" charset="-122"/>
              <a:ea typeface="思源黑体 CN Normal" panose="020B0400000000000000" pitchFamily="34" charset="-122"/>
            </a:endParaRPr>
          </a:p>
          <a:p>
            <a:pPr algn="ctr"/>
            <a:endParaRPr lang="zh-CN" altLang="en-US" sz="1200" dirty="0">
              <a:solidFill>
                <a:srgbClr val="FF0000"/>
              </a:solidFill>
              <a:latin typeface="思源黑体 CN Normal" panose="020B0400000000000000" pitchFamily="34" charset="-122"/>
              <a:ea typeface="思源黑体 CN Normal" panose="020B0400000000000000" pitchFamily="34" charset="-122"/>
            </a:endParaRPr>
          </a:p>
        </p:txBody>
      </p:sp>
      <p:sp>
        <p:nvSpPr>
          <p:cNvPr id="15" name="文本框 14">
            <a:extLst>
              <a:ext uri="{FF2B5EF4-FFF2-40B4-BE49-F238E27FC236}">
                <a16:creationId xmlns:a16="http://schemas.microsoft.com/office/drawing/2014/main" id="{2328039E-11DB-AACE-5357-04B07DB750FD}"/>
              </a:ext>
            </a:extLst>
          </p:cNvPr>
          <p:cNvSpPr txBox="1"/>
          <p:nvPr/>
        </p:nvSpPr>
        <p:spPr>
          <a:xfrm>
            <a:off x="-25399" y="3508099"/>
            <a:ext cx="2247900" cy="307777"/>
          </a:xfrm>
          <a:prstGeom prst="rect">
            <a:avLst/>
          </a:prstGeom>
          <a:noFill/>
        </p:spPr>
        <p:txBody>
          <a:bodyPr wrap="square">
            <a:spAutoFit/>
          </a:bodyPr>
          <a:lstStyle/>
          <a:p>
            <a:r>
              <a:rPr lang="en-US" altLang="zh-CN" sz="1400" dirty="0" err="1">
                <a:solidFill>
                  <a:srgbClr val="000000"/>
                </a:solidFill>
                <a:latin typeface="思源黑体 CN Normal" panose="020B0400000000000000" pitchFamily="34" charset="-122"/>
                <a:ea typeface="思源黑体 CN Normal" panose="020B0400000000000000" pitchFamily="34" charset="-122"/>
              </a:rPr>
              <a:t>Init.Backcolor.Red</a:t>
            </a:r>
            <a:r>
              <a:rPr lang="en-US" altLang="zh-CN" sz="1400" dirty="0">
                <a:solidFill>
                  <a:srgbClr val="000000"/>
                </a:solidFill>
                <a:latin typeface="思源黑体 CN Normal" panose="020B0400000000000000" pitchFamily="34" charset="-122"/>
                <a:ea typeface="思源黑体 CN Normal" panose="020B0400000000000000" pitchFamily="34" charset="-122"/>
              </a:rPr>
              <a:t> = 0xFF </a:t>
            </a:r>
            <a:endParaRPr lang="zh-CN" altLang="en-US" sz="1400" dirty="0">
              <a:solidFill>
                <a:srgbClr val="000000"/>
              </a:solidFill>
              <a:latin typeface="思源黑体 CN Normal" panose="020B0400000000000000" pitchFamily="34" charset="-122"/>
              <a:ea typeface="思源黑体 CN Normal" panose="020B0400000000000000" pitchFamily="34" charset="-122"/>
            </a:endParaRPr>
          </a:p>
        </p:txBody>
      </p:sp>
      <p:sp>
        <p:nvSpPr>
          <p:cNvPr id="16" name="文本框 15">
            <a:extLst>
              <a:ext uri="{FF2B5EF4-FFF2-40B4-BE49-F238E27FC236}">
                <a16:creationId xmlns:a16="http://schemas.microsoft.com/office/drawing/2014/main" id="{98F16283-8B22-AB3D-5986-0F0B75BF50BB}"/>
              </a:ext>
            </a:extLst>
          </p:cNvPr>
          <p:cNvSpPr txBox="1"/>
          <p:nvPr/>
        </p:nvSpPr>
        <p:spPr>
          <a:xfrm>
            <a:off x="2429659" y="889310"/>
            <a:ext cx="2956407" cy="523220"/>
          </a:xfrm>
          <a:prstGeom prst="rect">
            <a:avLst/>
          </a:prstGeom>
          <a:noFill/>
        </p:spPr>
        <p:txBody>
          <a:bodyPr wrap="square">
            <a:spAutoFit/>
          </a:bodyPr>
          <a:lstStyle/>
          <a:p>
            <a:r>
              <a:rPr lang="en-US" altLang="zh-CN" sz="1400" dirty="0" err="1">
                <a:solidFill>
                  <a:srgbClr val="002060"/>
                </a:solidFill>
                <a:latin typeface="思源黑体 CN Normal" panose="020B0400000000000000" pitchFamily="34" charset="-122"/>
                <a:ea typeface="思源黑体 CN Normal" panose="020B0400000000000000" pitchFamily="34" charset="-122"/>
              </a:rPr>
              <a:t>BlenddingFactor</a:t>
            </a:r>
            <a:r>
              <a:rPr lang="zh-CN" altLang="en-US" sz="1400" dirty="0">
                <a:solidFill>
                  <a:srgbClr val="002060"/>
                </a:solidFill>
                <a:latin typeface="思源黑体 CN Normal" panose="020B0400000000000000" pitchFamily="34" charset="-122"/>
                <a:ea typeface="思源黑体 CN Normal" panose="020B0400000000000000" pitchFamily="34" charset="-122"/>
              </a:rPr>
              <a:t>：</a:t>
            </a:r>
            <a:r>
              <a:rPr lang="en-US" altLang="zh-CN" sz="1400" dirty="0">
                <a:solidFill>
                  <a:srgbClr val="002060"/>
                </a:solidFill>
                <a:latin typeface="思源黑体 CN Normal" panose="020B0400000000000000" pitchFamily="34" charset="-122"/>
                <a:ea typeface="思源黑体 CN Normal" panose="020B0400000000000000" pitchFamily="34" charset="-122"/>
              </a:rPr>
              <a:t>CA(</a:t>
            </a:r>
            <a:r>
              <a:rPr lang="zh-CN" altLang="en-US" sz="1400" dirty="0">
                <a:solidFill>
                  <a:srgbClr val="002060"/>
                </a:solidFill>
                <a:latin typeface="思源黑体 CN Normal" panose="020B0400000000000000" pitchFamily="34" charset="-122"/>
                <a:ea typeface="思源黑体 CN Normal" panose="020B0400000000000000" pitchFamily="34" charset="-122"/>
              </a:rPr>
              <a:t>恒定</a:t>
            </a:r>
            <a:r>
              <a:rPr lang="en-US" altLang="zh-CN" sz="1400" dirty="0">
                <a:solidFill>
                  <a:srgbClr val="002060"/>
                </a:solidFill>
                <a:latin typeface="思源黑体 CN Normal" panose="020B0400000000000000" pitchFamily="34" charset="-122"/>
                <a:ea typeface="思源黑体 CN Normal" panose="020B0400000000000000" pitchFamily="34" charset="-122"/>
              </a:rPr>
              <a:t>Alpha)</a:t>
            </a:r>
          </a:p>
          <a:p>
            <a:r>
              <a:rPr lang="en-US" altLang="zh-CN" sz="1400" dirty="0">
                <a:solidFill>
                  <a:srgbClr val="002060"/>
                </a:solidFill>
                <a:latin typeface="思源黑体 CN Normal" panose="020B0400000000000000" pitchFamily="34" charset="-122"/>
                <a:ea typeface="思源黑体 CN Normal" panose="020B0400000000000000" pitchFamily="34" charset="-122"/>
              </a:rPr>
              <a:t>Alpha:255(</a:t>
            </a:r>
            <a:r>
              <a:rPr lang="zh-CN" altLang="en-US" sz="1400" dirty="0">
                <a:solidFill>
                  <a:srgbClr val="002060"/>
                </a:solidFill>
                <a:latin typeface="思源黑体 CN Normal" panose="020B0400000000000000" pitchFamily="34" charset="-122"/>
                <a:ea typeface="思源黑体 CN Normal" panose="020B0400000000000000" pitchFamily="34" charset="-122"/>
              </a:rPr>
              <a:t>完全不透明</a:t>
            </a:r>
            <a:r>
              <a:rPr lang="en-US" altLang="zh-CN" sz="1400" dirty="0">
                <a:solidFill>
                  <a:srgbClr val="002060"/>
                </a:solidFill>
                <a:latin typeface="思源黑体 CN Normal" panose="020B0400000000000000" pitchFamily="34" charset="-122"/>
                <a:ea typeface="思源黑体 CN Normal" panose="020B0400000000000000" pitchFamily="34" charset="-122"/>
              </a:rPr>
              <a:t>)</a:t>
            </a:r>
          </a:p>
        </p:txBody>
      </p:sp>
      <p:sp>
        <p:nvSpPr>
          <p:cNvPr id="17" name="文本框 16">
            <a:extLst>
              <a:ext uri="{FF2B5EF4-FFF2-40B4-BE49-F238E27FC236}">
                <a16:creationId xmlns:a16="http://schemas.microsoft.com/office/drawing/2014/main" id="{657113F4-9373-C30E-AB52-A8313F1A80F8}"/>
              </a:ext>
            </a:extLst>
          </p:cNvPr>
          <p:cNvSpPr txBox="1"/>
          <p:nvPr/>
        </p:nvSpPr>
        <p:spPr>
          <a:xfrm>
            <a:off x="2238375" y="3508099"/>
            <a:ext cx="2734941" cy="523220"/>
          </a:xfrm>
          <a:prstGeom prst="rect">
            <a:avLst/>
          </a:prstGeom>
          <a:noFill/>
        </p:spPr>
        <p:txBody>
          <a:bodyPr wrap="square">
            <a:spAutoFit/>
          </a:bodyPr>
          <a:lstStyle/>
          <a:p>
            <a:r>
              <a:rPr lang="en-US" altLang="zh-CN" sz="1400" dirty="0" err="1">
                <a:solidFill>
                  <a:srgbClr val="000000"/>
                </a:solidFill>
                <a:latin typeface="思源黑体 CN Normal" panose="020B0400000000000000" pitchFamily="34" charset="-122"/>
                <a:ea typeface="思源黑体 CN Normal" panose="020B0400000000000000" pitchFamily="34" charset="-122"/>
              </a:rPr>
              <a:t>LayerCfg.Backcolor.Blue</a:t>
            </a:r>
            <a:r>
              <a:rPr lang="en-US" altLang="zh-CN" sz="1400" dirty="0">
                <a:solidFill>
                  <a:srgbClr val="000000"/>
                </a:solidFill>
                <a:latin typeface="思源黑体 CN Normal" panose="020B0400000000000000" pitchFamily="34" charset="-122"/>
                <a:ea typeface="思源黑体 CN Normal" panose="020B0400000000000000" pitchFamily="34" charset="-122"/>
              </a:rPr>
              <a:t> = 0xFF</a:t>
            </a:r>
          </a:p>
          <a:p>
            <a:pPr algn="ctr"/>
            <a:r>
              <a:rPr lang="zh-CN" altLang="en-US" sz="1400" dirty="0">
                <a:solidFill>
                  <a:srgbClr val="0000FF"/>
                </a:solidFill>
                <a:latin typeface="思源黑体 CN Normal" panose="020B0400000000000000" pitchFamily="34" charset="-122"/>
                <a:ea typeface="思源黑体 CN Normal" panose="020B0400000000000000" pitchFamily="34" charset="-122"/>
              </a:rPr>
              <a:t>（图层未覆盖区域）</a:t>
            </a:r>
            <a:r>
              <a:rPr lang="en-US" altLang="zh-CN" sz="1400" dirty="0">
                <a:solidFill>
                  <a:srgbClr val="0000FF"/>
                </a:solidFill>
                <a:latin typeface="思源黑体 CN Normal" panose="020B0400000000000000" pitchFamily="34" charset="-122"/>
                <a:ea typeface="思源黑体 CN Normal" panose="020B0400000000000000" pitchFamily="34" charset="-122"/>
              </a:rPr>
              <a:t> </a:t>
            </a:r>
            <a:endParaRPr lang="zh-CN" altLang="en-US" sz="1400" dirty="0"/>
          </a:p>
        </p:txBody>
      </p:sp>
      <p:sp>
        <p:nvSpPr>
          <p:cNvPr id="19" name="文本框 18">
            <a:extLst>
              <a:ext uri="{FF2B5EF4-FFF2-40B4-BE49-F238E27FC236}">
                <a16:creationId xmlns:a16="http://schemas.microsoft.com/office/drawing/2014/main" id="{AD7C173F-DB4B-BC7D-F2D8-A11034F8A07D}"/>
              </a:ext>
            </a:extLst>
          </p:cNvPr>
          <p:cNvSpPr txBox="1"/>
          <p:nvPr/>
        </p:nvSpPr>
        <p:spPr>
          <a:xfrm>
            <a:off x="5685229" y="3565387"/>
            <a:ext cx="3361541" cy="307777"/>
          </a:xfrm>
          <a:prstGeom prst="rect">
            <a:avLst/>
          </a:prstGeom>
          <a:noFill/>
        </p:spPr>
        <p:txBody>
          <a:bodyPr wrap="square">
            <a:spAutoFit/>
          </a:bodyPr>
          <a:lstStyle/>
          <a:p>
            <a:r>
              <a:rPr lang="zh-CN" altLang="en-US" sz="1400" dirty="0">
                <a:solidFill>
                  <a:srgbClr val="000000"/>
                </a:solidFill>
                <a:latin typeface="思源黑体 CN Normal" panose="020B0400000000000000" pitchFamily="34" charset="-122"/>
                <a:ea typeface="思源黑体 CN Normal" panose="020B0400000000000000" pitchFamily="34" charset="-122"/>
              </a:rPr>
              <a:t>由于使用</a:t>
            </a:r>
            <a:r>
              <a:rPr lang="en-US" altLang="zh-CN" sz="1400" dirty="0">
                <a:solidFill>
                  <a:srgbClr val="000000"/>
                </a:solidFill>
                <a:latin typeface="思源黑体 CN Normal" panose="020B0400000000000000" pitchFamily="34" charset="-122"/>
                <a:ea typeface="思源黑体 CN Normal" panose="020B0400000000000000" pitchFamily="34" charset="-122"/>
              </a:rPr>
              <a:t>CA</a:t>
            </a:r>
            <a:r>
              <a:rPr lang="zh-CN" altLang="en-US" sz="1400" dirty="0">
                <a:solidFill>
                  <a:srgbClr val="000000"/>
                </a:solidFill>
                <a:latin typeface="思源黑体 CN Normal" panose="020B0400000000000000" pitchFamily="34" charset="-122"/>
                <a:ea typeface="思源黑体 CN Normal" panose="020B0400000000000000" pitchFamily="34" charset="-122"/>
              </a:rPr>
              <a:t>，</a:t>
            </a:r>
            <a:r>
              <a:rPr lang="en-US" altLang="zh-CN" sz="1400" dirty="0">
                <a:solidFill>
                  <a:srgbClr val="000000"/>
                </a:solidFill>
                <a:latin typeface="思源黑体 CN Normal" panose="020B0400000000000000" pitchFamily="34" charset="-122"/>
                <a:ea typeface="思源黑体 CN Normal" panose="020B0400000000000000" pitchFamily="34" charset="-122"/>
              </a:rPr>
              <a:t>Alpha0 </a:t>
            </a:r>
            <a:r>
              <a:rPr lang="zh-CN" altLang="en-US" sz="1400" dirty="0">
                <a:solidFill>
                  <a:srgbClr val="000000"/>
                </a:solidFill>
                <a:latin typeface="思源黑体 CN Normal" panose="020B0400000000000000" pitchFamily="34" charset="-122"/>
                <a:ea typeface="思源黑体 CN Normal" panose="020B0400000000000000" pitchFamily="34" charset="-122"/>
              </a:rPr>
              <a:t>不起作用</a:t>
            </a:r>
            <a:endParaRPr lang="zh-CN" altLang="en-US" sz="1400" dirty="0"/>
          </a:p>
        </p:txBody>
      </p:sp>
      <p:sp>
        <p:nvSpPr>
          <p:cNvPr id="28" name="矩形 27">
            <a:extLst>
              <a:ext uri="{FF2B5EF4-FFF2-40B4-BE49-F238E27FC236}">
                <a16:creationId xmlns:a16="http://schemas.microsoft.com/office/drawing/2014/main" id="{BFB88C6F-DB5E-5992-00BB-6B3FC909CBCB}"/>
              </a:ext>
            </a:extLst>
          </p:cNvPr>
          <p:cNvSpPr/>
          <p:nvPr/>
        </p:nvSpPr>
        <p:spPr>
          <a:xfrm>
            <a:off x="5981700" y="1469749"/>
            <a:ext cx="1384300" cy="20383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思源黑体 CN Normal" panose="020B0400000000000000" pitchFamily="34" charset="-122"/>
                <a:ea typeface="思源黑体 CN Normal" panose="020B0400000000000000" pitchFamily="34" charset="-122"/>
              </a:rPr>
              <a:t>背景层</a:t>
            </a: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a:p>
            <a:pPr algn="ctr"/>
            <a:endParaRPr lang="zh-CN" altLang="en-US" sz="1200" dirty="0">
              <a:latin typeface="思源黑体 CN Normal" panose="020B0400000000000000" pitchFamily="34" charset="-122"/>
              <a:ea typeface="思源黑体 CN Normal" panose="020B0400000000000000" pitchFamily="34" charset="-122"/>
            </a:endParaRPr>
          </a:p>
        </p:txBody>
      </p:sp>
      <p:sp>
        <p:nvSpPr>
          <p:cNvPr id="20" name="文本框 19">
            <a:extLst>
              <a:ext uri="{FF2B5EF4-FFF2-40B4-BE49-F238E27FC236}">
                <a16:creationId xmlns:a16="http://schemas.microsoft.com/office/drawing/2014/main" id="{4749732A-363E-EF64-DBE9-7A1F26E64510}"/>
              </a:ext>
            </a:extLst>
          </p:cNvPr>
          <p:cNvSpPr txBox="1"/>
          <p:nvPr/>
        </p:nvSpPr>
        <p:spPr>
          <a:xfrm>
            <a:off x="5591959" y="889310"/>
            <a:ext cx="2956407" cy="523220"/>
          </a:xfrm>
          <a:prstGeom prst="rect">
            <a:avLst/>
          </a:prstGeom>
          <a:noFill/>
        </p:spPr>
        <p:txBody>
          <a:bodyPr wrap="square">
            <a:spAutoFit/>
          </a:bodyPr>
          <a:lstStyle/>
          <a:p>
            <a:r>
              <a:rPr lang="en-US" altLang="zh-CN" sz="1400" dirty="0" err="1">
                <a:solidFill>
                  <a:srgbClr val="002060"/>
                </a:solidFill>
                <a:latin typeface="思源黑体 CN Normal" panose="020B0400000000000000" pitchFamily="34" charset="-122"/>
                <a:ea typeface="思源黑体 CN Normal" panose="020B0400000000000000" pitchFamily="34" charset="-122"/>
              </a:rPr>
              <a:t>BlenddingFactor</a:t>
            </a:r>
            <a:r>
              <a:rPr lang="zh-CN" altLang="en-US" sz="1400" dirty="0">
                <a:solidFill>
                  <a:srgbClr val="002060"/>
                </a:solidFill>
                <a:latin typeface="思源黑体 CN Normal" panose="020B0400000000000000" pitchFamily="34" charset="-122"/>
                <a:ea typeface="思源黑体 CN Normal" panose="020B0400000000000000" pitchFamily="34" charset="-122"/>
              </a:rPr>
              <a:t>：</a:t>
            </a:r>
            <a:r>
              <a:rPr lang="en-US" altLang="zh-CN" sz="1400" dirty="0">
                <a:solidFill>
                  <a:srgbClr val="002060"/>
                </a:solidFill>
                <a:latin typeface="思源黑体 CN Normal" panose="020B0400000000000000" pitchFamily="34" charset="-122"/>
                <a:ea typeface="思源黑体 CN Normal" panose="020B0400000000000000" pitchFamily="34" charset="-122"/>
              </a:rPr>
              <a:t>CA(</a:t>
            </a:r>
            <a:r>
              <a:rPr lang="zh-CN" altLang="en-US" sz="1400" dirty="0">
                <a:solidFill>
                  <a:srgbClr val="002060"/>
                </a:solidFill>
                <a:latin typeface="思源黑体 CN Normal" panose="020B0400000000000000" pitchFamily="34" charset="-122"/>
                <a:ea typeface="思源黑体 CN Normal" panose="020B0400000000000000" pitchFamily="34" charset="-122"/>
              </a:rPr>
              <a:t>恒定</a:t>
            </a:r>
            <a:r>
              <a:rPr lang="en-US" altLang="zh-CN" sz="1400" dirty="0">
                <a:solidFill>
                  <a:srgbClr val="002060"/>
                </a:solidFill>
                <a:latin typeface="思源黑体 CN Normal" panose="020B0400000000000000" pitchFamily="34" charset="-122"/>
                <a:ea typeface="思源黑体 CN Normal" panose="020B0400000000000000" pitchFamily="34" charset="-122"/>
              </a:rPr>
              <a:t>Alpha)</a:t>
            </a:r>
          </a:p>
          <a:p>
            <a:r>
              <a:rPr lang="en-US" altLang="zh-CN" sz="1400" dirty="0">
                <a:solidFill>
                  <a:srgbClr val="002060"/>
                </a:solidFill>
                <a:latin typeface="思源黑体 CN Normal" panose="020B0400000000000000" pitchFamily="34" charset="-122"/>
                <a:ea typeface="思源黑体 CN Normal" panose="020B0400000000000000" pitchFamily="34" charset="-122"/>
              </a:rPr>
              <a:t>Alpha:127(</a:t>
            </a:r>
            <a:r>
              <a:rPr lang="zh-CN" altLang="en-US" sz="1400" dirty="0">
                <a:solidFill>
                  <a:srgbClr val="002060"/>
                </a:solidFill>
                <a:latin typeface="思源黑体 CN Normal" panose="020B0400000000000000" pitchFamily="34" charset="-122"/>
                <a:ea typeface="思源黑体 CN Normal" panose="020B0400000000000000" pitchFamily="34" charset="-122"/>
              </a:rPr>
              <a:t>具有透明度</a:t>
            </a:r>
            <a:r>
              <a:rPr lang="en-US" altLang="zh-CN" sz="1400" dirty="0">
                <a:solidFill>
                  <a:srgbClr val="002060"/>
                </a:solidFill>
                <a:latin typeface="思源黑体 CN Normal" panose="020B0400000000000000" pitchFamily="34" charset="-122"/>
                <a:ea typeface="思源黑体 CN Normal" panose="020B0400000000000000" pitchFamily="34" charset="-122"/>
              </a:rPr>
              <a:t>)</a:t>
            </a:r>
          </a:p>
        </p:txBody>
      </p:sp>
      <p:sp>
        <p:nvSpPr>
          <p:cNvPr id="22" name="矩形: 圆角 21">
            <a:extLst>
              <a:ext uri="{FF2B5EF4-FFF2-40B4-BE49-F238E27FC236}">
                <a16:creationId xmlns:a16="http://schemas.microsoft.com/office/drawing/2014/main" id="{1E51B299-FAA5-67A2-AEB7-32AE7B0D9358}"/>
              </a:ext>
            </a:extLst>
          </p:cNvPr>
          <p:cNvSpPr/>
          <p:nvPr/>
        </p:nvSpPr>
        <p:spPr>
          <a:xfrm>
            <a:off x="7627867" y="1152966"/>
            <a:ext cx="1465310"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dirty="0">
                <a:latin typeface="思源黑体 CN Normal" panose="020B0400000000000000" pitchFamily="34" charset="-122"/>
                <a:ea typeface="思源黑体 CN Normal" panose="020B0400000000000000" pitchFamily="34" charset="-122"/>
              </a:rPr>
              <a:t>影响整个图层</a:t>
            </a:r>
          </a:p>
        </p:txBody>
      </p:sp>
      <p:sp>
        <p:nvSpPr>
          <p:cNvPr id="23" name="矩形 22">
            <a:extLst>
              <a:ext uri="{FF2B5EF4-FFF2-40B4-BE49-F238E27FC236}">
                <a16:creationId xmlns:a16="http://schemas.microsoft.com/office/drawing/2014/main" id="{86DB3136-564A-D41D-6621-B7ABC26B7F1F}"/>
              </a:ext>
            </a:extLst>
          </p:cNvPr>
          <p:cNvSpPr/>
          <p:nvPr/>
        </p:nvSpPr>
        <p:spPr>
          <a:xfrm>
            <a:off x="5981700" y="1469749"/>
            <a:ext cx="1384300" cy="339725"/>
          </a:xfrm>
          <a:prstGeom prst="rect">
            <a:avLst/>
          </a:prstGeom>
          <a:solidFill>
            <a:srgbClr val="0000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思源黑体 CN Normal" panose="020B0400000000000000" pitchFamily="34" charset="-122"/>
                <a:ea typeface="思源黑体 CN Normal" panose="020B0400000000000000" pitchFamily="34" charset="-122"/>
              </a:rPr>
              <a:t>图层未覆盖区域</a:t>
            </a:r>
            <a:endParaRPr lang="en-US" altLang="zh-CN" sz="1200" dirty="0">
              <a:latin typeface="思源黑体 CN Normal" panose="020B0400000000000000" pitchFamily="34" charset="-122"/>
              <a:ea typeface="思源黑体 CN Normal" panose="020B0400000000000000" pitchFamily="34" charset="-122"/>
            </a:endParaRPr>
          </a:p>
          <a:p>
            <a:pPr algn="ctr"/>
            <a:endParaRPr lang="en-US" altLang="zh-CN" sz="1200" dirty="0">
              <a:latin typeface="思源黑体 CN Normal" panose="020B0400000000000000" pitchFamily="34" charset="-122"/>
              <a:ea typeface="思源黑体 CN Normal" panose="020B0400000000000000" pitchFamily="34" charset="-122"/>
            </a:endParaRPr>
          </a:p>
        </p:txBody>
      </p:sp>
      <p:sp>
        <p:nvSpPr>
          <p:cNvPr id="24" name="矩形 23">
            <a:extLst>
              <a:ext uri="{FF2B5EF4-FFF2-40B4-BE49-F238E27FC236}">
                <a16:creationId xmlns:a16="http://schemas.microsoft.com/office/drawing/2014/main" id="{95F6CF33-27C3-12C3-789B-96FFAD445EBB}"/>
              </a:ext>
            </a:extLst>
          </p:cNvPr>
          <p:cNvSpPr/>
          <p:nvPr/>
        </p:nvSpPr>
        <p:spPr>
          <a:xfrm>
            <a:off x="6132506" y="1809474"/>
            <a:ext cx="1106494" cy="139531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rPr>
              <a:t>图层显示区域</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a:p>
            <a:pPr algn="ctr"/>
            <a:endParaRPr lang="en-US" altLang="zh-CN" sz="12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2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2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200" dirty="0">
              <a:solidFill>
                <a:srgbClr val="FF0000"/>
              </a:solidFill>
              <a:latin typeface="思源黑体 CN Normal" panose="020B0400000000000000" pitchFamily="34" charset="-122"/>
              <a:ea typeface="思源黑体 CN Normal" panose="020B0400000000000000" pitchFamily="34" charset="-122"/>
            </a:endParaRPr>
          </a:p>
          <a:p>
            <a:pPr algn="ctr"/>
            <a:endParaRPr lang="en-US" altLang="zh-CN" sz="1200" dirty="0">
              <a:solidFill>
                <a:srgbClr val="FF0000"/>
              </a:solidFill>
              <a:latin typeface="思源黑体 CN Normal" panose="020B0400000000000000" pitchFamily="34" charset="-122"/>
              <a:ea typeface="思源黑体 CN Normal" panose="020B0400000000000000" pitchFamily="34" charset="-122"/>
            </a:endParaRPr>
          </a:p>
          <a:p>
            <a:pPr algn="ctr"/>
            <a:endParaRPr lang="zh-CN" altLang="en-US" sz="1200" dirty="0">
              <a:solidFill>
                <a:srgbClr val="FF0000"/>
              </a:solidFill>
              <a:latin typeface="思源黑体 CN Normal" panose="020B0400000000000000" pitchFamily="34" charset="-122"/>
              <a:ea typeface="思源黑体 CN Normal" panose="020B0400000000000000" pitchFamily="34" charset="-122"/>
            </a:endParaRPr>
          </a:p>
        </p:txBody>
      </p:sp>
      <p:pic>
        <p:nvPicPr>
          <p:cNvPr id="25" name="图片 24">
            <a:extLst>
              <a:ext uri="{FF2B5EF4-FFF2-40B4-BE49-F238E27FC236}">
                <a16:creationId xmlns:a16="http://schemas.microsoft.com/office/drawing/2014/main" id="{B117DFAC-69C0-B08D-B651-1540FD5994D3}"/>
              </a:ext>
            </a:extLst>
          </p:cNvPr>
          <p:cNvPicPr>
            <a:picLocks noChangeAspect="1"/>
          </p:cNvPicPr>
          <p:nvPr/>
        </p:nvPicPr>
        <p:blipFill rotWithShape="1">
          <a:blip r:embed="rId3"/>
          <a:srcRect b="63332"/>
          <a:stretch/>
        </p:blipFill>
        <p:spPr>
          <a:xfrm>
            <a:off x="1234664" y="4194935"/>
            <a:ext cx="6464300" cy="405137"/>
          </a:xfrm>
          <a:prstGeom prst="rect">
            <a:avLst/>
          </a:prstGeom>
        </p:spPr>
      </p:pic>
      <p:sp>
        <p:nvSpPr>
          <p:cNvPr id="29" name="矩形 28">
            <a:extLst>
              <a:ext uri="{FF2B5EF4-FFF2-40B4-BE49-F238E27FC236}">
                <a16:creationId xmlns:a16="http://schemas.microsoft.com/office/drawing/2014/main" id="{5A3F9A1C-4F31-B89F-317C-D0CFC73AD91D}"/>
              </a:ext>
            </a:extLst>
          </p:cNvPr>
          <p:cNvSpPr/>
          <p:nvPr/>
        </p:nvSpPr>
        <p:spPr>
          <a:xfrm>
            <a:off x="5983294" y="3205045"/>
            <a:ext cx="1384300" cy="301826"/>
          </a:xfrm>
          <a:prstGeom prst="rect">
            <a:avLst/>
          </a:prstGeom>
          <a:solidFill>
            <a:srgbClr val="0000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dirty="0">
              <a:latin typeface="思源黑体 CN Normal" panose="020B0400000000000000" pitchFamily="34" charset="-122"/>
              <a:ea typeface="思源黑体 CN Normal" panose="020B0400000000000000" pitchFamily="34" charset="-122"/>
            </a:endParaRPr>
          </a:p>
        </p:txBody>
      </p:sp>
      <p:sp>
        <p:nvSpPr>
          <p:cNvPr id="30" name="矩形 29">
            <a:extLst>
              <a:ext uri="{FF2B5EF4-FFF2-40B4-BE49-F238E27FC236}">
                <a16:creationId xmlns:a16="http://schemas.microsoft.com/office/drawing/2014/main" id="{66E33A51-1852-8173-8607-973D323027E7}"/>
              </a:ext>
            </a:extLst>
          </p:cNvPr>
          <p:cNvSpPr/>
          <p:nvPr/>
        </p:nvSpPr>
        <p:spPr>
          <a:xfrm>
            <a:off x="7239000" y="1809474"/>
            <a:ext cx="127000" cy="1394343"/>
          </a:xfrm>
          <a:prstGeom prst="rect">
            <a:avLst/>
          </a:prstGeom>
          <a:solidFill>
            <a:srgbClr val="0000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dirty="0">
              <a:latin typeface="思源黑体 CN Normal" panose="020B0400000000000000" pitchFamily="34" charset="-122"/>
              <a:ea typeface="思源黑体 CN Normal" panose="020B0400000000000000" pitchFamily="34" charset="-122"/>
            </a:endParaRPr>
          </a:p>
        </p:txBody>
      </p:sp>
      <p:sp>
        <p:nvSpPr>
          <p:cNvPr id="26" name="矩形: 圆角 25">
            <a:extLst>
              <a:ext uri="{FF2B5EF4-FFF2-40B4-BE49-F238E27FC236}">
                <a16:creationId xmlns:a16="http://schemas.microsoft.com/office/drawing/2014/main" id="{6EA44F76-7FCC-9B9B-C65D-5E237F332782}"/>
              </a:ext>
            </a:extLst>
          </p:cNvPr>
          <p:cNvSpPr/>
          <p:nvPr/>
        </p:nvSpPr>
        <p:spPr>
          <a:xfrm>
            <a:off x="5800737" y="3241001"/>
            <a:ext cx="1736714"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latin typeface="思源黑体 CN Normal" panose="020B0400000000000000" pitchFamily="34" charset="-122"/>
                <a:ea typeface="思源黑体 CN Normal" panose="020B0400000000000000" pitchFamily="34" charset="-122"/>
              </a:rPr>
              <a:t>背景色与层背景色混合</a:t>
            </a:r>
          </a:p>
        </p:txBody>
      </p:sp>
      <p:sp>
        <p:nvSpPr>
          <p:cNvPr id="31" name="矩形 30">
            <a:extLst>
              <a:ext uri="{FF2B5EF4-FFF2-40B4-BE49-F238E27FC236}">
                <a16:creationId xmlns:a16="http://schemas.microsoft.com/office/drawing/2014/main" id="{23E6FCB4-282A-2267-BC32-4DF5AB60C4FB}"/>
              </a:ext>
            </a:extLst>
          </p:cNvPr>
          <p:cNvSpPr/>
          <p:nvPr/>
        </p:nvSpPr>
        <p:spPr>
          <a:xfrm>
            <a:off x="5980106" y="1809958"/>
            <a:ext cx="152400" cy="1394343"/>
          </a:xfrm>
          <a:prstGeom prst="rect">
            <a:avLst/>
          </a:prstGeom>
          <a:solidFill>
            <a:srgbClr val="0000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dirty="0">
              <a:latin typeface="思源黑体 CN Normal" panose="020B0400000000000000" pitchFamily="34" charset="-122"/>
              <a:ea typeface="思源黑体 CN Normal" panose="020B0400000000000000" pitchFamily="34" charset="-122"/>
            </a:endParaRPr>
          </a:p>
        </p:txBody>
      </p:sp>
      <p:sp>
        <p:nvSpPr>
          <p:cNvPr id="27" name="矩形: 圆角 26">
            <a:extLst>
              <a:ext uri="{FF2B5EF4-FFF2-40B4-BE49-F238E27FC236}">
                <a16:creationId xmlns:a16="http://schemas.microsoft.com/office/drawing/2014/main" id="{DBF18858-9511-01D7-3B15-D60F41104662}"/>
              </a:ext>
            </a:extLst>
          </p:cNvPr>
          <p:cNvSpPr/>
          <p:nvPr/>
        </p:nvSpPr>
        <p:spPr>
          <a:xfrm>
            <a:off x="6106294" y="2149661"/>
            <a:ext cx="1164456"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latin typeface="思源黑体 CN Normal" panose="020B0400000000000000" pitchFamily="34" charset="-122"/>
                <a:ea typeface="思源黑体 CN Normal" panose="020B0400000000000000" pitchFamily="34" charset="-122"/>
              </a:rPr>
              <a:t>混合公式混合</a:t>
            </a:r>
          </a:p>
        </p:txBody>
      </p:sp>
      <p:sp>
        <p:nvSpPr>
          <p:cNvPr id="32" name="矩形 39">
            <a:extLst>
              <a:ext uri="{FF2B5EF4-FFF2-40B4-BE49-F238E27FC236}">
                <a16:creationId xmlns:a16="http://schemas.microsoft.com/office/drawing/2014/main" id="{9B6915CE-F8E2-0A49-A833-8A7C46BE5FB6}"/>
              </a:ext>
            </a:extLst>
          </p:cNvPr>
          <p:cNvSpPr>
            <a:spLocks noChangeArrowheads="1"/>
          </p:cNvSpPr>
          <p:nvPr/>
        </p:nvSpPr>
        <p:spPr bwMode="auto">
          <a:xfrm>
            <a:off x="6551" y="407383"/>
            <a:ext cx="4258491" cy="45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zh-CN" altLang="en-US" sz="2000" b="1" dirty="0">
                <a:solidFill>
                  <a:srgbClr val="002060"/>
                </a:solidFill>
                <a:latin typeface="思源黑体 CN Bold" pitchFamily="34" charset="-122"/>
                <a:ea typeface="思源黑体 CN Bold" pitchFamily="34" charset="-122"/>
              </a:rPr>
              <a:t>混合简单说明</a:t>
            </a:r>
            <a:endParaRPr lang="en-US" altLang="zh-CN" sz="2000" b="1" dirty="0">
              <a:solidFill>
                <a:srgbClr val="002060"/>
              </a:solidFill>
              <a:latin typeface="思源黑体 CN Bold" pitchFamily="34" charset="-122"/>
              <a:ea typeface="思源黑体 CN Bold" pitchFamily="34" charset="-122"/>
            </a:endParaRPr>
          </a:p>
        </p:txBody>
      </p:sp>
    </p:spTree>
    <p:extLst>
      <p:ext uri="{BB962C8B-B14F-4D97-AF65-F5344CB8AC3E}">
        <p14:creationId xmlns:p14="http://schemas.microsoft.com/office/powerpoint/2010/main" val="367647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P spid="13" grpId="0" animBg="1"/>
      <p:bldP spid="3" grpId="0" animBg="1"/>
      <p:bldP spid="15" grpId="0"/>
      <p:bldP spid="16" grpId="0"/>
      <p:bldP spid="17" grpId="0"/>
      <p:bldP spid="19" grpId="0"/>
      <p:bldP spid="28" grpId="0" animBg="1"/>
      <p:bldP spid="20" grpId="0"/>
      <p:bldP spid="22" grpId="0" animBg="1"/>
      <p:bldP spid="23" grpId="0" animBg="1"/>
      <p:bldP spid="24" grpId="0" animBg="1"/>
      <p:bldP spid="29" grpId="0" animBg="1"/>
      <p:bldP spid="30" grpId="0" animBg="1"/>
      <p:bldP spid="26" grpId="0" animBg="1"/>
      <p:bldP spid="31" grpId="0" animBg="1"/>
      <p:bldP spid="2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4" name="矩形 39">
            <a:extLst>
              <a:ext uri="{FF2B5EF4-FFF2-40B4-BE49-F238E27FC236}">
                <a16:creationId xmlns:a16="http://schemas.microsoft.com/office/drawing/2014/main" id="{22DF7026-0282-4986-B815-9A2D97D7444F}"/>
              </a:ext>
            </a:extLst>
          </p:cNvPr>
          <p:cNvSpPr>
            <a:spLocks noChangeArrowheads="1"/>
          </p:cNvSpPr>
          <p:nvPr/>
        </p:nvSpPr>
        <p:spPr bwMode="auto">
          <a:xfrm>
            <a:off x="2689858" y="726318"/>
            <a:ext cx="4653060" cy="369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lnSpc>
                <a:spcPct val="150000"/>
              </a:lnSpc>
              <a:defRPr/>
            </a:pPr>
            <a:r>
              <a:rPr lang="en-US" altLang="zh-CN" sz="2000" b="1" dirty="0">
                <a:solidFill>
                  <a:srgbClr val="002060"/>
                </a:solidFill>
                <a:latin typeface="思源黑体 CN Bold" pitchFamily="34" charset="-122"/>
                <a:ea typeface="思源黑体 CN Bold" pitchFamily="34" charset="-122"/>
              </a:rPr>
              <a:t>1</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RGB LCD</a:t>
            </a:r>
            <a:r>
              <a:rPr lang="zh-CN" altLang="en-US" sz="2000" b="1" dirty="0">
                <a:solidFill>
                  <a:srgbClr val="002060"/>
                </a:solidFill>
                <a:latin typeface="思源黑体 CN Bold" pitchFamily="34" charset="-122"/>
                <a:ea typeface="思源黑体 CN Bold" pitchFamily="34" charset="-122"/>
              </a:rPr>
              <a:t>简介（了解）</a:t>
            </a:r>
            <a:endParaRPr lang="en-US" altLang="zh-CN" sz="2000" b="1" dirty="0">
              <a:solidFill>
                <a:srgbClr val="002060"/>
              </a:solidFill>
              <a:latin typeface="思源黑体 CN Bold" pitchFamily="34" charset="-122"/>
              <a:ea typeface="思源黑体 CN Bold" pitchFamily="34" charset="-122"/>
            </a:endParaRPr>
          </a:p>
          <a:p>
            <a:pPr eaLnBrk="1" hangingPunct="1">
              <a:lnSpc>
                <a:spcPct val="150000"/>
              </a:lnSpc>
              <a:defRPr/>
            </a:pPr>
            <a:r>
              <a:rPr lang="en-US" altLang="zh-CN" sz="2000" b="1" dirty="0">
                <a:solidFill>
                  <a:srgbClr val="002060"/>
                </a:solidFill>
                <a:latin typeface="思源黑体 CN Bold" pitchFamily="34" charset="-122"/>
                <a:ea typeface="思源黑体 CN Bold" pitchFamily="34" charset="-122"/>
              </a:rPr>
              <a:t>2</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LTDC</a:t>
            </a:r>
            <a:r>
              <a:rPr lang="zh-CN" altLang="en-US" sz="2000" b="1" dirty="0">
                <a:solidFill>
                  <a:srgbClr val="002060"/>
                </a:solidFill>
                <a:latin typeface="思源黑体 CN Bold" pitchFamily="34" charset="-122"/>
                <a:ea typeface="思源黑体 CN Bold" pitchFamily="34" charset="-122"/>
              </a:rPr>
              <a:t>介绍（熟悉）</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FF0000"/>
                </a:solidFill>
                <a:latin typeface="思源黑体 CN Bold" pitchFamily="34" charset="-122"/>
                <a:ea typeface="思源黑体 CN Bold" pitchFamily="34" charset="-122"/>
              </a:rPr>
              <a:t>3</a:t>
            </a:r>
            <a:r>
              <a:rPr lang="zh-CN" altLang="en-US" sz="2000" b="1" dirty="0">
                <a:solidFill>
                  <a:srgbClr val="FF0000"/>
                </a:solidFill>
                <a:latin typeface="思源黑体 CN Bold" pitchFamily="34" charset="-122"/>
                <a:ea typeface="思源黑体 CN Bold" pitchFamily="34" charset="-122"/>
              </a:rPr>
              <a:t>，</a:t>
            </a:r>
            <a:r>
              <a:rPr lang="en-US" altLang="zh-CN" sz="2000" b="1" dirty="0">
                <a:solidFill>
                  <a:srgbClr val="FF0000"/>
                </a:solidFill>
                <a:latin typeface="思源黑体 CN Bold" pitchFamily="34" charset="-122"/>
                <a:ea typeface="思源黑体 CN Bold" pitchFamily="34" charset="-122"/>
              </a:rPr>
              <a:t>RGB</a:t>
            </a:r>
            <a:r>
              <a:rPr lang="zh-CN" altLang="en-US" sz="2000" b="1" dirty="0">
                <a:solidFill>
                  <a:srgbClr val="FF0000"/>
                </a:solidFill>
                <a:latin typeface="思源黑体 CN Bold" pitchFamily="34" charset="-122"/>
                <a:ea typeface="思源黑体 CN Bold" pitchFamily="34" charset="-122"/>
              </a:rPr>
              <a:t>屏基本驱动步骤（掌握）</a:t>
            </a:r>
            <a:endParaRPr lang="en-US" altLang="zh-CN" sz="2000" b="1" dirty="0">
              <a:solidFill>
                <a:srgbClr val="FF0000"/>
              </a:solidFill>
              <a:latin typeface="思源黑体 CN Bold" pitchFamily="34" charset="-122"/>
              <a:ea typeface="思源黑体 CN Bold" pitchFamily="34" charset="-122"/>
            </a:endParaRPr>
          </a:p>
          <a:p>
            <a:pPr>
              <a:lnSpc>
                <a:spcPct val="150000"/>
              </a:lnSpc>
              <a:defRPr/>
            </a:pPr>
            <a:r>
              <a:rPr lang="en-US" altLang="zh-CN" sz="2000" b="1" dirty="0">
                <a:solidFill>
                  <a:srgbClr val="FF0000"/>
                </a:solidFill>
                <a:latin typeface="思源黑体 CN Bold" pitchFamily="34" charset="-122"/>
                <a:ea typeface="思源黑体 CN Bold" pitchFamily="34" charset="-122"/>
              </a:rPr>
              <a:t>4</a:t>
            </a:r>
            <a:r>
              <a:rPr lang="zh-CN" altLang="en-US" sz="2000" b="1" dirty="0">
                <a:solidFill>
                  <a:srgbClr val="FF0000"/>
                </a:solidFill>
                <a:latin typeface="思源黑体 CN Bold" pitchFamily="34" charset="-122"/>
                <a:ea typeface="思源黑体 CN Bold" pitchFamily="34" charset="-122"/>
              </a:rPr>
              <a:t>，编程实战</a:t>
            </a:r>
            <a:r>
              <a:rPr lang="en-US" altLang="zh-CN" sz="2000" b="1" dirty="0">
                <a:solidFill>
                  <a:srgbClr val="FF0000"/>
                </a:solidFill>
                <a:latin typeface="思源黑体 CN Bold" pitchFamily="34" charset="-122"/>
                <a:ea typeface="思源黑体 CN Bold" pitchFamily="34" charset="-122"/>
              </a:rPr>
              <a:t>1</a:t>
            </a:r>
            <a:r>
              <a:rPr lang="zh-CN" altLang="en-US" sz="2000" b="1" dirty="0">
                <a:solidFill>
                  <a:srgbClr val="FF0000"/>
                </a:solidFill>
                <a:latin typeface="思源黑体 CN Bold" pitchFamily="34" charset="-122"/>
                <a:ea typeface="思源黑体 CN Bold" pitchFamily="34" charset="-122"/>
              </a:rPr>
              <a:t>（掌握）</a:t>
            </a:r>
            <a:endParaRPr lang="en-US" altLang="zh-CN" sz="2000" b="1" dirty="0">
              <a:solidFill>
                <a:srgbClr val="FF000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5</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DMA2D</a:t>
            </a:r>
            <a:r>
              <a:rPr lang="zh-CN" altLang="en-US" sz="2000" b="1" dirty="0">
                <a:solidFill>
                  <a:srgbClr val="002060"/>
                </a:solidFill>
                <a:latin typeface="思源黑体 CN Bold" pitchFamily="34" charset="-122"/>
                <a:ea typeface="思源黑体 CN Bold" pitchFamily="34" charset="-122"/>
              </a:rPr>
              <a:t>介绍（熟悉）</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6</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DMA2D</a:t>
            </a:r>
            <a:r>
              <a:rPr lang="zh-CN" altLang="en-US" sz="2000" b="1" dirty="0">
                <a:solidFill>
                  <a:srgbClr val="002060"/>
                </a:solidFill>
                <a:latin typeface="思源黑体 CN Bold" pitchFamily="34" charset="-122"/>
                <a:ea typeface="思源黑体 CN Bold" pitchFamily="34" charset="-122"/>
              </a:rPr>
              <a:t>颜色填充的具体步骤（掌握）</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7</a:t>
            </a:r>
            <a:r>
              <a:rPr lang="zh-CN" altLang="en-US" sz="2000" b="1" dirty="0">
                <a:solidFill>
                  <a:srgbClr val="002060"/>
                </a:solidFill>
                <a:latin typeface="思源黑体 CN Bold" pitchFamily="34" charset="-122"/>
                <a:ea typeface="思源黑体 CN Bold" pitchFamily="34" charset="-122"/>
              </a:rPr>
              <a:t>，编程实战</a:t>
            </a:r>
            <a:r>
              <a:rPr lang="en-US" altLang="zh-CN" sz="2000" b="1" dirty="0">
                <a:solidFill>
                  <a:srgbClr val="002060"/>
                </a:solidFill>
                <a:latin typeface="思源黑体 CN Bold" pitchFamily="34" charset="-122"/>
                <a:ea typeface="思源黑体 CN Bold" pitchFamily="34" charset="-122"/>
              </a:rPr>
              <a:t>2</a:t>
            </a:r>
            <a:r>
              <a:rPr lang="zh-CN" altLang="en-US" sz="2000" b="1" dirty="0">
                <a:solidFill>
                  <a:srgbClr val="002060"/>
                </a:solidFill>
                <a:latin typeface="思源黑体 CN Bold" pitchFamily="34" charset="-122"/>
                <a:ea typeface="思源黑体 CN Bold" pitchFamily="34" charset="-122"/>
              </a:rPr>
              <a:t>（掌握）</a:t>
            </a:r>
            <a:endParaRPr lang="en-US" altLang="zh-CN" sz="2000" b="1" dirty="0">
              <a:solidFill>
                <a:srgbClr val="002060"/>
              </a:solidFill>
              <a:latin typeface="思源黑体 CN Bold" pitchFamily="34" charset="-122"/>
              <a:ea typeface="思源黑体 CN Bold" pitchFamily="34" charset="-122"/>
            </a:endParaRPr>
          </a:p>
          <a:p>
            <a:pPr eaLnBrk="1" hangingPunct="1">
              <a:lnSpc>
                <a:spcPct val="150000"/>
              </a:lnSpc>
              <a:defRPr/>
            </a:pPr>
            <a:r>
              <a:rPr lang="en-US" altLang="zh-CN" sz="2000" b="1" dirty="0">
                <a:solidFill>
                  <a:srgbClr val="002060"/>
                </a:solidFill>
                <a:latin typeface="思源黑体 CN Bold" pitchFamily="34" charset="-122"/>
                <a:ea typeface="思源黑体 CN Bold" pitchFamily="34" charset="-122"/>
              </a:rPr>
              <a:t>8</a:t>
            </a:r>
            <a:r>
              <a:rPr lang="zh-CN" altLang="en-US" sz="2000" b="1" dirty="0">
                <a:solidFill>
                  <a:srgbClr val="002060"/>
                </a:solidFill>
                <a:latin typeface="思源黑体 CN Bold" pitchFamily="34" charset="-122"/>
                <a:ea typeface="思源黑体 CN Bold" pitchFamily="34" charset="-122"/>
              </a:rPr>
              <a:t>，课堂总结</a:t>
            </a:r>
            <a:endParaRPr lang="en-US" altLang="zh-CN" sz="2000" b="1" dirty="0">
              <a:solidFill>
                <a:srgbClr val="002060"/>
              </a:solidFill>
              <a:latin typeface="思源黑体 CN Bold" pitchFamily="34" charset="-122"/>
              <a:ea typeface="思源黑体 CN Bold" pitchFamily="34" charset="-122"/>
            </a:endParaRPr>
          </a:p>
        </p:txBody>
      </p:sp>
      <p:sp>
        <p:nvSpPr>
          <p:cNvPr id="10" name="Rectangle 2">
            <a:extLst>
              <a:ext uri="{FF2B5EF4-FFF2-40B4-BE49-F238E27FC236}">
                <a16:creationId xmlns:a16="http://schemas.microsoft.com/office/drawing/2014/main" id="{CE5B2D90-811C-42F4-B8BF-9A68131D8EED}"/>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Tree>
    <p:extLst>
      <p:ext uri="{BB962C8B-B14F-4D97-AF65-F5344CB8AC3E}">
        <p14:creationId xmlns:p14="http://schemas.microsoft.com/office/powerpoint/2010/main" val="426126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4" name="矩形 39">
            <a:extLst>
              <a:ext uri="{FF2B5EF4-FFF2-40B4-BE49-F238E27FC236}">
                <a16:creationId xmlns:a16="http://schemas.microsoft.com/office/drawing/2014/main" id="{22DF7026-0282-4986-B815-9A2D97D7444F}"/>
              </a:ext>
            </a:extLst>
          </p:cNvPr>
          <p:cNvSpPr>
            <a:spLocks noChangeArrowheads="1"/>
          </p:cNvSpPr>
          <p:nvPr/>
        </p:nvSpPr>
        <p:spPr bwMode="auto">
          <a:xfrm>
            <a:off x="384239" y="459200"/>
            <a:ext cx="3463290" cy="45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sz="2000" b="1" dirty="0">
                <a:solidFill>
                  <a:srgbClr val="002060"/>
                </a:solidFill>
                <a:latin typeface="思源黑体 CN Bold" pitchFamily="34" charset="-122"/>
                <a:ea typeface="思源黑体 CN Bold" pitchFamily="34" charset="-122"/>
              </a:rPr>
              <a:t>1</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 RGB LCD</a:t>
            </a:r>
            <a:r>
              <a:rPr lang="zh-CN" altLang="en-US" sz="2000" b="1" dirty="0">
                <a:solidFill>
                  <a:srgbClr val="002060"/>
                </a:solidFill>
                <a:latin typeface="思源黑体 CN Bold" pitchFamily="34" charset="-122"/>
                <a:ea typeface="思源黑体 CN Bold" pitchFamily="34" charset="-122"/>
              </a:rPr>
              <a:t>简介（了解）</a:t>
            </a:r>
            <a:endParaRPr lang="en-US" altLang="zh-CN" sz="2000" b="1" dirty="0">
              <a:solidFill>
                <a:srgbClr val="002060"/>
              </a:solidFill>
              <a:latin typeface="思源黑体 CN Bold" pitchFamily="34" charset="-122"/>
              <a:ea typeface="思源黑体 CN Bold" pitchFamily="34" charset="-122"/>
            </a:endParaRPr>
          </a:p>
        </p:txBody>
      </p:sp>
      <p:sp>
        <p:nvSpPr>
          <p:cNvPr id="13" name="文本框 12">
            <a:extLst>
              <a:ext uri="{FF2B5EF4-FFF2-40B4-BE49-F238E27FC236}">
                <a16:creationId xmlns:a16="http://schemas.microsoft.com/office/drawing/2014/main" id="{793AE400-4765-4F8E-996C-5414B4BE0BA9}"/>
              </a:ext>
            </a:extLst>
          </p:cNvPr>
          <p:cNvSpPr txBox="1"/>
          <p:nvPr/>
        </p:nvSpPr>
        <p:spPr>
          <a:xfrm>
            <a:off x="384238" y="903749"/>
            <a:ext cx="8637841" cy="377219"/>
          </a:xfrm>
          <a:prstGeom prst="rect">
            <a:avLst/>
          </a:prstGeom>
          <a:noFill/>
        </p:spPr>
        <p:txBody>
          <a:bodyPr wrap="square" rtlCol="0">
            <a:spAutoFit/>
          </a:bodyPr>
          <a:lstStyle/>
          <a:p>
            <a:pPr>
              <a:lnSpc>
                <a:spcPts val="2400"/>
              </a:lnSpc>
            </a:pPr>
            <a:r>
              <a:rPr lang="en-US" altLang="zh-CN" sz="1600" dirty="0">
                <a:solidFill>
                  <a:srgbClr val="002060"/>
                </a:solidFill>
                <a:latin typeface="思源黑体 CN Normal" panose="020B0400000000000000" pitchFamily="34" charset="-122"/>
                <a:ea typeface="思源黑体 CN Normal" panose="020B0400000000000000" pitchFamily="34" charset="-122"/>
              </a:rPr>
              <a:t>	RGB  LCD</a:t>
            </a:r>
            <a:r>
              <a:rPr lang="zh-CN" altLang="en-US" sz="1600" dirty="0">
                <a:solidFill>
                  <a:srgbClr val="002060"/>
                </a:solidFill>
                <a:latin typeface="思源黑体 CN Normal" panose="020B0400000000000000" pitchFamily="34" charset="-122"/>
                <a:ea typeface="思源黑体 CN Normal" panose="020B0400000000000000" pitchFamily="34" charset="-122"/>
              </a:rPr>
              <a:t>也是</a:t>
            </a:r>
            <a:r>
              <a:rPr lang="en-US" altLang="zh-CN" sz="1600" dirty="0">
                <a:solidFill>
                  <a:srgbClr val="002060"/>
                </a:solidFill>
                <a:latin typeface="思源黑体 CN Normal" panose="020B0400000000000000" pitchFamily="34" charset="-122"/>
                <a:ea typeface="思源黑体 CN Normal" panose="020B0400000000000000" pitchFamily="34" charset="-122"/>
              </a:rPr>
              <a:t>TFTLCD</a:t>
            </a:r>
            <a:r>
              <a:rPr lang="zh-CN" altLang="en-US" sz="1600" dirty="0">
                <a:solidFill>
                  <a:srgbClr val="002060"/>
                </a:solidFill>
                <a:latin typeface="思源黑体 CN Normal" panose="020B0400000000000000" pitchFamily="34" charset="-122"/>
                <a:ea typeface="思源黑体 CN Normal" panose="020B0400000000000000" pitchFamily="34" charset="-122"/>
              </a:rPr>
              <a:t>，只是</a:t>
            </a:r>
            <a:r>
              <a:rPr lang="en-US" altLang="zh-CN" sz="1600" dirty="0">
                <a:solidFill>
                  <a:srgbClr val="002060"/>
                </a:solidFill>
                <a:latin typeface="思源黑体 CN Normal" panose="020B0400000000000000" pitchFamily="34" charset="-122"/>
                <a:ea typeface="思源黑体 CN Normal" panose="020B0400000000000000" pitchFamily="34" charset="-122"/>
              </a:rPr>
              <a:t>LCD</a:t>
            </a:r>
            <a:r>
              <a:rPr lang="zh-CN" altLang="en-US" sz="1600" dirty="0">
                <a:solidFill>
                  <a:srgbClr val="002060"/>
                </a:solidFill>
                <a:latin typeface="思源黑体 CN Normal" panose="020B0400000000000000" pitchFamily="34" charset="-122"/>
                <a:ea typeface="思源黑体 CN Normal" panose="020B0400000000000000" pitchFamily="34" charset="-122"/>
              </a:rPr>
              <a:t>引出的接口不一样，为</a:t>
            </a:r>
            <a:r>
              <a:rPr lang="en-US" altLang="zh-CN" sz="1600" dirty="0">
                <a:solidFill>
                  <a:srgbClr val="002060"/>
                </a:solidFill>
                <a:latin typeface="思源黑体 CN Normal" panose="020B0400000000000000" pitchFamily="34" charset="-122"/>
                <a:ea typeface="思源黑体 CN Normal" panose="020B0400000000000000" pitchFamily="34" charset="-122"/>
              </a:rPr>
              <a:t>RGB</a:t>
            </a:r>
            <a:r>
              <a:rPr lang="zh-CN" altLang="en-US" sz="1600" dirty="0">
                <a:solidFill>
                  <a:srgbClr val="002060"/>
                </a:solidFill>
                <a:latin typeface="思源黑体 CN Normal" panose="020B0400000000000000" pitchFamily="34" charset="-122"/>
                <a:ea typeface="思源黑体 CN Normal" panose="020B0400000000000000" pitchFamily="34" charset="-122"/>
              </a:rPr>
              <a:t>接口并不是</a:t>
            </a:r>
            <a:r>
              <a:rPr lang="en-US" altLang="zh-CN" sz="1600" dirty="0">
                <a:solidFill>
                  <a:srgbClr val="002060"/>
                </a:solidFill>
                <a:latin typeface="思源黑体 CN Normal" panose="020B0400000000000000" pitchFamily="34" charset="-122"/>
                <a:ea typeface="思源黑体 CN Normal" panose="020B0400000000000000" pitchFamily="34" charset="-122"/>
              </a:rPr>
              <a:t>MCU</a:t>
            </a:r>
            <a:r>
              <a:rPr lang="zh-CN" altLang="en-US" sz="1600" dirty="0">
                <a:solidFill>
                  <a:srgbClr val="002060"/>
                </a:solidFill>
                <a:latin typeface="思源黑体 CN Normal" panose="020B0400000000000000" pitchFamily="34" charset="-122"/>
                <a:ea typeface="思源黑体 CN Normal" panose="020B0400000000000000" pitchFamily="34" charset="-122"/>
              </a:rPr>
              <a:t>接口。</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15" name="Rectangle 2">
            <a:extLst>
              <a:ext uri="{FF2B5EF4-FFF2-40B4-BE49-F238E27FC236}">
                <a16:creationId xmlns:a16="http://schemas.microsoft.com/office/drawing/2014/main" id="{CF3F731C-0F9A-4A41-8C1F-D74D2E38DEAA}"/>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pic>
        <p:nvPicPr>
          <p:cNvPr id="6" name="图片 5">
            <a:extLst>
              <a:ext uri="{FF2B5EF4-FFF2-40B4-BE49-F238E27FC236}">
                <a16:creationId xmlns:a16="http://schemas.microsoft.com/office/drawing/2014/main" id="{100C1DD9-8924-6455-009A-7F49A110F63C}"/>
              </a:ext>
            </a:extLst>
          </p:cNvPr>
          <p:cNvPicPr>
            <a:picLocks noChangeAspect="1"/>
          </p:cNvPicPr>
          <p:nvPr/>
        </p:nvPicPr>
        <p:blipFill rotWithShape="1">
          <a:blip r:embed="rId3">
            <a:extLst>
              <a:ext uri="{28A0092B-C50C-407E-A947-70E740481C1C}">
                <a14:useLocalDpi xmlns:a14="http://schemas.microsoft.com/office/drawing/2010/main" val="0"/>
              </a:ext>
            </a:extLst>
          </a:blip>
          <a:srcRect l="3961" t="3533" r="4392" b="5847"/>
          <a:stretch/>
        </p:blipFill>
        <p:spPr>
          <a:xfrm rot="5400000">
            <a:off x="429778" y="1659663"/>
            <a:ext cx="2780703" cy="2577660"/>
          </a:xfrm>
          <a:prstGeom prst="rect">
            <a:avLst/>
          </a:prstGeom>
        </p:spPr>
      </p:pic>
      <p:pic>
        <p:nvPicPr>
          <p:cNvPr id="7" name="图片 6">
            <a:extLst>
              <a:ext uri="{FF2B5EF4-FFF2-40B4-BE49-F238E27FC236}">
                <a16:creationId xmlns:a16="http://schemas.microsoft.com/office/drawing/2014/main" id="{42BADAB7-D05E-12E8-BADA-1326751DDFAA}"/>
              </a:ext>
            </a:extLst>
          </p:cNvPr>
          <p:cNvPicPr>
            <a:picLocks noChangeAspect="1"/>
          </p:cNvPicPr>
          <p:nvPr/>
        </p:nvPicPr>
        <p:blipFill>
          <a:blip r:embed="rId4"/>
          <a:stretch>
            <a:fillRect/>
          </a:stretch>
        </p:blipFill>
        <p:spPr>
          <a:xfrm>
            <a:off x="4828564" y="1761645"/>
            <a:ext cx="1314306" cy="2157710"/>
          </a:xfrm>
          <a:prstGeom prst="rect">
            <a:avLst/>
          </a:prstGeom>
        </p:spPr>
      </p:pic>
      <p:pic>
        <p:nvPicPr>
          <p:cNvPr id="10" name="图片 9">
            <a:extLst>
              <a:ext uri="{FF2B5EF4-FFF2-40B4-BE49-F238E27FC236}">
                <a16:creationId xmlns:a16="http://schemas.microsoft.com/office/drawing/2014/main" id="{F6E62578-130E-3D9B-31BD-E9E3F7ED0444}"/>
              </a:ext>
            </a:extLst>
          </p:cNvPr>
          <p:cNvPicPr>
            <a:picLocks noChangeAspect="1"/>
          </p:cNvPicPr>
          <p:nvPr/>
        </p:nvPicPr>
        <p:blipFill>
          <a:blip r:embed="rId5"/>
          <a:stretch>
            <a:fillRect/>
          </a:stretch>
        </p:blipFill>
        <p:spPr>
          <a:xfrm>
            <a:off x="6150089" y="1744274"/>
            <a:ext cx="1339545" cy="2299773"/>
          </a:xfrm>
          <a:prstGeom prst="rect">
            <a:avLst/>
          </a:prstGeom>
        </p:spPr>
      </p:pic>
      <p:pic>
        <p:nvPicPr>
          <p:cNvPr id="17" name="图片 16">
            <a:extLst>
              <a:ext uri="{FF2B5EF4-FFF2-40B4-BE49-F238E27FC236}">
                <a16:creationId xmlns:a16="http://schemas.microsoft.com/office/drawing/2014/main" id="{E7B6D5FD-4E04-F912-6F7B-B3F20E9124D9}"/>
              </a:ext>
            </a:extLst>
          </p:cNvPr>
          <p:cNvPicPr>
            <a:picLocks noChangeAspect="1"/>
          </p:cNvPicPr>
          <p:nvPr/>
        </p:nvPicPr>
        <p:blipFill>
          <a:blip r:embed="rId6"/>
          <a:stretch>
            <a:fillRect/>
          </a:stretch>
        </p:blipFill>
        <p:spPr>
          <a:xfrm>
            <a:off x="7523264" y="1755423"/>
            <a:ext cx="1308316" cy="2483434"/>
          </a:xfrm>
          <a:prstGeom prst="rect">
            <a:avLst/>
          </a:prstGeom>
        </p:spPr>
      </p:pic>
      <p:sp>
        <p:nvSpPr>
          <p:cNvPr id="3" name="矩形 2">
            <a:extLst>
              <a:ext uri="{FF2B5EF4-FFF2-40B4-BE49-F238E27FC236}">
                <a16:creationId xmlns:a16="http://schemas.microsoft.com/office/drawing/2014/main" id="{A24EADD6-3C97-5062-CCEB-95382FDD2CDE}"/>
              </a:ext>
            </a:extLst>
          </p:cNvPr>
          <p:cNvSpPr/>
          <p:nvPr/>
        </p:nvSpPr>
        <p:spPr>
          <a:xfrm>
            <a:off x="903848" y="4115707"/>
            <a:ext cx="708881" cy="2367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EB9FD857-1BE8-7E56-E208-4D5BAC14DC4A}"/>
              </a:ext>
            </a:extLst>
          </p:cNvPr>
          <p:cNvSpPr/>
          <p:nvPr/>
        </p:nvSpPr>
        <p:spPr>
          <a:xfrm>
            <a:off x="1577925" y="4063581"/>
            <a:ext cx="1092590" cy="351946"/>
          </a:xfrm>
          <a:prstGeom prst="rect">
            <a:avLst/>
          </a:prstGeom>
        </p:spPr>
        <p:txBody>
          <a:bodyPr wrap="square">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RGB</a:t>
            </a:r>
            <a:r>
              <a:rPr lang="zh-CN" altLang="en-US" sz="1600" dirty="0">
                <a:solidFill>
                  <a:srgbClr val="002060"/>
                </a:solidFill>
                <a:latin typeface="思源黑体 CN Normal" panose="020B0400000000000000" pitchFamily="34" charset="-122"/>
                <a:ea typeface="思源黑体 CN Normal" panose="020B0400000000000000" pitchFamily="34" charset="-122"/>
              </a:rPr>
              <a:t>接口</a:t>
            </a:r>
          </a:p>
        </p:txBody>
      </p:sp>
      <p:sp>
        <p:nvSpPr>
          <p:cNvPr id="18" name="矩形 17">
            <a:extLst>
              <a:ext uri="{FF2B5EF4-FFF2-40B4-BE49-F238E27FC236}">
                <a16:creationId xmlns:a16="http://schemas.microsoft.com/office/drawing/2014/main" id="{31408960-08D0-1159-3142-30551567A42A}"/>
              </a:ext>
            </a:extLst>
          </p:cNvPr>
          <p:cNvSpPr/>
          <p:nvPr/>
        </p:nvSpPr>
        <p:spPr>
          <a:xfrm>
            <a:off x="4732984" y="1716041"/>
            <a:ext cx="4159556" cy="2245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85C97EDA-0E88-4C27-DBF9-8A34CC75E49D}"/>
              </a:ext>
            </a:extLst>
          </p:cNvPr>
          <p:cNvSpPr/>
          <p:nvPr/>
        </p:nvSpPr>
        <p:spPr>
          <a:xfrm>
            <a:off x="3650808" y="1660545"/>
            <a:ext cx="1034386" cy="338554"/>
          </a:xfrm>
          <a:prstGeom prst="rect">
            <a:avLst/>
          </a:prstGeom>
        </p:spPr>
        <p:txBody>
          <a:bodyPr wrap="none">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MCU</a:t>
            </a:r>
            <a:r>
              <a:rPr lang="zh-CN" altLang="en-US" sz="1600" dirty="0">
                <a:solidFill>
                  <a:srgbClr val="002060"/>
                </a:solidFill>
                <a:latin typeface="思源黑体 CN Normal" panose="020B0400000000000000" pitchFamily="34" charset="-122"/>
                <a:ea typeface="思源黑体 CN Normal" panose="020B0400000000000000" pitchFamily="34" charset="-122"/>
              </a:rPr>
              <a:t>接口</a:t>
            </a:r>
          </a:p>
        </p:txBody>
      </p:sp>
      <p:sp>
        <p:nvSpPr>
          <p:cNvPr id="20" name="矩形 19">
            <a:extLst>
              <a:ext uri="{FF2B5EF4-FFF2-40B4-BE49-F238E27FC236}">
                <a16:creationId xmlns:a16="http://schemas.microsoft.com/office/drawing/2014/main" id="{F67B90ED-B9FF-E475-97FE-92CEFAA36DE3}"/>
              </a:ext>
            </a:extLst>
          </p:cNvPr>
          <p:cNvSpPr/>
          <p:nvPr/>
        </p:nvSpPr>
        <p:spPr>
          <a:xfrm>
            <a:off x="814167" y="4434150"/>
            <a:ext cx="5163593" cy="338554"/>
          </a:xfrm>
          <a:prstGeom prst="rect">
            <a:avLst/>
          </a:prstGeom>
        </p:spPr>
        <p:txBody>
          <a:bodyPr wrap="none">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24</a:t>
            </a:r>
            <a:r>
              <a:rPr lang="zh-CN" altLang="en-US" sz="1600" dirty="0">
                <a:solidFill>
                  <a:srgbClr val="002060"/>
                </a:solidFill>
                <a:latin typeface="思源黑体 CN Normal" panose="020B0400000000000000" pitchFamily="34" charset="-122"/>
                <a:ea typeface="思源黑体 CN Normal" panose="020B0400000000000000" pitchFamily="34" charset="-122"/>
              </a:rPr>
              <a:t>根颜色数据线（</a:t>
            </a:r>
            <a:r>
              <a:rPr lang="en-US" altLang="zh-CN" sz="1600" dirty="0">
                <a:solidFill>
                  <a:srgbClr val="002060"/>
                </a:solidFill>
                <a:latin typeface="思源黑体 CN Normal" panose="020B0400000000000000" pitchFamily="34" charset="-122"/>
                <a:ea typeface="思源黑体 CN Normal" panose="020B0400000000000000" pitchFamily="34" charset="-122"/>
              </a:rPr>
              <a:t>RGB</a:t>
            </a:r>
            <a:r>
              <a:rPr lang="zh-CN" altLang="en-US" sz="1600" dirty="0">
                <a:solidFill>
                  <a:srgbClr val="002060"/>
                </a:solidFill>
                <a:latin typeface="思源黑体 CN Normal" panose="020B0400000000000000" pitchFamily="34" charset="-122"/>
                <a:ea typeface="思源黑体 CN Normal" panose="020B0400000000000000" pitchFamily="34" charset="-122"/>
              </a:rPr>
              <a:t>各占</a:t>
            </a:r>
            <a:r>
              <a:rPr lang="en-US" altLang="zh-CN" sz="1600" dirty="0">
                <a:solidFill>
                  <a:srgbClr val="002060"/>
                </a:solidFill>
                <a:latin typeface="思源黑体 CN Normal" panose="020B0400000000000000" pitchFamily="34" charset="-122"/>
                <a:ea typeface="思源黑体 CN Normal" panose="020B0400000000000000" pitchFamily="34" charset="-122"/>
              </a:rPr>
              <a:t>8</a:t>
            </a:r>
            <a:r>
              <a:rPr lang="zh-CN" altLang="en-US" sz="1600" dirty="0">
                <a:solidFill>
                  <a:srgbClr val="002060"/>
                </a:solidFill>
                <a:latin typeface="思源黑体 CN Normal" panose="020B0400000000000000" pitchFamily="34" charset="-122"/>
                <a:ea typeface="思源黑体 CN Normal" panose="020B0400000000000000" pitchFamily="34" charset="-122"/>
              </a:rPr>
              <a:t>根即</a:t>
            </a:r>
            <a:r>
              <a:rPr lang="en-US" altLang="zh-CN" sz="1600" dirty="0">
                <a:solidFill>
                  <a:srgbClr val="002060"/>
                </a:solidFill>
                <a:latin typeface="思源黑体 CN Normal" panose="020B0400000000000000" pitchFamily="34" charset="-122"/>
                <a:ea typeface="思源黑体 CN Normal" panose="020B0400000000000000" pitchFamily="34" charset="-122"/>
              </a:rPr>
              <a:t>RGB888</a:t>
            </a:r>
            <a:r>
              <a:rPr lang="zh-CN" altLang="en-US" sz="1600" dirty="0">
                <a:solidFill>
                  <a:srgbClr val="002060"/>
                </a:solidFill>
                <a:latin typeface="思源黑体 CN Normal" panose="020B0400000000000000" pitchFamily="34" charset="-122"/>
                <a:ea typeface="思源黑体 CN Normal" panose="020B0400000000000000" pitchFamily="34" charset="-122"/>
              </a:rPr>
              <a:t>，</a:t>
            </a:r>
            <a:r>
              <a:rPr lang="en-US" altLang="zh-CN" sz="1600" dirty="0">
                <a:solidFill>
                  <a:srgbClr val="002060"/>
                </a:solidFill>
                <a:latin typeface="思源黑体 CN Normal" panose="020B0400000000000000" pitchFamily="34" charset="-122"/>
                <a:ea typeface="思源黑体 CN Normal" panose="020B0400000000000000" pitchFamily="34" charset="-122"/>
              </a:rPr>
              <a:t>1600W</a:t>
            </a:r>
            <a:r>
              <a:rPr lang="zh-CN" altLang="en-US" sz="1600" dirty="0">
                <a:solidFill>
                  <a:srgbClr val="002060"/>
                </a:solidFill>
                <a:latin typeface="思源黑体 CN Normal" panose="020B0400000000000000" pitchFamily="34" charset="-122"/>
                <a:ea typeface="思源黑体 CN Normal" panose="020B0400000000000000" pitchFamily="34" charset="-122"/>
              </a:rPr>
              <a:t>色）</a:t>
            </a:r>
          </a:p>
        </p:txBody>
      </p:sp>
    </p:spTree>
    <p:extLst>
      <p:ext uri="{BB962C8B-B14F-4D97-AF65-F5344CB8AC3E}">
        <p14:creationId xmlns:p14="http://schemas.microsoft.com/office/powerpoint/2010/main" val="414230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P spid="16" grpId="0"/>
      <p:bldP spid="18" grpId="0" animBg="1"/>
      <p:bldP spid="19" grpId="0"/>
      <p:bldP spid="2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ea typeface="思源黑体 CN Bold" panose="020B0800000000000000"/>
            </a:endParaRPr>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ea typeface="思源黑体 CN Bold" panose="020B0800000000000000"/>
            </a:endParaRP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Bold" panose="020B0800000000000000"/>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Bold" panose="020B0800000000000000"/>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Bold" panose="020B0800000000000000"/>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Bold" panose="020B0800000000000000"/>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Bold" panose="020B0800000000000000"/>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Bold" panose="020B0800000000000000"/>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4" name="矩形 39">
            <a:extLst>
              <a:ext uri="{FF2B5EF4-FFF2-40B4-BE49-F238E27FC236}">
                <a16:creationId xmlns:a16="http://schemas.microsoft.com/office/drawing/2014/main" id="{22DF7026-0282-4986-B815-9A2D97D7444F}"/>
              </a:ext>
            </a:extLst>
          </p:cNvPr>
          <p:cNvSpPr>
            <a:spLocks noChangeArrowheads="1"/>
          </p:cNvSpPr>
          <p:nvPr/>
        </p:nvSpPr>
        <p:spPr bwMode="auto">
          <a:xfrm>
            <a:off x="277968" y="455771"/>
            <a:ext cx="3693141" cy="45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lnSpc>
                <a:spcPct val="150000"/>
              </a:lnSpc>
              <a:defRPr/>
            </a:pPr>
            <a:r>
              <a:rPr lang="en-US" altLang="zh-CN" sz="2000" b="1" dirty="0">
                <a:solidFill>
                  <a:srgbClr val="002060"/>
                </a:solidFill>
                <a:latin typeface="思源黑体 CN Bold" pitchFamily="34" charset="-122"/>
                <a:ea typeface="思源黑体 CN Bold" panose="020B0800000000000000"/>
              </a:rPr>
              <a:t>3</a:t>
            </a:r>
            <a:r>
              <a:rPr lang="zh-CN" altLang="en-US" sz="2000" b="1" dirty="0">
                <a:solidFill>
                  <a:srgbClr val="002060"/>
                </a:solidFill>
                <a:latin typeface="思源黑体 CN Bold" pitchFamily="34" charset="-122"/>
                <a:ea typeface="思源黑体 CN Bold" panose="020B0800000000000000"/>
              </a:rPr>
              <a:t>，</a:t>
            </a:r>
            <a:r>
              <a:rPr lang="en-US" altLang="zh-CN" sz="2000" b="1" dirty="0">
                <a:solidFill>
                  <a:srgbClr val="002060"/>
                </a:solidFill>
                <a:latin typeface="思源黑体 CN Bold" pitchFamily="34" charset="-122"/>
                <a:ea typeface="思源黑体 CN Bold" panose="020B0800000000000000"/>
              </a:rPr>
              <a:t>RGB</a:t>
            </a:r>
            <a:r>
              <a:rPr lang="zh-CN" altLang="en-US" sz="2000" b="1" dirty="0">
                <a:solidFill>
                  <a:srgbClr val="002060"/>
                </a:solidFill>
                <a:latin typeface="思源黑体 CN Bold" pitchFamily="34" charset="-122"/>
                <a:ea typeface="思源黑体 CN Bold" panose="020B0800000000000000"/>
              </a:rPr>
              <a:t>屏基本驱动步骤（掌握）</a:t>
            </a:r>
            <a:endParaRPr lang="en-US" altLang="zh-CN" sz="2000" b="1" dirty="0">
              <a:solidFill>
                <a:srgbClr val="002060"/>
              </a:solidFill>
              <a:latin typeface="思源黑体 CN Bold" pitchFamily="34" charset="-122"/>
              <a:ea typeface="思源黑体 CN Bold" panose="020B0800000000000000"/>
            </a:endParaRPr>
          </a:p>
        </p:txBody>
      </p:sp>
      <p:sp>
        <p:nvSpPr>
          <p:cNvPr id="32" name="Rectangle 2">
            <a:extLst>
              <a:ext uri="{FF2B5EF4-FFF2-40B4-BE49-F238E27FC236}">
                <a16:creationId xmlns:a16="http://schemas.microsoft.com/office/drawing/2014/main" id="{3E02093B-0C54-4795-AFA7-6B6FC4AF0E17}"/>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6" name="矩形: 圆角 15">
            <a:extLst>
              <a:ext uri="{FF2B5EF4-FFF2-40B4-BE49-F238E27FC236}">
                <a16:creationId xmlns:a16="http://schemas.microsoft.com/office/drawing/2014/main" id="{D0DEBB74-4D47-48F8-9353-41CEB16D3DA8}"/>
              </a:ext>
            </a:extLst>
          </p:cNvPr>
          <p:cNvSpPr/>
          <p:nvPr/>
        </p:nvSpPr>
        <p:spPr>
          <a:xfrm>
            <a:off x="137408" y="1412266"/>
            <a:ext cx="2788672" cy="3996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1</a:t>
            </a:r>
            <a:r>
              <a:rPr lang="zh-CN" altLang="en-US" sz="1600" dirty="0">
                <a:solidFill>
                  <a:srgbClr val="002060"/>
                </a:solidFill>
                <a:latin typeface="思源黑体 CN Normal" panose="020B0400000000000000" pitchFamily="34" charset="-122"/>
                <a:ea typeface="思源黑体 CN Normal" panose="020B0400000000000000" pitchFamily="34" charset="-122"/>
              </a:rPr>
              <a:t>、配置</a:t>
            </a:r>
            <a:r>
              <a:rPr lang="en-US" altLang="zh-CN" sz="1600" dirty="0">
                <a:solidFill>
                  <a:srgbClr val="002060"/>
                </a:solidFill>
                <a:latin typeface="思源黑体 CN Normal" panose="020B0400000000000000" pitchFamily="34" charset="-122"/>
                <a:ea typeface="思源黑体 CN Normal" panose="020B0400000000000000" pitchFamily="34" charset="-122"/>
              </a:rPr>
              <a:t>LTDC</a:t>
            </a:r>
            <a:r>
              <a:rPr lang="zh-CN" altLang="en-US" sz="1600" dirty="0">
                <a:solidFill>
                  <a:srgbClr val="002060"/>
                </a:solidFill>
                <a:latin typeface="思源黑体 CN Normal" panose="020B0400000000000000" pitchFamily="34" charset="-122"/>
                <a:ea typeface="思源黑体 CN Normal" panose="020B0400000000000000" pitchFamily="34" charset="-122"/>
              </a:rPr>
              <a:t>底层操作</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17" name="矩形: 圆角 16">
            <a:extLst>
              <a:ext uri="{FF2B5EF4-FFF2-40B4-BE49-F238E27FC236}">
                <a16:creationId xmlns:a16="http://schemas.microsoft.com/office/drawing/2014/main" id="{68295340-2AEB-4F87-BA18-3F73085AF21F}"/>
              </a:ext>
            </a:extLst>
          </p:cNvPr>
          <p:cNvSpPr/>
          <p:nvPr/>
        </p:nvSpPr>
        <p:spPr>
          <a:xfrm>
            <a:off x="137408" y="2145526"/>
            <a:ext cx="2788672" cy="3996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2</a:t>
            </a:r>
            <a:r>
              <a:rPr lang="zh-CN" altLang="en-US" sz="1600" dirty="0">
                <a:solidFill>
                  <a:srgbClr val="002060"/>
                </a:solidFill>
                <a:latin typeface="思源黑体 CN Normal" panose="020B0400000000000000" pitchFamily="34" charset="-122"/>
                <a:ea typeface="思源黑体 CN Normal" panose="020B0400000000000000" pitchFamily="34" charset="-122"/>
              </a:rPr>
              <a:t>、设置</a:t>
            </a:r>
            <a:r>
              <a:rPr lang="en-US" altLang="zh-CN" sz="1600" dirty="0">
                <a:solidFill>
                  <a:srgbClr val="002060"/>
                </a:solidFill>
                <a:latin typeface="思源黑体 CN Normal" panose="020B0400000000000000" pitchFamily="34" charset="-122"/>
                <a:ea typeface="思源黑体 CN Normal" panose="020B0400000000000000" pitchFamily="34" charset="-122"/>
              </a:rPr>
              <a:t>LCD_CLK</a:t>
            </a:r>
            <a:r>
              <a:rPr lang="zh-CN" altLang="en-US" sz="1600" dirty="0">
                <a:solidFill>
                  <a:srgbClr val="002060"/>
                </a:solidFill>
                <a:latin typeface="思源黑体 CN Normal" panose="020B0400000000000000" pitchFamily="34" charset="-122"/>
                <a:ea typeface="思源黑体 CN Normal" panose="020B0400000000000000" pitchFamily="34" charset="-122"/>
              </a:rPr>
              <a:t>时钟</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18" name="矩形: 圆角 17">
            <a:extLst>
              <a:ext uri="{FF2B5EF4-FFF2-40B4-BE49-F238E27FC236}">
                <a16:creationId xmlns:a16="http://schemas.microsoft.com/office/drawing/2014/main" id="{F14ED46E-B53B-4FAE-9698-7203C1BD0704}"/>
              </a:ext>
            </a:extLst>
          </p:cNvPr>
          <p:cNvSpPr/>
          <p:nvPr/>
        </p:nvSpPr>
        <p:spPr>
          <a:xfrm>
            <a:off x="137408" y="2878786"/>
            <a:ext cx="2788672" cy="3996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3</a:t>
            </a:r>
            <a:r>
              <a:rPr lang="zh-CN" altLang="en-US" sz="1600" dirty="0">
                <a:solidFill>
                  <a:srgbClr val="002060"/>
                </a:solidFill>
                <a:latin typeface="思源黑体 CN Normal" panose="020B0400000000000000" pitchFamily="34" charset="-122"/>
                <a:ea typeface="思源黑体 CN Normal" panose="020B0400000000000000" pitchFamily="34" charset="-122"/>
              </a:rPr>
              <a:t>、初始化</a:t>
            </a:r>
            <a:r>
              <a:rPr lang="en-US" altLang="zh-CN" sz="1600" dirty="0">
                <a:solidFill>
                  <a:srgbClr val="002060"/>
                </a:solidFill>
                <a:latin typeface="思源黑体 CN Normal" panose="020B0400000000000000" pitchFamily="34" charset="-122"/>
                <a:ea typeface="思源黑体 CN Normal" panose="020B0400000000000000" pitchFamily="34" charset="-122"/>
              </a:rPr>
              <a:t>LTDC</a:t>
            </a:r>
          </a:p>
        </p:txBody>
      </p:sp>
      <p:sp>
        <p:nvSpPr>
          <p:cNvPr id="19" name="矩形 18">
            <a:extLst>
              <a:ext uri="{FF2B5EF4-FFF2-40B4-BE49-F238E27FC236}">
                <a16:creationId xmlns:a16="http://schemas.microsoft.com/office/drawing/2014/main" id="{0600480A-EE2D-467D-B6E3-AA503E62F95A}"/>
              </a:ext>
            </a:extLst>
          </p:cNvPr>
          <p:cNvSpPr/>
          <p:nvPr/>
        </p:nvSpPr>
        <p:spPr>
          <a:xfrm>
            <a:off x="2968530" y="2167393"/>
            <a:ext cx="5556327" cy="338554"/>
          </a:xfrm>
          <a:prstGeom prst="rect">
            <a:avLst/>
          </a:prstGeom>
        </p:spPr>
        <p:txBody>
          <a:bodyPr wrap="square">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通过调用</a:t>
            </a:r>
            <a:r>
              <a:rPr lang="en-US" altLang="zh-CN" sz="1600" dirty="0" err="1">
                <a:solidFill>
                  <a:srgbClr val="002060"/>
                </a:solidFill>
                <a:latin typeface="思源黑体 CN Normal" panose="020B0400000000000000" pitchFamily="34" charset="-122"/>
                <a:ea typeface="思源黑体 CN Normal" panose="020B0400000000000000" pitchFamily="34" charset="-122"/>
              </a:rPr>
              <a:t>HAL_RCCEx_PeriphCLKConfig</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zh-CN" altLang="en-US" sz="1600" dirty="0">
                <a:solidFill>
                  <a:srgbClr val="002060"/>
                </a:solidFill>
                <a:latin typeface="思源黑体 CN Normal" panose="020B0400000000000000" pitchFamily="34" charset="-122"/>
                <a:ea typeface="思源黑体 CN Normal" panose="020B0400000000000000" pitchFamily="34" charset="-122"/>
              </a:rPr>
              <a:t>函数去设置</a:t>
            </a:r>
            <a:endParaRPr lang="zh-CN" altLang="en-US" sz="1600" dirty="0">
              <a:latin typeface="思源黑体 CN Normal" panose="020B0400000000000000" pitchFamily="34" charset="-122"/>
              <a:ea typeface="思源黑体 CN Normal" panose="020B0400000000000000" pitchFamily="34" charset="-122"/>
            </a:endParaRPr>
          </a:p>
        </p:txBody>
      </p:sp>
      <p:sp>
        <p:nvSpPr>
          <p:cNvPr id="21" name="矩形 20">
            <a:extLst>
              <a:ext uri="{FF2B5EF4-FFF2-40B4-BE49-F238E27FC236}">
                <a16:creationId xmlns:a16="http://schemas.microsoft.com/office/drawing/2014/main" id="{C6357C5F-29C0-4559-8DF4-80DDB9958B19}"/>
              </a:ext>
            </a:extLst>
          </p:cNvPr>
          <p:cNvSpPr/>
          <p:nvPr/>
        </p:nvSpPr>
        <p:spPr>
          <a:xfrm>
            <a:off x="2968530" y="2784609"/>
            <a:ext cx="5401747" cy="584775"/>
          </a:xfrm>
          <a:prstGeom prst="rect">
            <a:avLst/>
          </a:prstGeom>
        </p:spPr>
        <p:txBody>
          <a:bodyPr wrap="square">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设置</a:t>
            </a:r>
            <a:r>
              <a:rPr lang="en-US" altLang="zh-CN" sz="1600" dirty="0">
                <a:solidFill>
                  <a:srgbClr val="002060"/>
                </a:solidFill>
                <a:latin typeface="思源黑体 CN Normal" panose="020B0400000000000000" pitchFamily="34" charset="-122"/>
                <a:ea typeface="思源黑体 CN Normal" panose="020B0400000000000000" pitchFamily="34" charset="-122"/>
              </a:rPr>
              <a:t>RGBLCD</a:t>
            </a:r>
            <a:r>
              <a:rPr lang="zh-CN" altLang="en-US" sz="1600" dirty="0">
                <a:solidFill>
                  <a:srgbClr val="002060"/>
                </a:solidFill>
                <a:latin typeface="思源黑体 CN Normal" panose="020B0400000000000000" pitchFamily="34" charset="-122"/>
                <a:ea typeface="思源黑体 CN Normal" panose="020B0400000000000000" pitchFamily="34" charset="-122"/>
              </a:rPr>
              <a:t>的相关参数</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zh-CN" altLang="en-US" sz="1600" dirty="0">
                <a:solidFill>
                  <a:srgbClr val="002060"/>
                </a:solidFill>
                <a:latin typeface="思源黑体 CN Normal" panose="020B0400000000000000" pitchFamily="34" charset="-122"/>
                <a:ea typeface="思源黑体 CN Normal" panose="020B0400000000000000" pitchFamily="34" charset="-122"/>
              </a:rPr>
              <a:t>信号极性及时序</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zh-CN" altLang="en-US" sz="1600" dirty="0">
                <a:solidFill>
                  <a:srgbClr val="002060"/>
                </a:solidFill>
                <a:latin typeface="思源黑体 CN Normal" panose="020B0400000000000000" pitchFamily="34" charset="-122"/>
                <a:ea typeface="思源黑体 CN Normal" panose="020B0400000000000000" pitchFamily="34" charset="-122"/>
              </a:rPr>
              <a:t>，并使能</a:t>
            </a:r>
            <a:r>
              <a:rPr lang="en-US" altLang="zh-CN" sz="1600" dirty="0">
                <a:solidFill>
                  <a:srgbClr val="002060"/>
                </a:solidFill>
                <a:latin typeface="思源黑体 CN Normal" panose="020B0400000000000000" pitchFamily="34" charset="-122"/>
                <a:ea typeface="思源黑体 CN Normal" panose="020B0400000000000000" pitchFamily="34" charset="-122"/>
              </a:rPr>
              <a:t>LTDC</a:t>
            </a:r>
          </a:p>
          <a:p>
            <a:r>
              <a:rPr lang="en-US" altLang="zh-CN" sz="1600" dirty="0" err="1">
                <a:solidFill>
                  <a:srgbClr val="002060"/>
                </a:solidFill>
                <a:latin typeface="思源黑体 CN Normal" panose="020B0400000000000000" pitchFamily="34" charset="-122"/>
                <a:ea typeface="思源黑体 CN Normal" panose="020B0400000000000000" pitchFamily="34" charset="-122"/>
              </a:rPr>
              <a:t>HAL_LTDC_Init</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endParaRPr lang="zh-CN" altLang="en-US" sz="1600" dirty="0">
              <a:latin typeface="思源黑体 CN Normal" panose="020B0400000000000000" pitchFamily="34" charset="-122"/>
              <a:ea typeface="思源黑体 CN Normal" panose="020B0400000000000000" pitchFamily="34" charset="-122"/>
            </a:endParaRPr>
          </a:p>
        </p:txBody>
      </p:sp>
      <p:sp>
        <p:nvSpPr>
          <p:cNvPr id="23" name="矩形 22">
            <a:extLst>
              <a:ext uri="{FF2B5EF4-FFF2-40B4-BE49-F238E27FC236}">
                <a16:creationId xmlns:a16="http://schemas.microsoft.com/office/drawing/2014/main" id="{82C26EE2-5F29-08D1-70D3-EE300EC989F3}"/>
              </a:ext>
            </a:extLst>
          </p:cNvPr>
          <p:cNvSpPr/>
          <p:nvPr/>
        </p:nvSpPr>
        <p:spPr>
          <a:xfrm>
            <a:off x="2968530" y="1327248"/>
            <a:ext cx="5776302" cy="584775"/>
          </a:xfrm>
          <a:prstGeom prst="rect">
            <a:avLst/>
          </a:prstGeom>
        </p:spPr>
        <p:txBody>
          <a:bodyPr wrap="square">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使能</a:t>
            </a:r>
            <a:r>
              <a:rPr lang="en-US" altLang="zh-CN" sz="1600" dirty="0">
                <a:solidFill>
                  <a:srgbClr val="002060"/>
                </a:solidFill>
                <a:latin typeface="思源黑体 CN Normal" panose="020B0400000000000000" pitchFamily="34" charset="-122"/>
                <a:ea typeface="思源黑体 CN Normal" panose="020B0400000000000000" pitchFamily="34" charset="-122"/>
              </a:rPr>
              <a:t>LTDC</a:t>
            </a:r>
            <a:r>
              <a:rPr lang="zh-CN" altLang="en-US" sz="1600" dirty="0">
                <a:solidFill>
                  <a:srgbClr val="002060"/>
                </a:solidFill>
                <a:latin typeface="思源黑体 CN Normal" panose="020B0400000000000000" pitchFamily="34" charset="-122"/>
                <a:ea typeface="思源黑体 CN Normal" panose="020B0400000000000000" pitchFamily="34" charset="-122"/>
              </a:rPr>
              <a:t>时钟，并配置</a:t>
            </a:r>
            <a:r>
              <a:rPr lang="en-US" altLang="zh-CN" sz="1600" dirty="0">
                <a:solidFill>
                  <a:srgbClr val="002060"/>
                </a:solidFill>
                <a:latin typeface="思源黑体 CN Normal" panose="020B0400000000000000" pitchFamily="34" charset="-122"/>
                <a:ea typeface="思源黑体 CN Normal" panose="020B0400000000000000" pitchFamily="34" charset="-122"/>
              </a:rPr>
              <a:t>LTDC</a:t>
            </a:r>
            <a:r>
              <a:rPr lang="zh-CN" altLang="en-US" sz="1600" dirty="0">
                <a:solidFill>
                  <a:srgbClr val="002060"/>
                </a:solidFill>
                <a:latin typeface="思源黑体 CN Normal" panose="020B0400000000000000" pitchFamily="34" charset="-122"/>
                <a:ea typeface="思源黑体 CN Normal" panose="020B0400000000000000" pitchFamily="34" charset="-122"/>
              </a:rPr>
              <a:t>相关的</a:t>
            </a:r>
            <a:r>
              <a:rPr lang="en-US" altLang="zh-CN" sz="1600" dirty="0">
                <a:solidFill>
                  <a:srgbClr val="002060"/>
                </a:solidFill>
                <a:latin typeface="思源黑体 CN Normal" panose="020B0400000000000000" pitchFamily="34" charset="-122"/>
                <a:ea typeface="思源黑体 CN Normal" panose="020B0400000000000000" pitchFamily="34" charset="-122"/>
              </a:rPr>
              <a:t>IO(</a:t>
            </a:r>
            <a:r>
              <a:rPr lang="zh-CN" altLang="en-US" sz="1600" dirty="0">
                <a:solidFill>
                  <a:srgbClr val="002060"/>
                </a:solidFill>
                <a:latin typeface="思源黑体 CN Normal" panose="020B0400000000000000" pitchFamily="34" charset="-122"/>
                <a:ea typeface="思源黑体 CN Normal" panose="020B0400000000000000" pitchFamily="34" charset="-122"/>
              </a:rPr>
              <a:t>复用输出</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zh-CN" altLang="en-US" sz="1600" dirty="0">
                <a:solidFill>
                  <a:srgbClr val="002060"/>
                </a:solidFill>
                <a:latin typeface="思源黑体 CN Normal" panose="020B0400000000000000" pitchFamily="34" charset="-122"/>
                <a:ea typeface="思源黑体 CN Normal" panose="020B0400000000000000" pitchFamily="34" charset="-122"/>
              </a:rPr>
              <a:t>及其时钟使能</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a:p>
            <a:r>
              <a:rPr lang="en-US" altLang="zh-CN" sz="1600" dirty="0">
                <a:solidFill>
                  <a:srgbClr val="002060"/>
                </a:solidFill>
                <a:latin typeface="思源黑体 CN Normal" panose="020B0400000000000000" pitchFamily="34" charset="-122"/>
                <a:ea typeface="思源黑体 CN Normal" panose="020B0400000000000000" pitchFamily="34" charset="-122"/>
              </a:rPr>
              <a:t>__HAL_RCC_LTDC_CLK_ENABLE();</a:t>
            </a:r>
            <a:endParaRPr lang="zh-CN" altLang="en-US" sz="1600" dirty="0">
              <a:latin typeface="思源黑体 CN Normal" panose="020B0400000000000000" pitchFamily="34" charset="-122"/>
              <a:ea typeface="思源黑体 CN Normal" panose="020B0400000000000000" pitchFamily="34" charset="-122"/>
            </a:endParaRPr>
          </a:p>
        </p:txBody>
      </p:sp>
      <p:sp>
        <p:nvSpPr>
          <p:cNvPr id="27" name="矩形: 圆角 26">
            <a:extLst>
              <a:ext uri="{FF2B5EF4-FFF2-40B4-BE49-F238E27FC236}">
                <a16:creationId xmlns:a16="http://schemas.microsoft.com/office/drawing/2014/main" id="{483EDB97-A19D-C9FA-A866-3F5320D6EAD5}"/>
              </a:ext>
            </a:extLst>
          </p:cNvPr>
          <p:cNvSpPr/>
          <p:nvPr/>
        </p:nvSpPr>
        <p:spPr>
          <a:xfrm>
            <a:off x="138376" y="3612045"/>
            <a:ext cx="2787586" cy="3996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4</a:t>
            </a:r>
            <a:r>
              <a:rPr lang="zh-CN" altLang="en-US" sz="1600" dirty="0">
                <a:solidFill>
                  <a:srgbClr val="002060"/>
                </a:solidFill>
                <a:latin typeface="思源黑体 CN Normal" panose="020B0400000000000000" pitchFamily="34" charset="-122"/>
                <a:ea typeface="思源黑体 CN Normal" panose="020B0400000000000000" pitchFamily="34" charset="-122"/>
              </a:rPr>
              <a:t>、设置</a:t>
            </a:r>
            <a:r>
              <a:rPr lang="en-US" altLang="zh-CN" sz="1600" dirty="0">
                <a:solidFill>
                  <a:srgbClr val="002060"/>
                </a:solidFill>
                <a:latin typeface="思源黑体 CN Normal" panose="020B0400000000000000" pitchFamily="34" charset="-122"/>
                <a:ea typeface="思源黑体 CN Normal" panose="020B0400000000000000" pitchFamily="34" charset="-122"/>
              </a:rPr>
              <a:t>LTDC</a:t>
            </a:r>
            <a:r>
              <a:rPr lang="zh-CN" altLang="en-US" sz="1600" dirty="0">
                <a:solidFill>
                  <a:srgbClr val="002060"/>
                </a:solidFill>
                <a:latin typeface="思源黑体 CN Normal" panose="020B0400000000000000" pitchFamily="34" charset="-122"/>
                <a:ea typeface="思源黑体 CN Normal" panose="020B0400000000000000" pitchFamily="34" charset="-122"/>
              </a:rPr>
              <a:t>层参数</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8" name="矩形 27">
            <a:extLst>
              <a:ext uri="{FF2B5EF4-FFF2-40B4-BE49-F238E27FC236}">
                <a16:creationId xmlns:a16="http://schemas.microsoft.com/office/drawing/2014/main" id="{000756ED-BA03-4320-83C0-5C7838BF0881}"/>
              </a:ext>
            </a:extLst>
          </p:cNvPr>
          <p:cNvSpPr/>
          <p:nvPr/>
        </p:nvSpPr>
        <p:spPr>
          <a:xfrm>
            <a:off x="2968529" y="3632606"/>
            <a:ext cx="5047205" cy="338554"/>
          </a:xfrm>
          <a:prstGeom prst="rect">
            <a:avLst/>
          </a:prstGeom>
        </p:spPr>
        <p:txBody>
          <a:bodyPr wrap="square">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通过</a:t>
            </a:r>
            <a:r>
              <a:rPr lang="en-US" altLang="zh-CN" sz="1600" dirty="0" err="1">
                <a:solidFill>
                  <a:srgbClr val="002060"/>
                </a:solidFill>
                <a:latin typeface="思源黑体 CN Normal" panose="020B0400000000000000" pitchFamily="34" charset="-122"/>
                <a:ea typeface="思源黑体 CN Normal" panose="020B0400000000000000" pitchFamily="34" charset="-122"/>
              </a:rPr>
              <a:t>HAL_LTDC_ConfigLayer</a:t>
            </a:r>
            <a:r>
              <a:rPr lang="zh-CN" altLang="en-US" sz="1600" dirty="0">
                <a:solidFill>
                  <a:srgbClr val="002060"/>
                </a:solidFill>
                <a:latin typeface="思源黑体 CN Normal" panose="020B0400000000000000" pitchFamily="34" charset="-122"/>
                <a:ea typeface="思源黑体 CN Normal" panose="020B0400000000000000" pitchFamily="34" charset="-122"/>
              </a:rPr>
              <a:t>函数去设置</a:t>
            </a:r>
            <a:r>
              <a:rPr lang="en-US" altLang="zh-CN" sz="1600" dirty="0">
                <a:solidFill>
                  <a:srgbClr val="002060"/>
                </a:solidFill>
                <a:latin typeface="思源黑体 CN Normal" panose="020B0400000000000000" pitchFamily="34" charset="-122"/>
                <a:ea typeface="思源黑体 CN Normal" panose="020B0400000000000000" pitchFamily="34" charset="-122"/>
              </a:rPr>
              <a:t>LTDC</a:t>
            </a:r>
            <a:r>
              <a:rPr lang="zh-CN" altLang="en-US" sz="1600" dirty="0">
                <a:solidFill>
                  <a:srgbClr val="002060"/>
                </a:solidFill>
                <a:latin typeface="思源黑体 CN Normal" panose="020B0400000000000000" pitchFamily="34" charset="-122"/>
                <a:ea typeface="思源黑体 CN Normal" panose="020B0400000000000000" pitchFamily="34" charset="-122"/>
              </a:rPr>
              <a:t>层参数</a:t>
            </a:r>
            <a:endParaRPr lang="zh-CN" altLang="en-US" sz="16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227940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p:bldP spid="21" grpId="0"/>
      <p:bldP spid="23" grpId="0"/>
      <p:bldP spid="27" grpId="0" animBg="1"/>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0" name="矩形 39">
            <a:extLst>
              <a:ext uri="{FF2B5EF4-FFF2-40B4-BE49-F238E27FC236}">
                <a16:creationId xmlns:a16="http://schemas.microsoft.com/office/drawing/2014/main" id="{ED185B15-22B4-48D0-8684-98075B4F44CC}"/>
              </a:ext>
            </a:extLst>
          </p:cNvPr>
          <p:cNvSpPr>
            <a:spLocks noChangeArrowheads="1"/>
          </p:cNvSpPr>
          <p:nvPr/>
        </p:nvSpPr>
        <p:spPr bwMode="auto">
          <a:xfrm>
            <a:off x="402998" y="699550"/>
            <a:ext cx="3463290" cy="45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sz="2000" b="1" dirty="0">
                <a:solidFill>
                  <a:srgbClr val="002060"/>
                </a:solidFill>
                <a:latin typeface="思源黑体 CN Bold" pitchFamily="34" charset="-122"/>
                <a:ea typeface="思源黑体 CN Bold" pitchFamily="34" charset="-122"/>
              </a:rPr>
              <a:t>4</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 </a:t>
            </a:r>
            <a:r>
              <a:rPr lang="zh-CN" altLang="en-US" sz="2000" b="1" dirty="0">
                <a:solidFill>
                  <a:srgbClr val="002060"/>
                </a:solidFill>
                <a:latin typeface="思源黑体 CN Bold" pitchFamily="34" charset="-122"/>
                <a:ea typeface="思源黑体 CN Bold" pitchFamily="34" charset="-122"/>
              </a:rPr>
              <a:t>编程实战</a:t>
            </a:r>
            <a:r>
              <a:rPr lang="en-US" altLang="zh-CN" sz="2000" b="1" dirty="0">
                <a:solidFill>
                  <a:srgbClr val="002060"/>
                </a:solidFill>
                <a:latin typeface="思源黑体 CN Bold" pitchFamily="34" charset="-122"/>
                <a:ea typeface="思源黑体 CN Bold" pitchFamily="34" charset="-122"/>
              </a:rPr>
              <a:t>1</a:t>
            </a:r>
            <a:r>
              <a:rPr lang="zh-CN" altLang="en-US" sz="2000" b="1" dirty="0">
                <a:solidFill>
                  <a:srgbClr val="002060"/>
                </a:solidFill>
                <a:latin typeface="思源黑体 CN Bold" pitchFamily="34" charset="-122"/>
                <a:ea typeface="思源黑体 CN Bold" pitchFamily="34" charset="-122"/>
              </a:rPr>
              <a:t>（掌握）</a:t>
            </a:r>
            <a:endParaRPr lang="en-US" altLang="zh-CN" sz="2000" b="1" dirty="0">
              <a:solidFill>
                <a:srgbClr val="002060"/>
              </a:solidFill>
              <a:latin typeface="思源黑体 CN Bold" pitchFamily="34" charset="-122"/>
              <a:ea typeface="思源黑体 CN Bold" pitchFamily="34" charset="-122"/>
            </a:endParaRPr>
          </a:p>
        </p:txBody>
      </p:sp>
      <p:sp>
        <p:nvSpPr>
          <p:cNvPr id="2" name="文本框 1">
            <a:extLst>
              <a:ext uri="{FF2B5EF4-FFF2-40B4-BE49-F238E27FC236}">
                <a16:creationId xmlns:a16="http://schemas.microsoft.com/office/drawing/2014/main" id="{82EF2FDD-8885-4E5C-9489-E27DB35366B2}"/>
              </a:ext>
            </a:extLst>
          </p:cNvPr>
          <p:cNvSpPr txBox="1"/>
          <p:nvPr/>
        </p:nvSpPr>
        <p:spPr>
          <a:xfrm>
            <a:off x="464344" y="1402539"/>
            <a:ext cx="8501061" cy="880306"/>
          </a:xfrm>
          <a:prstGeom prst="rect">
            <a:avLst/>
          </a:prstGeom>
          <a:noFill/>
        </p:spPr>
        <p:txBody>
          <a:bodyPr wrap="square" rtlCol="0">
            <a:spAutoFit/>
          </a:bodyPr>
          <a:lstStyle/>
          <a:p>
            <a:pPr>
              <a:lnSpc>
                <a:spcPct val="150000"/>
              </a:lnSpc>
            </a:pPr>
            <a:r>
              <a:rPr lang="en-US" altLang="zh-CN" dirty="0">
                <a:solidFill>
                  <a:srgbClr val="002060"/>
                </a:solidFill>
                <a:latin typeface="思源黑体 CN Normal" panose="020B0400000000000000" pitchFamily="34" charset="-122"/>
                <a:ea typeface="思源黑体 CN Normal" panose="020B0400000000000000" pitchFamily="34" charset="-122"/>
              </a:rPr>
              <a:t>1</a:t>
            </a:r>
            <a:r>
              <a:rPr lang="zh-CN" altLang="en-US" dirty="0">
                <a:solidFill>
                  <a:srgbClr val="002060"/>
                </a:solidFill>
                <a:latin typeface="思源黑体 CN Normal" panose="020B0400000000000000" pitchFamily="34" charset="-122"/>
                <a:ea typeface="思源黑体 CN Normal" panose="020B0400000000000000" pitchFamily="34" charset="-122"/>
              </a:rPr>
              <a:t>，验证</a:t>
            </a:r>
            <a:r>
              <a:rPr lang="en-US" altLang="zh-CN" dirty="0">
                <a:solidFill>
                  <a:srgbClr val="002060"/>
                </a:solidFill>
                <a:latin typeface="思源黑体 CN Normal" panose="020B0400000000000000" pitchFamily="34" charset="-122"/>
                <a:ea typeface="思源黑体 CN Normal" panose="020B0400000000000000" pitchFamily="34" charset="-122"/>
              </a:rPr>
              <a:t>LTDC</a:t>
            </a:r>
            <a:r>
              <a:rPr lang="zh-CN" altLang="en-US" dirty="0">
                <a:solidFill>
                  <a:srgbClr val="002060"/>
                </a:solidFill>
                <a:latin typeface="思源黑体 CN Normal" panose="020B0400000000000000" pitchFamily="34" charset="-122"/>
                <a:ea typeface="思源黑体 CN Normal" panose="020B0400000000000000" pitchFamily="34" charset="-122"/>
              </a:rPr>
              <a:t>时序配置，点亮</a:t>
            </a:r>
            <a:r>
              <a:rPr lang="en-US" altLang="zh-CN" dirty="0">
                <a:solidFill>
                  <a:srgbClr val="002060"/>
                </a:solidFill>
                <a:latin typeface="思源黑体 CN Normal" panose="020B0400000000000000" pitchFamily="34" charset="-122"/>
                <a:ea typeface="思源黑体 CN Normal" panose="020B0400000000000000" pitchFamily="34" charset="-122"/>
              </a:rPr>
              <a:t>RGB</a:t>
            </a:r>
            <a:r>
              <a:rPr lang="zh-CN" altLang="en-US" dirty="0">
                <a:solidFill>
                  <a:srgbClr val="002060"/>
                </a:solidFill>
                <a:latin typeface="思源黑体 CN Normal" panose="020B0400000000000000" pitchFamily="34" charset="-122"/>
                <a:ea typeface="思源黑体 CN Normal" panose="020B0400000000000000" pitchFamily="34" charset="-122"/>
              </a:rPr>
              <a:t>屏（背景层）</a:t>
            </a:r>
            <a:endParaRPr lang="en-US" altLang="zh-CN" dirty="0">
              <a:solidFill>
                <a:srgbClr val="002060"/>
              </a:solidFill>
              <a:latin typeface="思源黑体 CN Normal" panose="020B0400000000000000" pitchFamily="34" charset="-122"/>
              <a:ea typeface="思源黑体 CN Normal" panose="020B0400000000000000" pitchFamily="34" charset="-122"/>
            </a:endParaRPr>
          </a:p>
          <a:p>
            <a:pPr>
              <a:lnSpc>
                <a:spcPct val="150000"/>
              </a:lnSpc>
            </a:pPr>
            <a:r>
              <a:rPr lang="en-US" altLang="zh-CN" dirty="0">
                <a:solidFill>
                  <a:srgbClr val="002060"/>
                </a:solidFill>
                <a:latin typeface="思源黑体 CN Normal" panose="020B0400000000000000" pitchFamily="34" charset="-122"/>
                <a:ea typeface="思源黑体 CN Normal" panose="020B0400000000000000" pitchFamily="34" charset="-122"/>
              </a:rPr>
              <a:t>2</a:t>
            </a:r>
            <a:r>
              <a:rPr lang="zh-CN" altLang="en-US" dirty="0">
                <a:solidFill>
                  <a:srgbClr val="002060"/>
                </a:solidFill>
                <a:latin typeface="思源黑体 CN Normal" panose="020B0400000000000000" pitchFamily="34" charset="-122"/>
                <a:ea typeface="思源黑体 CN Normal" panose="020B0400000000000000" pitchFamily="34" charset="-122"/>
              </a:rPr>
              <a:t>，在</a:t>
            </a:r>
            <a:r>
              <a:rPr lang="en-US" altLang="zh-CN" dirty="0">
                <a:solidFill>
                  <a:srgbClr val="002060"/>
                </a:solidFill>
                <a:latin typeface="思源黑体 CN Normal" panose="020B0400000000000000" pitchFamily="34" charset="-122"/>
                <a:ea typeface="思源黑体 CN Normal" panose="020B0400000000000000" pitchFamily="34" charset="-122"/>
              </a:rPr>
              <a:t>RGB</a:t>
            </a:r>
            <a:r>
              <a:rPr lang="zh-CN" altLang="en-US" dirty="0">
                <a:solidFill>
                  <a:srgbClr val="002060"/>
                </a:solidFill>
                <a:latin typeface="思源黑体 CN Normal" panose="020B0400000000000000" pitchFamily="34" charset="-122"/>
                <a:ea typeface="思源黑体 CN Normal" panose="020B0400000000000000" pitchFamily="34" charset="-122"/>
              </a:rPr>
              <a:t>屏上实现任意位置画点和读点</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226166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B5699FC1-6A93-378F-5AA2-611ECF91E5A2}"/>
              </a:ext>
            </a:extLst>
          </p:cNvPr>
          <p:cNvSpPr txBox="1"/>
          <p:nvPr/>
        </p:nvSpPr>
        <p:spPr>
          <a:xfrm>
            <a:off x="0" y="410051"/>
            <a:ext cx="8077200" cy="4496937"/>
          </a:xfrm>
          <a:prstGeom prst="rect">
            <a:avLst/>
          </a:prstGeom>
          <a:noFill/>
        </p:spPr>
        <p:txBody>
          <a:bodyPr wrap="square">
            <a:spAutoFit/>
          </a:bodyPr>
          <a:lstStyle/>
          <a:p>
            <a:pPr>
              <a:lnSpc>
                <a:spcPts val="23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typedef</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struct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LCD </a:t>
            </a:r>
            <a:r>
              <a:rPr lang="en-US" altLang="zh-CN" sz="1600" dirty="0">
                <a:solidFill>
                  <a:srgbClr val="800000"/>
                </a:solidFill>
                <a:latin typeface="思源黑体 CN Normal" panose="020B0400000000000000" pitchFamily="34" charset="-122"/>
                <a:ea typeface="思源黑体 CN Normal" panose="020B0400000000000000" pitchFamily="34" charset="-122"/>
              </a:rPr>
              <a:t>LTDC </a:t>
            </a:r>
            <a:r>
              <a:rPr lang="zh-CN" altLang="en-US" sz="1600" dirty="0">
                <a:solidFill>
                  <a:srgbClr val="800000"/>
                </a:solidFill>
                <a:latin typeface="思源黑体 CN Normal" panose="020B0400000000000000" pitchFamily="34" charset="-122"/>
                <a:ea typeface="思源黑体 CN Normal" panose="020B0400000000000000" pitchFamily="34" charset="-122"/>
              </a:rPr>
              <a:t>重要参数集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ts val="23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uint32_t		</a:t>
            </a:r>
            <a:r>
              <a:rPr lang="en-US" altLang="zh-CN" sz="1600" dirty="0" err="1">
                <a:solidFill>
                  <a:srgbClr val="000000"/>
                </a:solidFill>
                <a:latin typeface="思源黑体 CN Normal" panose="020B0400000000000000" pitchFamily="34" charset="-122"/>
                <a:ea typeface="思源黑体 CN Normal" panose="020B0400000000000000" pitchFamily="34" charset="-122"/>
              </a:rPr>
              <a:t>pwidth</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LCD</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面板宽度</a:t>
            </a:r>
            <a:r>
              <a:rPr lang="zh-CN" altLang="en-US" sz="1600" dirty="0">
                <a:solidFill>
                  <a:srgbClr val="800000"/>
                </a:solidFill>
                <a:latin typeface="思源黑体 CN Normal" panose="020B0400000000000000" pitchFamily="34" charset="-122"/>
                <a:ea typeface="思源黑体 CN Normal" panose="020B0400000000000000" pitchFamily="34" charset="-122"/>
              </a:rPr>
              <a:t>，固定参数，不随显示方向改变</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ts val="23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uint32_t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pheight</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 LCD</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面板高度</a:t>
            </a:r>
            <a:r>
              <a:rPr lang="zh-CN" altLang="en-US" sz="1600" dirty="0">
                <a:solidFill>
                  <a:srgbClr val="800000"/>
                </a:solidFill>
                <a:latin typeface="思源黑体 CN Normal" panose="020B0400000000000000" pitchFamily="34" charset="-122"/>
                <a:ea typeface="思源黑体 CN Normal" panose="020B0400000000000000" pitchFamily="34" charset="-122"/>
              </a:rPr>
              <a:t>，固定参数，不随显示方向改变</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ts val="2300"/>
              </a:lnSpc>
            </a:pP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err="1">
                <a:solidFill>
                  <a:srgbClr val="000000"/>
                </a:solidFill>
                <a:latin typeface="思源黑体 CN Normal" panose="020B0400000000000000" pitchFamily="34" charset="-122"/>
                <a:ea typeface="思源黑体 CN Normal" panose="020B0400000000000000" pitchFamily="34" charset="-122"/>
              </a:rPr>
              <a:t>hsw</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latin typeface="思源黑体 CN Normal" panose="020B0400000000000000" pitchFamily="34" charset="-122"/>
                <a:ea typeface="思源黑体 CN Normal" panose="020B0400000000000000" pitchFamily="34" charset="-122"/>
              </a:rPr>
              <a:t>水平同步宽度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ts val="2300"/>
              </a:lnSpc>
            </a:pP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latin typeface="思源黑体 CN Normal" panose="020B0400000000000000" pitchFamily="34" charset="-122"/>
                <a:ea typeface="思源黑体 CN Normal" panose="020B0400000000000000" pitchFamily="34" charset="-122"/>
              </a:rPr>
              <a:t>vsw</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垂直同步宽度</a:t>
            </a:r>
            <a:r>
              <a:rPr lang="zh-CN" altLang="en-US" sz="1600" dirty="0">
                <a:solidFill>
                  <a:srgbClr val="800000"/>
                </a:solidFill>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3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hbp</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水平后廊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300"/>
              </a:lnSpc>
            </a:pPr>
            <a:r>
              <a:rPr lang="en-US" altLang="zh-CN" sz="1600" dirty="0">
                <a:solidFill>
                  <a:srgbClr val="0000FF"/>
                </a:solidFill>
                <a:latin typeface="思源黑体 CN Normal" panose="020B0400000000000000" pitchFamily="34" charset="-122"/>
                <a:ea typeface="思源黑体 CN Normal" panose="020B0400000000000000" pitchFamily="34" charset="-122"/>
              </a:rPr>
              <a:t>	uint32_t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vbp</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latin typeface="思源黑体 CN Normal" panose="020B0400000000000000" pitchFamily="34" charset="-122"/>
                <a:ea typeface="思源黑体 CN Normal" panose="020B0400000000000000" pitchFamily="34" charset="-122"/>
              </a:rPr>
              <a:t>垂直</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后廊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300"/>
              </a:lnSpc>
            </a:pP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hfp</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水平前廊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3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vfp</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latin typeface="思源黑体 CN Normal" panose="020B0400000000000000" pitchFamily="34" charset="-122"/>
                <a:ea typeface="思源黑体 CN Normal" panose="020B0400000000000000" pitchFamily="34" charset="-122"/>
              </a:rPr>
              <a:t>垂直前廊</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300"/>
              </a:lnSpc>
            </a:pP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err="1">
                <a:solidFill>
                  <a:srgbClr val="000000"/>
                </a:solidFill>
                <a:latin typeface="思源黑体 CN Normal" panose="020B0400000000000000" pitchFamily="34" charset="-122"/>
                <a:ea typeface="思源黑体 CN Normal" panose="020B0400000000000000" pitchFamily="34" charset="-122"/>
              </a:rPr>
              <a:t>activelayer</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当前层</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:0/1</a:t>
            </a:r>
            <a:r>
              <a:rPr lang="zh-CN" altLang="en-US" sz="1600" dirty="0">
                <a:solidFill>
                  <a:srgbClr val="800000"/>
                </a:solidFill>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p>
          <a:p>
            <a:pPr>
              <a:lnSpc>
                <a:spcPts val="2300"/>
              </a:lnSpc>
            </a:pP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latin typeface="思源黑体 CN Normal" panose="020B0400000000000000" pitchFamily="34" charset="-122"/>
                <a:ea typeface="思源黑体 CN Normal" panose="020B0400000000000000" pitchFamily="34" charset="-122"/>
              </a:rPr>
              <a:t>dir</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latin typeface="思源黑体 CN Normal" panose="020B0400000000000000" pitchFamily="34" charset="-122"/>
                <a:ea typeface="思源黑体 CN Normal" panose="020B0400000000000000" pitchFamily="34" charset="-122"/>
              </a:rPr>
              <a:t>0,</a:t>
            </a:r>
            <a:r>
              <a:rPr lang="zh-CN" altLang="en-US" sz="1600" dirty="0">
                <a:solidFill>
                  <a:srgbClr val="800000"/>
                </a:solidFill>
                <a:latin typeface="思源黑体 CN Normal" panose="020B0400000000000000" pitchFamily="34" charset="-122"/>
                <a:ea typeface="思源黑体 CN Normal" panose="020B0400000000000000" pitchFamily="34" charset="-122"/>
              </a:rPr>
              <a:t>竖屏；</a:t>
            </a:r>
            <a:r>
              <a:rPr lang="en-US" altLang="zh-CN" sz="1600" dirty="0">
                <a:solidFill>
                  <a:srgbClr val="800000"/>
                </a:solidFill>
                <a:latin typeface="思源黑体 CN Normal" panose="020B0400000000000000" pitchFamily="34" charset="-122"/>
                <a:ea typeface="思源黑体 CN Normal" panose="020B0400000000000000" pitchFamily="34" charset="-122"/>
              </a:rPr>
              <a:t>1,</a:t>
            </a:r>
            <a:r>
              <a:rPr lang="zh-CN" altLang="en-US" sz="1600" dirty="0">
                <a:solidFill>
                  <a:srgbClr val="800000"/>
                </a:solidFill>
                <a:latin typeface="思源黑体 CN Normal" panose="020B0400000000000000" pitchFamily="34" charset="-122"/>
                <a:ea typeface="思源黑体 CN Normal" panose="020B0400000000000000" pitchFamily="34" charset="-122"/>
              </a:rPr>
              <a:t>横屏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3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width</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LCD</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宽度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300"/>
              </a:lnSpc>
            </a:pPr>
            <a:r>
              <a:rPr lang="en-US" altLang="zh-CN" sz="1600" dirty="0">
                <a:solidFill>
                  <a:srgbClr val="000000"/>
                </a:solidFill>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 </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height</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latin typeface="思源黑体 CN Normal" panose="020B0400000000000000" pitchFamily="34" charset="-122"/>
                <a:ea typeface="思源黑体 CN Normal" panose="020B0400000000000000" pitchFamily="34" charset="-122"/>
              </a:rPr>
              <a:t>LCD</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高度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300"/>
              </a:lnSpc>
            </a:pPr>
            <a:r>
              <a:rPr lang="en-US" altLang="zh-CN" sz="1600" dirty="0">
                <a:solidFill>
                  <a:srgbClr val="0000FF"/>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FF"/>
                </a:solidFill>
                <a:latin typeface="思源黑体 CN Normal" panose="020B0400000000000000" pitchFamily="34" charset="-122"/>
                <a:ea typeface="思源黑体 CN Normal" panose="020B0400000000000000" pitchFamily="34" charset="-122"/>
              </a:rPr>
              <a:t>uint32_t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err="1">
                <a:solidFill>
                  <a:srgbClr val="000000"/>
                </a:solidFill>
                <a:effectLst/>
                <a:latin typeface="思源黑体 CN Normal" panose="020B0400000000000000" pitchFamily="34" charset="-122"/>
                <a:ea typeface="思源黑体 CN Normal" panose="020B0400000000000000" pitchFamily="34" charset="-122"/>
              </a:rPr>
              <a:t>pixsize</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 </a:t>
            </a:r>
            <a:r>
              <a:rPr lang="zh-CN" altLang="en-US" sz="1600" dirty="0">
                <a:solidFill>
                  <a:srgbClr val="800000"/>
                </a:solidFill>
                <a:latin typeface="思源黑体 CN Normal" panose="020B0400000000000000" pitchFamily="34" charset="-122"/>
                <a:ea typeface="思源黑体 CN Normal" panose="020B0400000000000000" pitchFamily="34" charset="-122"/>
              </a:rPr>
              <a:t>每个像素占字节数</a:t>
            </a:r>
            <a:r>
              <a:rPr lang="zh-CN" altLang="en-US" sz="1600" dirty="0">
                <a:solidFill>
                  <a:srgbClr val="8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800000"/>
                </a:solidFill>
                <a:effectLst/>
                <a:latin typeface="思源黑体 CN Normal" panose="020B0400000000000000" pitchFamily="34" charset="-122"/>
                <a:ea typeface="思源黑体 CN Normal" panose="020B0400000000000000" pitchFamily="34" charset="-122"/>
              </a:rPr>
              <a:t>*/</a:t>
            </a:r>
          </a:p>
          <a:p>
            <a:pPr>
              <a:lnSpc>
                <a:spcPts val="2300"/>
              </a:lnSpc>
            </a:pP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r>
              <a:rPr lang="en-US" altLang="zh-CN" sz="1600" dirty="0">
                <a:solidFill>
                  <a:srgbClr val="000000"/>
                </a:solidFill>
                <a:effectLst/>
                <a:latin typeface="思源黑体 CN Normal" panose="020B0400000000000000" pitchFamily="34" charset="-122"/>
                <a:ea typeface="思源黑体 CN Normal" panose="020B0400000000000000" pitchFamily="34" charset="-122"/>
              </a:rPr>
              <a:t> </a:t>
            </a:r>
            <a:r>
              <a:rPr lang="en-US" altLang="zh-CN" sz="1600" dirty="0">
                <a:solidFill>
                  <a:srgbClr val="000000"/>
                </a:solidFill>
                <a:latin typeface="思源黑体 CN Normal" panose="020B0400000000000000" pitchFamily="34" charset="-122"/>
                <a:ea typeface="思源黑体 CN Normal" panose="020B0400000000000000" pitchFamily="34" charset="-122"/>
              </a:rPr>
              <a:t>_</a:t>
            </a:r>
            <a:r>
              <a:rPr lang="en-US" altLang="zh-CN" sz="1600" dirty="0" err="1">
                <a:solidFill>
                  <a:srgbClr val="000000"/>
                </a:solidFill>
                <a:latin typeface="思源黑体 CN Normal" panose="020B0400000000000000" pitchFamily="34" charset="-122"/>
                <a:ea typeface="思源黑体 CN Normal" panose="020B0400000000000000" pitchFamily="34" charset="-122"/>
              </a:rPr>
              <a:t>ltdc_dev</a:t>
            </a:r>
            <a:r>
              <a:rPr lang="en-US" altLang="zh-CN" sz="1600" dirty="0">
                <a:solidFill>
                  <a:srgbClr val="000080"/>
                </a:solidFill>
                <a:effectLst/>
                <a:latin typeface="思源黑体 CN Normal" panose="020B0400000000000000" pitchFamily="34" charset="-122"/>
                <a:ea typeface="思源黑体 CN Normal" panose="020B0400000000000000" pitchFamily="34" charset="-122"/>
              </a:rPr>
              <a:t>;</a:t>
            </a:r>
            <a:endParaRPr lang="en-US" altLang="zh-CN" sz="1600" dirty="0">
              <a:effectLst/>
              <a:latin typeface="思源黑体 CN Normal" panose="020B0400000000000000" pitchFamily="34" charset="-122"/>
              <a:ea typeface="思源黑体 CN Normal" panose="020B0400000000000000" pitchFamily="34" charset="-122"/>
            </a:endParaRPr>
          </a:p>
        </p:txBody>
      </p:sp>
      <p:sp>
        <p:nvSpPr>
          <p:cNvPr id="8" name="矩形 7">
            <a:extLst>
              <a:ext uri="{FF2B5EF4-FFF2-40B4-BE49-F238E27FC236}">
                <a16:creationId xmlns:a16="http://schemas.microsoft.com/office/drawing/2014/main" id="{B8D3094F-1AE7-6ABE-962D-D34A5B28FE52}"/>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9" name="Rectangle 2">
            <a:extLst>
              <a:ext uri="{FF2B5EF4-FFF2-40B4-BE49-F238E27FC236}">
                <a16:creationId xmlns:a16="http://schemas.microsoft.com/office/drawing/2014/main" id="{DFEFE597-8DA1-05FF-D991-DC40DF960526}"/>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pic>
        <p:nvPicPr>
          <p:cNvPr id="10" name="图片 9">
            <a:extLst>
              <a:ext uri="{FF2B5EF4-FFF2-40B4-BE49-F238E27FC236}">
                <a16:creationId xmlns:a16="http://schemas.microsoft.com/office/drawing/2014/main" id="{66A355FF-D717-2D3F-84FE-F04F0B8A97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2" name="矩形 11">
            <a:extLst>
              <a:ext uri="{FF2B5EF4-FFF2-40B4-BE49-F238E27FC236}">
                <a16:creationId xmlns:a16="http://schemas.microsoft.com/office/drawing/2014/main" id="{7B782EC1-6DB4-8B12-7B2D-74CA399E693A}"/>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4" name="文本框 13">
            <a:extLst>
              <a:ext uri="{FF2B5EF4-FFF2-40B4-BE49-F238E27FC236}">
                <a16:creationId xmlns:a16="http://schemas.microsoft.com/office/drawing/2014/main" id="{87F10C1B-F47A-8F6D-2D48-41591D62D13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5" name="文本框 14">
            <a:extLst>
              <a:ext uri="{FF2B5EF4-FFF2-40B4-BE49-F238E27FC236}">
                <a16:creationId xmlns:a16="http://schemas.microsoft.com/office/drawing/2014/main" id="{559EDDFB-63F7-EBCF-4026-53DAB6990D1A}"/>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6" name="矩形: 圆角 15">
            <a:extLst>
              <a:ext uri="{FF2B5EF4-FFF2-40B4-BE49-F238E27FC236}">
                <a16:creationId xmlns:a16="http://schemas.microsoft.com/office/drawing/2014/main" id="{227EA5E3-3FAC-2559-85AD-4B67262FEE5B}"/>
              </a:ext>
            </a:extLst>
          </p:cNvPr>
          <p:cNvSpPr/>
          <p:nvPr/>
        </p:nvSpPr>
        <p:spPr>
          <a:xfrm>
            <a:off x="4878178" y="470725"/>
            <a:ext cx="3482344" cy="307777"/>
          </a:xfrm>
          <a:prstGeom prst="roundRect">
            <a:avLst/>
          </a:prstGeom>
          <a:solidFill>
            <a:srgbClr val="ED7D3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如果为</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，表明没有任何</a:t>
            </a:r>
            <a:r>
              <a:rPr lang="en-US" altLang="zh-CN" sz="1600" dirty="0">
                <a:latin typeface="思源黑体 CN Normal" panose="020B0400000000000000" pitchFamily="34" charset="-122"/>
                <a:ea typeface="思源黑体 CN Normal" panose="020B0400000000000000" pitchFamily="34" charset="-122"/>
              </a:rPr>
              <a:t>RGB</a:t>
            </a:r>
            <a:r>
              <a:rPr lang="zh-CN" altLang="en-US" sz="1600" dirty="0">
                <a:latin typeface="思源黑体 CN Normal" panose="020B0400000000000000" pitchFamily="34" charset="-122"/>
                <a:ea typeface="思源黑体 CN Normal" panose="020B0400000000000000" pitchFamily="34" charset="-122"/>
              </a:rPr>
              <a:t>屏接入</a:t>
            </a:r>
          </a:p>
        </p:txBody>
      </p:sp>
    </p:spTree>
    <p:extLst>
      <p:ext uri="{BB962C8B-B14F-4D97-AF65-F5344CB8AC3E}">
        <p14:creationId xmlns:p14="http://schemas.microsoft.com/office/powerpoint/2010/main" val="199555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pic>
        <p:nvPicPr>
          <p:cNvPr id="18" name="图片 17">
            <a:extLst>
              <a:ext uri="{FF2B5EF4-FFF2-40B4-BE49-F238E27FC236}">
                <a16:creationId xmlns:a16="http://schemas.microsoft.com/office/drawing/2014/main" id="{97B74A18-89FF-9DDB-A099-27578CA2C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73655" y="1200771"/>
            <a:ext cx="4245005" cy="2454864"/>
          </a:xfrm>
          <a:prstGeom prst="rect">
            <a:avLst/>
          </a:prstGeom>
        </p:spPr>
      </p:pic>
      <p:sp>
        <p:nvSpPr>
          <p:cNvPr id="19" name="矩形 18">
            <a:extLst>
              <a:ext uri="{FF2B5EF4-FFF2-40B4-BE49-F238E27FC236}">
                <a16:creationId xmlns:a16="http://schemas.microsoft.com/office/drawing/2014/main" id="{5256A823-0B13-7A94-AA0E-8451923B9448}"/>
              </a:ext>
            </a:extLst>
          </p:cNvPr>
          <p:cNvSpPr/>
          <p:nvPr/>
        </p:nvSpPr>
        <p:spPr>
          <a:xfrm>
            <a:off x="559559" y="1247814"/>
            <a:ext cx="142240" cy="127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198F9D59-A4AC-555E-2B61-51BC27B134E0}"/>
              </a:ext>
            </a:extLst>
          </p:cNvPr>
          <p:cNvCxnSpPr/>
          <p:nvPr/>
        </p:nvCxnSpPr>
        <p:spPr>
          <a:xfrm>
            <a:off x="770005" y="1535415"/>
            <a:ext cx="0" cy="17215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84714323-5FE4-7465-FFA1-1E5F1BF95EA0}"/>
              </a:ext>
            </a:extLst>
          </p:cNvPr>
          <p:cNvCxnSpPr>
            <a:cxnSpLocks/>
          </p:cNvCxnSpPr>
          <p:nvPr/>
        </p:nvCxnSpPr>
        <p:spPr>
          <a:xfrm>
            <a:off x="762961" y="1431086"/>
            <a:ext cx="327073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0E869A2A-B63F-7F32-146B-829AD767C716}"/>
              </a:ext>
            </a:extLst>
          </p:cNvPr>
          <p:cNvSpPr txBox="1"/>
          <p:nvPr/>
        </p:nvSpPr>
        <p:spPr>
          <a:xfrm>
            <a:off x="-101174" y="871091"/>
            <a:ext cx="1158905" cy="338554"/>
          </a:xfrm>
          <a:prstGeom prst="rect">
            <a:avLst/>
          </a:prstGeom>
          <a:noFill/>
        </p:spPr>
        <p:txBody>
          <a:bodyPr wrap="square" rtlCol="0">
            <a:spAutoFit/>
          </a:bodyPr>
          <a:lstStyle/>
          <a:p>
            <a:pPr algn="ctr"/>
            <a:r>
              <a:rPr lang="zh-CN" altLang="en-US" sz="1600" dirty="0">
                <a:solidFill>
                  <a:srgbClr val="002060"/>
                </a:solidFill>
                <a:latin typeface="思源黑体 CN Normal" panose="020B0400000000000000" pitchFamily="34" charset="-122"/>
                <a:ea typeface="思源黑体 CN Normal" panose="020B0400000000000000" pitchFamily="34" charset="-122"/>
              </a:rPr>
              <a:t>默认原点</a:t>
            </a:r>
          </a:p>
        </p:txBody>
      </p:sp>
      <p:sp>
        <p:nvSpPr>
          <p:cNvPr id="2" name="矩形 1">
            <a:extLst>
              <a:ext uri="{FF2B5EF4-FFF2-40B4-BE49-F238E27FC236}">
                <a16:creationId xmlns:a16="http://schemas.microsoft.com/office/drawing/2014/main" id="{1D2263C3-00AB-F8D4-D51F-E166F043718E}"/>
              </a:ext>
            </a:extLst>
          </p:cNvPr>
          <p:cNvSpPr/>
          <p:nvPr/>
        </p:nvSpPr>
        <p:spPr>
          <a:xfrm>
            <a:off x="625801" y="1204581"/>
            <a:ext cx="3516939" cy="122091"/>
          </a:xfrm>
          <a:prstGeom prst="rect">
            <a:avLst/>
          </a:prstGeom>
          <a:solidFill>
            <a:srgbClr val="FFFF0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772CDF-077A-2CBC-E911-75443A01E203}"/>
              </a:ext>
            </a:extLst>
          </p:cNvPr>
          <p:cNvSpPr txBox="1"/>
          <p:nvPr/>
        </p:nvSpPr>
        <p:spPr>
          <a:xfrm>
            <a:off x="1120317" y="863989"/>
            <a:ext cx="2483789" cy="338554"/>
          </a:xfrm>
          <a:prstGeom prst="rect">
            <a:avLst/>
          </a:prstGeom>
          <a:noFill/>
        </p:spPr>
        <p:txBody>
          <a:bodyPr wrap="square" rtlCol="0">
            <a:spAutoFit/>
          </a:bodyPr>
          <a:lstStyle/>
          <a:p>
            <a:pPr algn="ctr"/>
            <a:r>
              <a:rPr lang="zh-CN" altLang="en-US" sz="1600" dirty="0">
                <a:solidFill>
                  <a:srgbClr val="002060"/>
                </a:solidFill>
                <a:latin typeface="思源黑体 CN Normal" panose="020B0400000000000000" pitchFamily="34" charset="-122"/>
                <a:ea typeface="思源黑体 CN Normal" panose="020B0400000000000000" pitchFamily="34" charset="-122"/>
              </a:rPr>
              <a:t>面板宽度</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en-US" altLang="zh-CN" sz="1600" dirty="0" err="1">
                <a:solidFill>
                  <a:srgbClr val="002060"/>
                </a:solidFill>
                <a:latin typeface="思源黑体 CN Normal" panose="020B0400000000000000" pitchFamily="34" charset="-122"/>
                <a:ea typeface="思源黑体 CN Normal" panose="020B0400000000000000" pitchFamily="34" charset="-122"/>
              </a:rPr>
              <a:t>pwidth</a:t>
            </a:r>
            <a:r>
              <a:rPr lang="en-US" altLang="zh-CN" sz="1600" dirty="0">
                <a:solidFill>
                  <a:srgbClr val="002060"/>
                </a:solidFill>
                <a:latin typeface="思源黑体 CN Normal" panose="020B0400000000000000" pitchFamily="34" charset="-122"/>
                <a:ea typeface="思源黑体 CN Normal" panose="020B0400000000000000" pitchFamily="34" charset="-122"/>
              </a:rPr>
              <a:t>):800</a:t>
            </a:r>
            <a:endParaRPr lang="zh-CN" altLang="en-US"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7" name="文本框 26">
            <a:extLst>
              <a:ext uri="{FF2B5EF4-FFF2-40B4-BE49-F238E27FC236}">
                <a16:creationId xmlns:a16="http://schemas.microsoft.com/office/drawing/2014/main" id="{2E515543-5FC1-9C30-FAB1-505FD594DBA3}"/>
              </a:ext>
            </a:extLst>
          </p:cNvPr>
          <p:cNvSpPr txBox="1"/>
          <p:nvPr/>
        </p:nvSpPr>
        <p:spPr>
          <a:xfrm rot="5400000">
            <a:off x="3415836" y="2367320"/>
            <a:ext cx="2454862" cy="338554"/>
          </a:xfrm>
          <a:prstGeom prst="rect">
            <a:avLst/>
          </a:prstGeom>
          <a:noFill/>
        </p:spPr>
        <p:txBody>
          <a:bodyPr wrap="square" rtlCol="0">
            <a:spAutoFit/>
          </a:bodyPr>
          <a:lstStyle/>
          <a:p>
            <a:pPr algn="ctr"/>
            <a:r>
              <a:rPr lang="zh-CN" altLang="en-US" sz="1600" dirty="0">
                <a:solidFill>
                  <a:srgbClr val="002060"/>
                </a:solidFill>
                <a:latin typeface="思源黑体 CN Normal" panose="020B0400000000000000" pitchFamily="34" charset="-122"/>
                <a:ea typeface="思源黑体 CN Normal" panose="020B0400000000000000" pitchFamily="34" charset="-122"/>
              </a:rPr>
              <a:t>面板高度</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en-US" altLang="zh-CN" sz="1600" dirty="0" err="1">
                <a:solidFill>
                  <a:srgbClr val="002060"/>
                </a:solidFill>
                <a:latin typeface="思源黑体 CN Normal" panose="020B0400000000000000" pitchFamily="34" charset="-122"/>
                <a:ea typeface="思源黑体 CN Normal" panose="020B0400000000000000" pitchFamily="34" charset="-122"/>
              </a:rPr>
              <a:t>pheight</a:t>
            </a:r>
            <a:r>
              <a:rPr lang="en-US" altLang="zh-CN" sz="1600" dirty="0">
                <a:solidFill>
                  <a:srgbClr val="002060"/>
                </a:solidFill>
                <a:latin typeface="思源黑体 CN Normal" panose="020B0400000000000000" pitchFamily="34" charset="-122"/>
                <a:ea typeface="思源黑体 CN Normal" panose="020B0400000000000000" pitchFamily="34" charset="-122"/>
              </a:rPr>
              <a:t>) :480</a:t>
            </a:r>
            <a:endParaRPr lang="zh-CN" altLang="en-US"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8" name="矩形 27">
            <a:extLst>
              <a:ext uri="{FF2B5EF4-FFF2-40B4-BE49-F238E27FC236}">
                <a16:creationId xmlns:a16="http://schemas.microsoft.com/office/drawing/2014/main" id="{1A131D13-E041-2A03-0F44-4F2A0FE55065}"/>
              </a:ext>
            </a:extLst>
          </p:cNvPr>
          <p:cNvSpPr/>
          <p:nvPr/>
        </p:nvSpPr>
        <p:spPr>
          <a:xfrm rot="5400000">
            <a:off x="2985893" y="2215379"/>
            <a:ext cx="2171454" cy="142240"/>
          </a:xfrm>
          <a:prstGeom prst="rect">
            <a:avLst/>
          </a:prstGeom>
          <a:solidFill>
            <a:srgbClr val="ED7D31">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9">
            <a:extLst>
              <a:ext uri="{FF2B5EF4-FFF2-40B4-BE49-F238E27FC236}">
                <a16:creationId xmlns:a16="http://schemas.microsoft.com/office/drawing/2014/main" id="{6FD3B503-C65F-CA81-A8EA-B1183C80ED46}"/>
              </a:ext>
            </a:extLst>
          </p:cNvPr>
          <p:cNvGraphicFramePr>
            <a:graphicFrameLocks noGrp="1"/>
          </p:cNvGraphicFramePr>
          <p:nvPr/>
        </p:nvGraphicFramePr>
        <p:xfrm>
          <a:off x="5532116" y="1133338"/>
          <a:ext cx="3540760" cy="23774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52854988"/>
                    </a:ext>
                  </a:extLst>
                </a:gridCol>
                <a:gridCol w="208280">
                  <a:extLst>
                    <a:ext uri="{9D8B030D-6E8A-4147-A177-3AD203B41FA5}">
                      <a16:colId xmlns:a16="http://schemas.microsoft.com/office/drawing/2014/main" val="1469299017"/>
                    </a:ext>
                  </a:extLst>
                </a:gridCol>
                <a:gridCol w="208280">
                  <a:extLst>
                    <a:ext uri="{9D8B030D-6E8A-4147-A177-3AD203B41FA5}">
                      <a16:colId xmlns:a16="http://schemas.microsoft.com/office/drawing/2014/main" val="1699880746"/>
                    </a:ext>
                  </a:extLst>
                </a:gridCol>
                <a:gridCol w="208280">
                  <a:extLst>
                    <a:ext uri="{9D8B030D-6E8A-4147-A177-3AD203B41FA5}">
                      <a16:colId xmlns:a16="http://schemas.microsoft.com/office/drawing/2014/main" val="1981502992"/>
                    </a:ext>
                  </a:extLst>
                </a:gridCol>
                <a:gridCol w="208280">
                  <a:extLst>
                    <a:ext uri="{9D8B030D-6E8A-4147-A177-3AD203B41FA5}">
                      <a16:colId xmlns:a16="http://schemas.microsoft.com/office/drawing/2014/main" val="4009400140"/>
                    </a:ext>
                  </a:extLst>
                </a:gridCol>
                <a:gridCol w="208280">
                  <a:extLst>
                    <a:ext uri="{9D8B030D-6E8A-4147-A177-3AD203B41FA5}">
                      <a16:colId xmlns:a16="http://schemas.microsoft.com/office/drawing/2014/main" val="4109847283"/>
                    </a:ext>
                  </a:extLst>
                </a:gridCol>
                <a:gridCol w="208280">
                  <a:extLst>
                    <a:ext uri="{9D8B030D-6E8A-4147-A177-3AD203B41FA5}">
                      <a16:colId xmlns:a16="http://schemas.microsoft.com/office/drawing/2014/main" val="4159539843"/>
                    </a:ext>
                  </a:extLst>
                </a:gridCol>
                <a:gridCol w="208280">
                  <a:extLst>
                    <a:ext uri="{9D8B030D-6E8A-4147-A177-3AD203B41FA5}">
                      <a16:colId xmlns:a16="http://schemas.microsoft.com/office/drawing/2014/main" val="3056979226"/>
                    </a:ext>
                  </a:extLst>
                </a:gridCol>
                <a:gridCol w="208280">
                  <a:extLst>
                    <a:ext uri="{9D8B030D-6E8A-4147-A177-3AD203B41FA5}">
                      <a16:colId xmlns:a16="http://schemas.microsoft.com/office/drawing/2014/main" val="3551204355"/>
                    </a:ext>
                  </a:extLst>
                </a:gridCol>
                <a:gridCol w="208280">
                  <a:extLst>
                    <a:ext uri="{9D8B030D-6E8A-4147-A177-3AD203B41FA5}">
                      <a16:colId xmlns:a16="http://schemas.microsoft.com/office/drawing/2014/main" val="1466690003"/>
                    </a:ext>
                  </a:extLst>
                </a:gridCol>
                <a:gridCol w="208280">
                  <a:extLst>
                    <a:ext uri="{9D8B030D-6E8A-4147-A177-3AD203B41FA5}">
                      <a16:colId xmlns:a16="http://schemas.microsoft.com/office/drawing/2014/main" val="2538229343"/>
                    </a:ext>
                  </a:extLst>
                </a:gridCol>
                <a:gridCol w="208280">
                  <a:extLst>
                    <a:ext uri="{9D8B030D-6E8A-4147-A177-3AD203B41FA5}">
                      <a16:colId xmlns:a16="http://schemas.microsoft.com/office/drawing/2014/main" val="1499088085"/>
                    </a:ext>
                  </a:extLst>
                </a:gridCol>
                <a:gridCol w="208280">
                  <a:extLst>
                    <a:ext uri="{9D8B030D-6E8A-4147-A177-3AD203B41FA5}">
                      <a16:colId xmlns:a16="http://schemas.microsoft.com/office/drawing/2014/main" val="420789790"/>
                    </a:ext>
                  </a:extLst>
                </a:gridCol>
                <a:gridCol w="208280">
                  <a:extLst>
                    <a:ext uri="{9D8B030D-6E8A-4147-A177-3AD203B41FA5}">
                      <a16:colId xmlns:a16="http://schemas.microsoft.com/office/drawing/2014/main" val="1284587854"/>
                    </a:ext>
                  </a:extLst>
                </a:gridCol>
                <a:gridCol w="208280">
                  <a:extLst>
                    <a:ext uri="{9D8B030D-6E8A-4147-A177-3AD203B41FA5}">
                      <a16:colId xmlns:a16="http://schemas.microsoft.com/office/drawing/2014/main" val="913319104"/>
                    </a:ext>
                  </a:extLst>
                </a:gridCol>
                <a:gridCol w="208280">
                  <a:extLst>
                    <a:ext uri="{9D8B030D-6E8A-4147-A177-3AD203B41FA5}">
                      <a16:colId xmlns:a16="http://schemas.microsoft.com/office/drawing/2014/main" val="1028878400"/>
                    </a:ext>
                  </a:extLst>
                </a:gridCol>
                <a:gridCol w="208280">
                  <a:extLst>
                    <a:ext uri="{9D8B030D-6E8A-4147-A177-3AD203B41FA5}">
                      <a16:colId xmlns:a16="http://schemas.microsoft.com/office/drawing/2014/main" val="1894267975"/>
                    </a:ext>
                  </a:extLst>
                </a:gridCol>
              </a:tblGrid>
              <a:tr h="292500">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2870751486"/>
                  </a:ext>
                </a:extLst>
              </a:tr>
              <a:tr h="292500">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709914440"/>
                  </a:ext>
                </a:extLst>
              </a:tr>
              <a:tr h="2925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454841076"/>
                  </a:ext>
                </a:extLst>
              </a:tr>
              <a:tr h="2925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10335729"/>
                  </a:ext>
                </a:extLst>
              </a:tr>
              <a:tr h="2925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542476430"/>
                  </a:ext>
                </a:extLst>
              </a:tr>
              <a:tr h="2925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207409585"/>
                  </a:ext>
                </a:extLst>
              </a:tr>
              <a:tr h="2925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08305019"/>
                  </a:ext>
                </a:extLst>
              </a:tr>
              <a:tr h="2925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487931584"/>
                  </a:ext>
                </a:extLst>
              </a:tr>
            </a:tbl>
          </a:graphicData>
        </a:graphic>
      </p:graphicFrame>
      <p:sp>
        <p:nvSpPr>
          <p:cNvPr id="29" name="文本框 28">
            <a:extLst>
              <a:ext uri="{FF2B5EF4-FFF2-40B4-BE49-F238E27FC236}">
                <a16:creationId xmlns:a16="http://schemas.microsoft.com/office/drawing/2014/main" id="{5B044BF9-5D3D-019E-897C-165FA2D69223}"/>
              </a:ext>
            </a:extLst>
          </p:cNvPr>
          <p:cNvSpPr txBox="1"/>
          <p:nvPr/>
        </p:nvSpPr>
        <p:spPr>
          <a:xfrm>
            <a:off x="6235605" y="473001"/>
            <a:ext cx="2431268" cy="338554"/>
          </a:xfrm>
          <a:prstGeom prst="rect">
            <a:avLst/>
          </a:prstGeom>
          <a:noFill/>
        </p:spPr>
        <p:txBody>
          <a:bodyPr wrap="square" rtlCol="0">
            <a:spAutoFit/>
          </a:bodyPr>
          <a:lstStyle/>
          <a:p>
            <a:pPr algn="ctr"/>
            <a:r>
              <a:rPr lang="en-US" altLang="zh-CN" sz="1600" dirty="0">
                <a:solidFill>
                  <a:srgbClr val="002060"/>
                </a:solidFill>
                <a:latin typeface="思源黑体 CN Normal" panose="020B0400000000000000" pitchFamily="34" charset="-122"/>
                <a:ea typeface="思源黑体 CN Normal" panose="020B0400000000000000" pitchFamily="34" charset="-122"/>
              </a:rPr>
              <a:t>SDRAM</a:t>
            </a:r>
            <a:r>
              <a:rPr lang="zh-CN" altLang="en-US" sz="1600" dirty="0">
                <a:solidFill>
                  <a:srgbClr val="002060"/>
                </a:solidFill>
                <a:latin typeface="思源黑体 CN Normal" panose="020B0400000000000000" pitchFamily="34" charset="-122"/>
                <a:ea typeface="思源黑体 CN Normal" panose="020B0400000000000000" pitchFamily="34" charset="-122"/>
              </a:rPr>
              <a:t>（存放一帧数据）</a:t>
            </a:r>
          </a:p>
        </p:txBody>
      </p:sp>
      <p:sp>
        <p:nvSpPr>
          <p:cNvPr id="10" name="矩形 9">
            <a:extLst>
              <a:ext uri="{FF2B5EF4-FFF2-40B4-BE49-F238E27FC236}">
                <a16:creationId xmlns:a16="http://schemas.microsoft.com/office/drawing/2014/main" id="{ED158B4B-33F8-4CDC-EF04-22E37844335D}"/>
              </a:ext>
            </a:extLst>
          </p:cNvPr>
          <p:cNvSpPr/>
          <p:nvPr/>
        </p:nvSpPr>
        <p:spPr>
          <a:xfrm>
            <a:off x="5532116" y="1140958"/>
            <a:ext cx="198124" cy="28105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5FAC3B02-201E-779B-29DE-B014CA3FD7D3}"/>
              </a:ext>
            </a:extLst>
          </p:cNvPr>
          <p:cNvSpPr/>
          <p:nvPr/>
        </p:nvSpPr>
        <p:spPr>
          <a:xfrm>
            <a:off x="5746917" y="1141032"/>
            <a:ext cx="3325960" cy="281051"/>
          </a:xfrm>
          <a:prstGeom prst="rect">
            <a:avLst/>
          </a:prstGeom>
          <a:solidFill>
            <a:srgbClr val="FFFF0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a:extLst>
              <a:ext uri="{FF2B5EF4-FFF2-40B4-BE49-F238E27FC236}">
                <a16:creationId xmlns:a16="http://schemas.microsoft.com/office/drawing/2014/main" id="{1F8E32EB-57AB-28B3-6CCA-87684C369761}"/>
              </a:ext>
            </a:extLst>
          </p:cNvPr>
          <p:cNvCxnSpPr>
            <a:cxnSpLocks/>
          </p:cNvCxnSpPr>
          <p:nvPr/>
        </p:nvCxnSpPr>
        <p:spPr>
          <a:xfrm>
            <a:off x="4518660" y="1310061"/>
            <a:ext cx="99677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1B828E4-5298-2A1B-4DD6-A584C352332D}"/>
              </a:ext>
            </a:extLst>
          </p:cNvPr>
          <p:cNvSpPr txBox="1"/>
          <p:nvPr/>
        </p:nvSpPr>
        <p:spPr>
          <a:xfrm>
            <a:off x="4408706" y="977743"/>
            <a:ext cx="1158905" cy="338554"/>
          </a:xfrm>
          <a:prstGeom prst="rect">
            <a:avLst/>
          </a:prstGeom>
          <a:noFill/>
        </p:spPr>
        <p:txBody>
          <a:bodyPr wrap="square" rtlCol="0">
            <a:spAutoFit/>
          </a:bodyPr>
          <a:lstStyle/>
          <a:p>
            <a:pPr algn="ctr"/>
            <a:r>
              <a:rPr lang="zh-CN" altLang="en-US" sz="1600" dirty="0">
                <a:solidFill>
                  <a:srgbClr val="002060"/>
                </a:solidFill>
                <a:latin typeface="思源黑体 CN Normal" panose="020B0400000000000000" pitchFamily="34" charset="-122"/>
                <a:ea typeface="思源黑体 CN Normal" panose="020B0400000000000000" pitchFamily="34" charset="-122"/>
              </a:rPr>
              <a:t>顺序存放</a:t>
            </a:r>
          </a:p>
        </p:txBody>
      </p:sp>
      <p:sp>
        <p:nvSpPr>
          <p:cNvPr id="37" name="矩形: 圆角 36">
            <a:extLst>
              <a:ext uri="{FF2B5EF4-FFF2-40B4-BE49-F238E27FC236}">
                <a16:creationId xmlns:a16="http://schemas.microsoft.com/office/drawing/2014/main" id="{D98870C1-392E-86D1-1130-5345C4756A53}"/>
              </a:ext>
            </a:extLst>
          </p:cNvPr>
          <p:cNvSpPr/>
          <p:nvPr/>
        </p:nvSpPr>
        <p:spPr>
          <a:xfrm>
            <a:off x="3919066" y="552345"/>
            <a:ext cx="1460650" cy="359009"/>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横屏情况</a:t>
            </a:r>
          </a:p>
        </p:txBody>
      </p:sp>
      <p:sp>
        <p:nvSpPr>
          <p:cNvPr id="39" name="文本框 38">
            <a:extLst>
              <a:ext uri="{FF2B5EF4-FFF2-40B4-BE49-F238E27FC236}">
                <a16:creationId xmlns:a16="http://schemas.microsoft.com/office/drawing/2014/main" id="{6DE9F15B-8BFF-5157-4B91-90BC34CF97BE}"/>
              </a:ext>
            </a:extLst>
          </p:cNvPr>
          <p:cNvSpPr txBox="1"/>
          <p:nvPr/>
        </p:nvSpPr>
        <p:spPr>
          <a:xfrm>
            <a:off x="0" y="3711081"/>
            <a:ext cx="5895329" cy="338554"/>
          </a:xfrm>
          <a:prstGeom prst="rect">
            <a:avLst/>
          </a:prstGeom>
          <a:noFill/>
        </p:spPr>
        <p:txBody>
          <a:bodyPr wrap="square">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定位：</a:t>
            </a:r>
            <a:r>
              <a:rPr lang="en-US" altLang="zh-CN" sz="1600" dirty="0">
                <a:solidFill>
                  <a:srgbClr val="002060"/>
                </a:solidFill>
                <a:latin typeface="思源黑体 CN Normal" panose="020B0400000000000000" pitchFamily="34" charset="-122"/>
                <a:ea typeface="思源黑体 CN Normal" panose="020B0400000000000000" pitchFamily="34" charset="-122"/>
              </a:rPr>
              <a:t>(uint16_t*)((uint32_t)</a:t>
            </a:r>
            <a:r>
              <a:rPr lang="en-US" altLang="zh-CN" sz="1600" dirty="0" err="1">
                <a:solidFill>
                  <a:srgbClr val="002060"/>
                </a:solidFill>
                <a:latin typeface="思源黑体 CN Normal" panose="020B0400000000000000" pitchFamily="34" charset="-122"/>
                <a:ea typeface="思源黑体 CN Normal" panose="020B0400000000000000" pitchFamily="34" charset="-122"/>
              </a:rPr>
              <a:t>s_addr</a:t>
            </a:r>
            <a:r>
              <a:rPr lang="zh-CN" altLang="en-US" sz="1600" dirty="0">
                <a:solidFill>
                  <a:srgbClr val="002060"/>
                </a:solidFill>
                <a:latin typeface="思源黑体 CN Normal" panose="020B0400000000000000" pitchFamily="34" charset="-122"/>
                <a:ea typeface="思源黑体 CN Normal" panose="020B0400000000000000" pitchFamily="34" charset="-122"/>
              </a:rPr>
              <a:t> </a:t>
            </a:r>
            <a:r>
              <a:rPr lang="en-US" altLang="zh-CN" sz="1600" dirty="0">
                <a:solidFill>
                  <a:srgbClr val="002060"/>
                </a:solidFill>
                <a:latin typeface="思源黑体 CN Normal" panose="020B0400000000000000" pitchFamily="34" charset="-122"/>
                <a:ea typeface="思源黑体 CN Normal" panose="020B0400000000000000" pitchFamily="34" charset="-122"/>
              </a:rPr>
              <a:t>+ </a:t>
            </a:r>
            <a:r>
              <a:rPr lang="en-US" altLang="zh-CN" sz="1600" dirty="0" err="1">
                <a:solidFill>
                  <a:srgbClr val="002060"/>
                </a:solidFill>
                <a:latin typeface="思源黑体 CN Normal" panose="020B0400000000000000" pitchFamily="34" charset="-122"/>
                <a:ea typeface="思源黑体 CN Normal" panose="020B0400000000000000" pitchFamily="34" charset="-122"/>
              </a:rPr>
              <a:t>pixsize</a:t>
            </a:r>
            <a:r>
              <a:rPr lang="en-US" altLang="zh-CN" sz="1600" dirty="0">
                <a:solidFill>
                  <a:srgbClr val="002060"/>
                </a:solidFill>
                <a:latin typeface="思源黑体 CN Normal" panose="020B0400000000000000" pitchFamily="34" charset="-122"/>
                <a:ea typeface="思源黑体 CN Normal" panose="020B0400000000000000" pitchFamily="34" charset="-122"/>
              </a:rPr>
              <a:t> * (</a:t>
            </a:r>
            <a:r>
              <a:rPr lang="en-US" altLang="zh-CN" sz="1600" dirty="0" err="1">
                <a:solidFill>
                  <a:srgbClr val="002060"/>
                </a:solidFill>
                <a:latin typeface="思源黑体 CN Normal" panose="020B0400000000000000" pitchFamily="34" charset="-122"/>
                <a:ea typeface="思源黑体 CN Normal" panose="020B0400000000000000" pitchFamily="34" charset="-122"/>
              </a:rPr>
              <a:t>pwidth</a:t>
            </a:r>
            <a:r>
              <a:rPr lang="en-US" altLang="zh-CN" sz="1600" dirty="0">
                <a:solidFill>
                  <a:srgbClr val="002060"/>
                </a:solidFill>
                <a:latin typeface="思源黑体 CN Normal" panose="020B0400000000000000" pitchFamily="34" charset="-122"/>
                <a:ea typeface="思源黑体 CN Normal" panose="020B0400000000000000" pitchFamily="34" charset="-122"/>
              </a:rPr>
              <a:t> * y + x))  </a:t>
            </a:r>
            <a:endParaRPr lang="zh-CN" altLang="en-US" sz="1600" dirty="0"/>
          </a:p>
        </p:txBody>
      </p:sp>
      <p:sp>
        <p:nvSpPr>
          <p:cNvPr id="40" name="矩形: 圆角 39">
            <a:extLst>
              <a:ext uri="{FF2B5EF4-FFF2-40B4-BE49-F238E27FC236}">
                <a16:creationId xmlns:a16="http://schemas.microsoft.com/office/drawing/2014/main" id="{DBDA2A1B-7E59-164F-A4DC-4A1DE67F405C}"/>
              </a:ext>
            </a:extLst>
          </p:cNvPr>
          <p:cNvSpPr/>
          <p:nvPr/>
        </p:nvSpPr>
        <p:spPr>
          <a:xfrm>
            <a:off x="112514" y="4049416"/>
            <a:ext cx="1460650" cy="359009"/>
          </a:xfrm>
          <a:prstGeom prst="roundRect">
            <a:avLst/>
          </a:prstGeom>
          <a:solidFill>
            <a:srgbClr val="ED7D3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竖屏情况</a:t>
            </a:r>
          </a:p>
        </p:txBody>
      </p:sp>
      <p:sp>
        <p:nvSpPr>
          <p:cNvPr id="41" name="文本框 40">
            <a:extLst>
              <a:ext uri="{FF2B5EF4-FFF2-40B4-BE49-F238E27FC236}">
                <a16:creationId xmlns:a16="http://schemas.microsoft.com/office/drawing/2014/main" id="{91E384FC-9DD9-E93F-E623-5B86636A3BA1}"/>
              </a:ext>
            </a:extLst>
          </p:cNvPr>
          <p:cNvSpPr txBox="1"/>
          <p:nvPr/>
        </p:nvSpPr>
        <p:spPr>
          <a:xfrm>
            <a:off x="0" y="4446034"/>
            <a:ext cx="8124092" cy="338554"/>
          </a:xfrm>
          <a:prstGeom prst="rect">
            <a:avLst/>
          </a:prstGeom>
          <a:noFill/>
        </p:spPr>
        <p:txBody>
          <a:bodyPr wrap="square">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定位：</a:t>
            </a:r>
            <a:r>
              <a:rPr lang="en-US" altLang="zh-CN" sz="1600" dirty="0">
                <a:solidFill>
                  <a:srgbClr val="002060"/>
                </a:solidFill>
                <a:latin typeface="思源黑体 CN Normal" panose="020B0400000000000000" pitchFamily="34" charset="-122"/>
                <a:ea typeface="思源黑体 CN Normal" panose="020B0400000000000000" pitchFamily="34" charset="-122"/>
              </a:rPr>
              <a:t> (uint16_t*) ((uint32_t)</a:t>
            </a:r>
            <a:r>
              <a:rPr lang="en-US" altLang="zh-CN" sz="1600" dirty="0" err="1">
                <a:solidFill>
                  <a:srgbClr val="002060"/>
                </a:solidFill>
                <a:latin typeface="思源黑体 CN Normal" panose="020B0400000000000000" pitchFamily="34" charset="-122"/>
                <a:ea typeface="思源黑体 CN Normal" panose="020B0400000000000000" pitchFamily="34" charset="-122"/>
              </a:rPr>
              <a:t>s_addr</a:t>
            </a:r>
            <a:r>
              <a:rPr lang="zh-CN" altLang="en-US" sz="1600" dirty="0">
                <a:solidFill>
                  <a:srgbClr val="002060"/>
                </a:solidFill>
                <a:latin typeface="思源黑体 CN Normal" panose="020B0400000000000000" pitchFamily="34" charset="-122"/>
                <a:ea typeface="思源黑体 CN Normal" panose="020B0400000000000000" pitchFamily="34" charset="-122"/>
              </a:rPr>
              <a:t> </a:t>
            </a:r>
            <a:r>
              <a:rPr lang="en-US" altLang="zh-CN" sz="1600" dirty="0">
                <a:solidFill>
                  <a:srgbClr val="002060"/>
                </a:solidFill>
                <a:latin typeface="思源黑体 CN Normal" panose="020B0400000000000000" pitchFamily="34" charset="-122"/>
                <a:ea typeface="思源黑体 CN Normal" panose="020B0400000000000000" pitchFamily="34" charset="-122"/>
              </a:rPr>
              <a:t>+ </a:t>
            </a:r>
            <a:r>
              <a:rPr lang="en-US" altLang="zh-CN" sz="1600" dirty="0" err="1">
                <a:solidFill>
                  <a:srgbClr val="002060"/>
                </a:solidFill>
                <a:latin typeface="思源黑体 CN Normal" panose="020B0400000000000000" pitchFamily="34" charset="-122"/>
                <a:ea typeface="思源黑体 CN Normal" panose="020B0400000000000000" pitchFamily="34" charset="-122"/>
              </a:rPr>
              <a:t>pixsize</a:t>
            </a:r>
            <a:r>
              <a:rPr lang="en-US" altLang="zh-CN" sz="1600" dirty="0">
                <a:solidFill>
                  <a:srgbClr val="002060"/>
                </a:solidFill>
                <a:latin typeface="思源黑体 CN Normal" panose="020B0400000000000000" pitchFamily="34" charset="-122"/>
                <a:ea typeface="思源黑体 CN Normal" panose="020B0400000000000000" pitchFamily="34" charset="-122"/>
              </a:rPr>
              <a:t> * (</a:t>
            </a:r>
            <a:r>
              <a:rPr lang="en-US" altLang="zh-CN" sz="1600" dirty="0" err="1">
                <a:solidFill>
                  <a:srgbClr val="002060"/>
                </a:solidFill>
                <a:latin typeface="思源黑体 CN Normal" panose="020B0400000000000000" pitchFamily="34" charset="-122"/>
                <a:ea typeface="思源黑体 CN Normal" panose="020B0400000000000000" pitchFamily="34" charset="-122"/>
              </a:rPr>
              <a:t>pwidth</a:t>
            </a:r>
            <a:r>
              <a:rPr lang="en-US" altLang="zh-CN" sz="1600" dirty="0">
                <a:solidFill>
                  <a:srgbClr val="002060"/>
                </a:solidFill>
                <a:latin typeface="思源黑体 CN Normal" panose="020B0400000000000000" pitchFamily="34" charset="-122"/>
                <a:ea typeface="思源黑体 CN Normal" panose="020B0400000000000000" pitchFamily="34" charset="-122"/>
              </a:rPr>
              <a:t> * (</a:t>
            </a:r>
            <a:r>
              <a:rPr lang="en-US" altLang="zh-CN" sz="1600" dirty="0" err="1">
                <a:solidFill>
                  <a:srgbClr val="FF0000"/>
                </a:solidFill>
                <a:latin typeface="思源黑体 CN Normal" panose="020B0400000000000000" pitchFamily="34" charset="-122"/>
                <a:ea typeface="思源黑体 CN Normal" panose="020B0400000000000000" pitchFamily="34" charset="-122"/>
              </a:rPr>
              <a:t>pheight</a:t>
            </a:r>
            <a:r>
              <a:rPr lang="en-US" altLang="zh-CN" sz="1600" dirty="0">
                <a:solidFill>
                  <a:srgbClr val="FF0000"/>
                </a:solidFill>
                <a:latin typeface="思源黑体 CN Normal" panose="020B0400000000000000" pitchFamily="34" charset="-122"/>
                <a:ea typeface="思源黑体 CN Normal" panose="020B0400000000000000" pitchFamily="34" charset="-122"/>
              </a:rPr>
              <a:t> - x - 1</a:t>
            </a:r>
            <a:r>
              <a:rPr lang="en-US" altLang="zh-CN" sz="1600" dirty="0">
                <a:solidFill>
                  <a:srgbClr val="002060"/>
                </a:solidFill>
                <a:latin typeface="思源黑体 CN Normal" panose="020B0400000000000000" pitchFamily="34" charset="-122"/>
                <a:ea typeface="思源黑体 CN Normal" panose="020B0400000000000000" pitchFamily="34" charset="-122"/>
              </a:rPr>
              <a:t>) + </a:t>
            </a:r>
            <a:r>
              <a:rPr lang="en-US" altLang="zh-CN" sz="1600" dirty="0">
                <a:solidFill>
                  <a:srgbClr val="FF0000"/>
                </a:solidFill>
                <a:latin typeface="思源黑体 CN Normal" panose="020B0400000000000000" pitchFamily="34" charset="-122"/>
                <a:ea typeface="思源黑体 CN Normal" panose="020B0400000000000000" pitchFamily="34" charset="-122"/>
              </a:rPr>
              <a:t>y</a:t>
            </a:r>
            <a:r>
              <a:rPr lang="en-US" altLang="zh-CN" sz="1600" dirty="0">
                <a:solidFill>
                  <a:srgbClr val="002060"/>
                </a:solidFill>
                <a:latin typeface="思源黑体 CN Normal" panose="020B0400000000000000" pitchFamily="34" charset="-122"/>
                <a:ea typeface="思源黑体 CN Normal" panose="020B0400000000000000" pitchFamily="34" charset="-122"/>
              </a:rPr>
              <a:t>)) </a:t>
            </a:r>
            <a:endParaRPr lang="zh-CN" altLang="en-US" sz="1600" dirty="0"/>
          </a:p>
        </p:txBody>
      </p:sp>
      <p:sp>
        <p:nvSpPr>
          <p:cNvPr id="42" name="矩形 41">
            <a:extLst>
              <a:ext uri="{FF2B5EF4-FFF2-40B4-BE49-F238E27FC236}">
                <a16:creationId xmlns:a16="http://schemas.microsoft.com/office/drawing/2014/main" id="{4F942E26-9A15-D936-456A-4C38EC042899}"/>
              </a:ext>
            </a:extLst>
          </p:cNvPr>
          <p:cNvSpPr/>
          <p:nvPr/>
        </p:nvSpPr>
        <p:spPr>
          <a:xfrm>
            <a:off x="559559" y="3291092"/>
            <a:ext cx="142240" cy="127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6DE03B86-9F40-5146-F119-E14A585E8266}"/>
              </a:ext>
            </a:extLst>
          </p:cNvPr>
          <p:cNvSpPr/>
          <p:nvPr/>
        </p:nvSpPr>
        <p:spPr>
          <a:xfrm>
            <a:off x="5532114" y="3225946"/>
            <a:ext cx="198123" cy="28105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87F0D7A3-C3C6-53F4-3814-BD4F5147C512}"/>
              </a:ext>
            </a:extLst>
          </p:cNvPr>
          <p:cNvSpPr txBox="1"/>
          <p:nvPr/>
        </p:nvSpPr>
        <p:spPr>
          <a:xfrm>
            <a:off x="6362696" y="798631"/>
            <a:ext cx="2045208" cy="338554"/>
          </a:xfrm>
          <a:prstGeom prst="rect">
            <a:avLst/>
          </a:prstGeom>
          <a:noFill/>
        </p:spPr>
        <p:txBody>
          <a:bodyPr wrap="square" rtlCol="0">
            <a:spAutoFit/>
          </a:bodyPr>
          <a:lstStyle/>
          <a:p>
            <a:pPr algn="ctr"/>
            <a:r>
              <a:rPr lang="zh-CN" altLang="en-US" sz="1600" dirty="0">
                <a:solidFill>
                  <a:srgbClr val="002060"/>
                </a:solidFill>
                <a:latin typeface="思源黑体 CN Normal" panose="020B0400000000000000" pitchFamily="34" charset="-122"/>
                <a:ea typeface="思源黑体 CN Normal" panose="020B0400000000000000" pitchFamily="34" charset="-122"/>
              </a:rPr>
              <a:t>数据大小 </a:t>
            </a:r>
            <a:r>
              <a:rPr lang="en-US" altLang="zh-CN" sz="1600" dirty="0">
                <a:solidFill>
                  <a:srgbClr val="002060"/>
                </a:solidFill>
                <a:latin typeface="思源黑体 CN Normal" panose="020B0400000000000000" pitchFamily="34" charset="-122"/>
                <a:ea typeface="思源黑体 CN Normal" panose="020B0400000000000000" pitchFamily="34" charset="-122"/>
              </a:rPr>
              <a:t>800*480*2</a:t>
            </a:r>
            <a:endParaRPr lang="zh-CN" altLang="en-US"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45" name="文本框 44">
            <a:extLst>
              <a:ext uri="{FF2B5EF4-FFF2-40B4-BE49-F238E27FC236}">
                <a16:creationId xmlns:a16="http://schemas.microsoft.com/office/drawing/2014/main" id="{7E51E430-D85F-1704-2240-C49B7C9D9B52}"/>
              </a:ext>
            </a:extLst>
          </p:cNvPr>
          <p:cNvSpPr txBox="1"/>
          <p:nvPr/>
        </p:nvSpPr>
        <p:spPr>
          <a:xfrm>
            <a:off x="1609001" y="4077820"/>
            <a:ext cx="2543899" cy="338554"/>
          </a:xfrm>
          <a:prstGeom prst="rect">
            <a:avLst/>
          </a:prstGeom>
          <a:noFill/>
        </p:spPr>
        <p:txBody>
          <a:bodyPr wrap="square">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与横屏时的</a:t>
            </a:r>
            <a:r>
              <a:rPr lang="en-US" altLang="zh-CN" sz="1600" dirty="0">
                <a:solidFill>
                  <a:srgbClr val="002060"/>
                </a:solidFill>
                <a:latin typeface="思源黑体 CN Normal" panose="020B0400000000000000" pitchFamily="34" charset="-122"/>
                <a:ea typeface="思源黑体 CN Normal" panose="020B0400000000000000" pitchFamily="34" charset="-122"/>
              </a:rPr>
              <a:t>X</a:t>
            </a:r>
            <a:r>
              <a:rPr lang="zh-CN" altLang="en-US" sz="1600" dirty="0">
                <a:solidFill>
                  <a:srgbClr val="002060"/>
                </a:solidFill>
                <a:latin typeface="思源黑体 CN Normal" panose="020B0400000000000000" pitchFamily="34" charset="-122"/>
                <a:ea typeface="思源黑体 CN Normal" panose="020B0400000000000000" pitchFamily="34" charset="-122"/>
              </a:rPr>
              <a:t>轴和</a:t>
            </a:r>
            <a:r>
              <a:rPr lang="en-US" altLang="zh-CN" sz="1600" dirty="0">
                <a:solidFill>
                  <a:srgbClr val="002060"/>
                </a:solidFill>
                <a:latin typeface="思源黑体 CN Normal" panose="020B0400000000000000" pitchFamily="34" charset="-122"/>
                <a:ea typeface="思源黑体 CN Normal" panose="020B0400000000000000" pitchFamily="34" charset="-122"/>
              </a:rPr>
              <a:t>Y</a:t>
            </a:r>
            <a:r>
              <a:rPr lang="zh-CN" altLang="en-US" sz="1600" dirty="0">
                <a:solidFill>
                  <a:srgbClr val="002060"/>
                </a:solidFill>
                <a:latin typeface="思源黑体 CN Normal" panose="020B0400000000000000" pitchFamily="34" charset="-122"/>
                <a:ea typeface="思源黑体 CN Normal" panose="020B0400000000000000" pitchFamily="34" charset="-122"/>
              </a:rPr>
              <a:t>轴交换</a:t>
            </a:r>
            <a:endParaRPr lang="zh-CN" altLang="en-US" sz="1600" dirty="0"/>
          </a:p>
        </p:txBody>
      </p:sp>
      <p:sp>
        <p:nvSpPr>
          <p:cNvPr id="47" name="对话气泡: 椭圆形 46">
            <a:extLst>
              <a:ext uri="{FF2B5EF4-FFF2-40B4-BE49-F238E27FC236}">
                <a16:creationId xmlns:a16="http://schemas.microsoft.com/office/drawing/2014/main" id="{60F603C2-C144-4041-1CF3-27B0CB04A41E}"/>
              </a:ext>
            </a:extLst>
          </p:cNvPr>
          <p:cNvSpPr/>
          <p:nvPr/>
        </p:nvSpPr>
        <p:spPr>
          <a:xfrm>
            <a:off x="6702738" y="3563741"/>
            <a:ext cx="1900424" cy="338554"/>
          </a:xfrm>
          <a:prstGeom prst="wedgeEllipseCallou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如何定位</a:t>
            </a:r>
          </a:p>
        </p:txBody>
      </p:sp>
      <p:sp>
        <p:nvSpPr>
          <p:cNvPr id="48" name="左大括号 47">
            <a:extLst>
              <a:ext uri="{FF2B5EF4-FFF2-40B4-BE49-F238E27FC236}">
                <a16:creationId xmlns:a16="http://schemas.microsoft.com/office/drawing/2014/main" id="{7913172B-AD12-2CD9-FC85-FAEA623F0D08}"/>
              </a:ext>
            </a:extLst>
          </p:cNvPr>
          <p:cNvSpPr/>
          <p:nvPr/>
        </p:nvSpPr>
        <p:spPr>
          <a:xfrm>
            <a:off x="5315457" y="1140958"/>
            <a:ext cx="198123" cy="2084988"/>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D5CE2A5E-456B-43BB-0725-D36C137CDB0C}"/>
              </a:ext>
            </a:extLst>
          </p:cNvPr>
          <p:cNvSpPr txBox="1"/>
          <p:nvPr/>
        </p:nvSpPr>
        <p:spPr>
          <a:xfrm>
            <a:off x="4645654" y="2029667"/>
            <a:ext cx="856652" cy="523220"/>
          </a:xfrm>
          <a:prstGeom prst="rect">
            <a:avLst/>
          </a:prstGeom>
          <a:noFill/>
        </p:spPr>
        <p:txBody>
          <a:bodyPr wrap="square" rtlCol="0">
            <a:spAutoFit/>
          </a:bodyPr>
          <a:lstStyle/>
          <a:p>
            <a:pPr algn="ctr"/>
            <a:r>
              <a:rPr lang="en-US" altLang="zh-CN" sz="1400" dirty="0">
                <a:solidFill>
                  <a:srgbClr val="002060"/>
                </a:solidFill>
                <a:latin typeface="思源黑体 CN Normal" panose="020B0400000000000000" pitchFamily="34" charset="-122"/>
                <a:ea typeface="思源黑体 CN Normal" panose="020B0400000000000000" pitchFamily="34" charset="-122"/>
              </a:rPr>
              <a:t>a</a:t>
            </a:r>
            <a:r>
              <a:rPr lang="zh-CN" altLang="en-US" sz="1400" dirty="0">
                <a:solidFill>
                  <a:srgbClr val="002060"/>
                </a:solidFill>
                <a:latin typeface="思源黑体 CN Normal" panose="020B0400000000000000" pitchFamily="34" charset="-122"/>
                <a:ea typeface="思源黑体 CN Normal" panose="020B0400000000000000" pitchFamily="34" charset="-122"/>
              </a:rPr>
              <a:t>距离</a:t>
            </a:r>
            <a:endParaRPr lang="en-US" altLang="zh-CN" sz="1400" dirty="0">
              <a:solidFill>
                <a:srgbClr val="002060"/>
              </a:solidFill>
              <a:latin typeface="思源黑体 CN Normal" panose="020B0400000000000000" pitchFamily="34" charset="-122"/>
              <a:ea typeface="思源黑体 CN Normal" panose="020B0400000000000000" pitchFamily="34" charset="-122"/>
            </a:endParaRPr>
          </a:p>
          <a:p>
            <a:pPr algn="ctr"/>
            <a:r>
              <a:rPr lang="zh-CN" altLang="en-US" sz="1400" dirty="0">
                <a:solidFill>
                  <a:srgbClr val="002060"/>
                </a:solidFill>
                <a:latin typeface="思源黑体 CN Normal" panose="020B0400000000000000" pitchFamily="34" charset="-122"/>
                <a:ea typeface="思源黑体 CN Normal" panose="020B0400000000000000" pitchFamily="34" charset="-122"/>
              </a:rPr>
              <a:t>竖屏</a:t>
            </a:r>
            <a:r>
              <a:rPr lang="en-US" altLang="zh-CN" sz="1400" dirty="0">
                <a:solidFill>
                  <a:srgbClr val="002060"/>
                </a:solidFill>
                <a:latin typeface="思源黑体 CN Normal" panose="020B0400000000000000" pitchFamily="34" charset="-122"/>
                <a:ea typeface="思源黑体 CN Normal" panose="020B0400000000000000" pitchFamily="34" charset="-122"/>
              </a:rPr>
              <a:t>x</a:t>
            </a:r>
            <a:r>
              <a:rPr lang="zh-CN" altLang="en-US" sz="1400" dirty="0">
                <a:solidFill>
                  <a:srgbClr val="002060"/>
                </a:solidFill>
                <a:latin typeface="思源黑体 CN Normal" panose="020B0400000000000000" pitchFamily="34" charset="-122"/>
                <a:ea typeface="思源黑体 CN Normal" panose="020B0400000000000000" pitchFamily="34" charset="-122"/>
              </a:rPr>
              <a:t>轴</a:t>
            </a:r>
          </a:p>
        </p:txBody>
      </p:sp>
      <p:sp>
        <p:nvSpPr>
          <p:cNvPr id="52" name="右大括号 51">
            <a:extLst>
              <a:ext uri="{FF2B5EF4-FFF2-40B4-BE49-F238E27FC236}">
                <a16:creationId xmlns:a16="http://schemas.microsoft.com/office/drawing/2014/main" id="{CE687B5D-0803-4A48-941D-032ECCCC83DC}"/>
              </a:ext>
            </a:extLst>
          </p:cNvPr>
          <p:cNvSpPr/>
          <p:nvPr/>
        </p:nvSpPr>
        <p:spPr>
          <a:xfrm rot="5400000">
            <a:off x="5482772" y="3574672"/>
            <a:ext cx="312363" cy="19844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6AFB1AC2-DC28-4BEB-BF4E-5837861CED10}"/>
              </a:ext>
            </a:extLst>
          </p:cNvPr>
          <p:cNvSpPr txBox="1"/>
          <p:nvPr/>
        </p:nvSpPr>
        <p:spPr>
          <a:xfrm>
            <a:off x="5680408" y="3507681"/>
            <a:ext cx="846628" cy="523220"/>
          </a:xfrm>
          <a:prstGeom prst="rect">
            <a:avLst/>
          </a:prstGeom>
          <a:noFill/>
        </p:spPr>
        <p:txBody>
          <a:bodyPr wrap="square" rtlCol="0">
            <a:spAutoFit/>
          </a:bodyPr>
          <a:lstStyle/>
          <a:p>
            <a:pPr algn="ctr"/>
            <a:r>
              <a:rPr lang="en-US" altLang="zh-CN" sz="1400" dirty="0">
                <a:solidFill>
                  <a:srgbClr val="002060"/>
                </a:solidFill>
                <a:latin typeface="思源黑体 CN Normal" panose="020B0400000000000000" pitchFamily="34" charset="-122"/>
                <a:ea typeface="思源黑体 CN Normal" panose="020B0400000000000000" pitchFamily="34" charset="-122"/>
              </a:rPr>
              <a:t>b</a:t>
            </a:r>
            <a:r>
              <a:rPr lang="zh-CN" altLang="en-US" sz="1400" dirty="0">
                <a:solidFill>
                  <a:srgbClr val="002060"/>
                </a:solidFill>
                <a:latin typeface="思源黑体 CN Normal" panose="020B0400000000000000" pitchFamily="34" charset="-122"/>
                <a:ea typeface="思源黑体 CN Normal" panose="020B0400000000000000" pitchFamily="34" charset="-122"/>
              </a:rPr>
              <a:t>距离</a:t>
            </a:r>
            <a:endParaRPr lang="en-US" altLang="zh-CN" sz="1400" dirty="0">
              <a:solidFill>
                <a:srgbClr val="002060"/>
              </a:solidFill>
              <a:latin typeface="思源黑体 CN Normal" panose="020B0400000000000000" pitchFamily="34" charset="-122"/>
              <a:ea typeface="思源黑体 CN Normal" panose="020B0400000000000000" pitchFamily="34" charset="-122"/>
            </a:endParaRPr>
          </a:p>
          <a:p>
            <a:pPr algn="ctr"/>
            <a:r>
              <a:rPr lang="zh-CN" altLang="en-US" sz="1400" dirty="0">
                <a:solidFill>
                  <a:srgbClr val="002060"/>
                </a:solidFill>
                <a:latin typeface="思源黑体 CN Normal" panose="020B0400000000000000" pitchFamily="34" charset="-122"/>
                <a:ea typeface="思源黑体 CN Normal" panose="020B0400000000000000" pitchFamily="34" charset="-122"/>
              </a:rPr>
              <a:t>竖屏</a:t>
            </a:r>
            <a:r>
              <a:rPr lang="en-US" altLang="zh-CN" sz="1400" dirty="0">
                <a:solidFill>
                  <a:srgbClr val="002060"/>
                </a:solidFill>
                <a:latin typeface="思源黑体 CN Normal" panose="020B0400000000000000" pitchFamily="34" charset="-122"/>
                <a:ea typeface="思源黑体 CN Normal" panose="020B0400000000000000" pitchFamily="34" charset="-122"/>
              </a:rPr>
              <a:t>y</a:t>
            </a:r>
            <a:r>
              <a:rPr lang="zh-CN" altLang="en-US" sz="1400" dirty="0">
                <a:solidFill>
                  <a:srgbClr val="002060"/>
                </a:solidFill>
                <a:latin typeface="思源黑体 CN Normal" panose="020B0400000000000000" pitchFamily="34" charset="-122"/>
                <a:ea typeface="思源黑体 CN Normal" panose="020B0400000000000000" pitchFamily="34" charset="-122"/>
              </a:rPr>
              <a:t>轴</a:t>
            </a:r>
          </a:p>
        </p:txBody>
      </p:sp>
      <p:sp>
        <p:nvSpPr>
          <p:cNvPr id="54" name="文本框 53">
            <a:extLst>
              <a:ext uri="{FF2B5EF4-FFF2-40B4-BE49-F238E27FC236}">
                <a16:creationId xmlns:a16="http://schemas.microsoft.com/office/drawing/2014/main" id="{6FC82818-BFBD-FB20-45C0-F9AF8C7E11E4}"/>
              </a:ext>
            </a:extLst>
          </p:cNvPr>
          <p:cNvSpPr txBox="1"/>
          <p:nvPr/>
        </p:nvSpPr>
        <p:spPr>
          <a:xfrm>
            <a:off x="5877465" y="4095783"/>
            <a:ext cx="3325961" cy="338554"/>
          </a:xfrm>
          <a:prstGeom prst="rect">
            <a:avLst/>
          </a:prstGeom>
          <a:noFill/>
        </p:spPr>
        <p:txBody>
          <a:bodyPr wrap="square">
            <a:spAutoFit/>
          </a:bodyPr>
          <a:lstStyle/>
          <a:p>
            <a:r>
              <a:rPr lang="en-US" altLang="zh-CN" sz="1600" dirty="0" err="1">
                <a:solidFill>
                  <a:srgbClr val="002060"/>
                </a:solidFill>
                <a:latin typeface="思源黑体 CN Normal" panose="020B0400000000000000" pitchFamily="34" charset="-122"/>
                <a:ea typeface="思源黑体 CN Normal" panose="020B0400000000000000" pitchFamily="34" charset="-122"/>
              </a:rPr>
              <a:t>pixsize</a:t>
            </a:r>
            <a:r>
              <a:rPr lang="en-US" altLang="zh-CN" sz="1600" dirty="0">
                <a:solidFill>
                  <a:srgbClr val="002060"/>
                </a:solidFill>
                <a:latin typeface="思源黑体 CN Normal" panose="020B0400000000000000" pitchFamily="34" charset="-122"/>
                <a:ea typeface="思源黑体 CN Normal" panose="020B0400000000000000" pitchFamily="34" charset="-122"/>
              </a:rPr>
              <a:t> * (</a:t>
            </a:r>
            <a:r>
              <a:rPr lang="en-US" altLang="zh-CN" sz="1600" dirty="0" err="1">
                <a:solidFill>
                  <a:srgbClr val="002060"/>
                </a:solidFill>
                <a:latin typeface="思源黑体 CN Normal" panose="020B0400000000000000" pitchFamily="34" charset="-122"/>
                <a:ea typeface="思源黑体 CN Normal" panose="020B0400000000000000" pitchFamily="34" charset="-122"/>
              </a:rPr>
              <a:t>pwidth</a:t>
            </a:r>
            <a:r>
              <a:rPr lang="en-US" altLang="zh-CN" sz="1600" dirty="0">
                <a:solidFill>
                  <a:srgbClr val="002060"/>
                </a:solidFill>
                <a:latin typeface="思源黑体 CN Normal" panose="020B0400000000000000" pitchFamily="34" charset="-122"/>
                <a:ea typeface="思源黑体 CN Normal" panose="020B0400000000000000" pitchFamily="34" charset="-122"/>
              </a:rPr>
              <a:t>  </a:t>
            </a:r>
            <a:r>
              <a:rPr lang="zh-CN" altLang="en-US" sz="1600" dirty="0">
                <a:solidFill>
                  <a:srgbClr val="002060"/>
                </a:solidFill>
                <a:latin typeface="思源黑体 CN Normal" panose="020B0400000000000000" pitchFamily="34" charset="-122"/>
                <a:ea typeface="思源黑体 CN Normal" panose="020B0400000000000000" pitchFamily="34" charset="-122"/>
              </a:rPr>
              <a:t>* </a:t>
            </a:r>
            <a:r>
              <a:rPr lang="en-US" altLang="zh-CN" sz="1600" dirty="0">
                <a:solidFill>
                  <a:srgbClr val="FF0000"/>
                </a:solidFill>
                <a:latin typeface="思源黑体 CN Normal" panose="020B0400000000000000" pitchFamily="34" charset="-122"/>
                <a:ea typeface="思源黑体 CN Normal" panose="020B0400000000000000" pitchFamily="34" charset="-122"/>
              </a:rPr>
              <a:t>a</a:t>
            </a:r>
            <a:r>
              <a:rPr lang="zh-CN" altLang="en-US" sz="1600" dirty="0">
                <a:solidFill>
                  <a:srgbClr val="FF0000"/>
                </a:solidFill>
                <a:latin typeface="思源黑体 CN Normal" panose="020B0400000000000000" pitchFamily="34" charset="-122"/>
                <a:ea typeface="思源黑体 CN Normal" panose="020B0400000000000000" pitchFamily="34" charset="-122"/>
              </a:rPr>
              <a:t>距离 </a:t>
            </a:r>
            <a:r>
              <a:rPr lang="en-US" altLang="zh-CN" sz="1600" dirty="0">
                <a:solidFill>
                  <a:srgbClr val="002060"/>
                </a:solidFill>
                <a:latin typeface="思源黑体 CN Normal" panose="020B0400000000000000" pitchFamily="34" charset="-122"/>
                <a:ea typeface="思源黑体 CN Normal" panose="020B0400000000000000" pitchFamily="34" charset="-122"/>
              </a:rPr>
              <a:t>+ </a:t>
            </a:r>
            <a:r>
              <a:rPr lang="en-US" altLang="zh-CN" sz="1600" dirty="0">
                <a:solidFill>
                  <a:srgbClr val="FF0000"/>
                </a:solidFill>
                <a:latin typeface="思源黑体 CN Normal" panose="020B0400000000000000" pitchFamily="34" charset="-122"/>
                <a:ea typeface="思源黑体 CN Normal" panose="020B0400000000000000" pitchFamily="34" charset="-122"/>
              </a:rPr>
              <a:t>b</a:t>
            </a:r>
            <a:r>
              <a:rPr lang="zh-CN" altLang="en-US" sz="1600" dirty="0">
                <a:solidFill>
                  <a:srgbClr val="FF0000"/>
                </a:solidFill>
                <a:latin typeface="思源黑体 CN Normal" panose="020B0400000000000000" pitchFamily="34" charset="-122"/>
                <a:ea typeface="思源黑体 CN Normal" panose="020B0400000000000000" pitchFamily="34" charset="-122"/>
              </a:rPr>
              <a:t>距离</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endParaRPr lang="zh-CN" altLang="en-US" sz="1600" dirty="0"/>
          </a:p>
        </p:txBody>
      </p:sp>
      <p:sp>
        <p:nvSpPr>
          <p:cNvPr id="55" name="矩形: 圆角 54">
            <a:extLst>
              <a:ext uri="{FF2B5EF4-FFF2-40B4-BE49-F238E27FC236}">
                <a16:creationId xmlns:a16="http://schemas.microsoft.com/office/drawing/2014/main" id="{D09BE3D5-2559-61E7-7AB3-C72124C7B947}"/>
              </a:ext>
            </a:extLst>
          </p:cNvPr>
          <p:cNvSpPr/>
          <p:nvPr/>
        </p:nvSpPr>
        <p:spPr>
          <a:xfrm>
            <a:off x="6720914" y="2127672"/>
            <a:ext cx="1686990" cy="359009"/>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坐标计算偏移量</a:t>
            </a:r>
          </a:p>
        </p:txBody>
      </p:sp>
      <p:sp>
        <p:nvSpPr>
          <p:cNvPr id="38" name="矩形: 圆角 37">
            <a:extLst>
              <a:ext uri="{FF2B5EF4-FFF2-40B4-BE49-F238E27FC236}">
                <a16:creationId xmlns:a16="http://schemas.microsoft.com/office/drawing/2014/main" id="{FD51F15B-087E-4737-BC0B-23832C87DACC}"/>
              </a:ext>
            </a:extLst>
          </p:cNvPr>
          <p:cNvSpPr/>
          <p:nvPr/>
        </p:nvSpPr>
        <p:spPr>
          <a:xfrm>
            <a:off x="93763" y="515267"/>
            <a:ext cx="2969414" cy="359009"/>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画点实质：往坐标显存写数据</a:t>
            </a:r>
          </a:p>
        </p:txBody>
      </p:sp>
    </p:spTree>
    <p:extLst>
      <p:ext uri="{BB962C8B-B14F-4D97-AF65-F5344CB8AC3E}">
        <p14:creationId xmlns:p14="http://schemas.microsoft.com/office/powerpoint/2010/main" val="279852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wipe(left)">
                                      <p:cBhvr>
                                        <p:cTn id="62" dur="500"/>
                                        <p:tgtEl>
                                          <p:spTgt spid="33"/>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wipe(left)">
                                      <p:cBhvr>
                                        <p:cTn id="65" dur="500"/>
                                        <p:tgtEl>
                                          <p:spTgt spid="3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fade">
                                      <p:cBhvr>
                                        <p:cTn id="80" dur="500"/>
                                        <p:tgtEl>
                                          <p:spTgt spid="4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500"/>
                                        <p:tgtEl>
                                          <p:spTgt spid="1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500"/>
                                        <p:tgtEl>
                                          <p:spTgt spid="31"/>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43"/>
                                        </p:tgtEl>
                                        <p:attrNameLst>
                                          <p:attrName>style.visibility</p:attrName>
                                        </p:attrNameLst>
                                      </p:cBhvr>
                                      <p:to>
                                        <p:strVal val="visible"/>
                                      </p:to>
                                    </p:set>
                                    <p:animEffect transition="in" filter="fade">
                                      <p:cBhvr>
                                        <p:cTn id="100" dur="500"/>
                                        <p:tgtEl>
                                          <p:spTgt spid="4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55"/>
                                        </p:tgtEl>
                                        <p:attrNameLst>
                                          <p:attrName>style.visibility</p:attrName>
                                        </p:attrNameLst>
                                      </p:cBhvr>
                                      <p:to>
                                        <p:strVal val="visible"/>
                                      </p:to>
                                    </p:set>
                                    <p:animEffect transition="in" filter="fade">
                                      <p:cBhvr>
                                        <p:cTn id="110" dur="500"/>
                                        <p:tgtEl>
                                          <p:spTgt spid="55"/>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48"/>
                                        </p:tgtEl>
                                        <p:attrNameLst>
                                          <p:attrName>style.visibility</p:attrName>
                                        </p:attrNameLst>
                                      </p:cBhvr>
                                      <p:to>
                                        <p:strVal val="visible"/>
                                      </p:to>
                                    </p:set>
                                    <p:animEffect transition="in" filter="fade">
                                      <p:cBhvr>
                                        <p:cTn id="115" dur="500"/>
                                        <p:tgtEl>
                                          <p:spTgt spid="48"/>
                                        </p:tgtEl>
                                      </p:cBhvr>
                                    </p:animEffect>
                                  </p:childTnLst>
                                </p:cTn>
                              </p:par>
                            </p:childTnLst>
                          </p:cTn>
                        </p:par>
                        <p:par>
                          <p:cTn id="116" fill="hold">
                            <p:stCondLst>
                              <p:cond delay="500"/>
                            </p:stCondLst>
                            <p:childTnLst>
                              <p:par>
                                <p:cTn id="117" presetID="10" presetClass="entr" presetSubtype="0" fill="hold" nodeType="afterEffect">
                                  <p:stCondLst>
                                    <p:cond delay="0"/>
                                  </p:stCondLst>
                                  <p:childTnLst>
                                    <p:set>
                                      <p:cBhvr>
                                        <p:cTn id="118" dur="1" fill="hold">
                                          <p:stCondLst>
                                            <p:cond delay="0"/>
                                          </p:stCondLst>
                                        </p:cTn>
                                        <p:tgtEl>
                                          <p:spTgt spid="49">
                                            <p:txEl>
                                              <p:pRg st="0" end="0"/>
                                            </p:txEl>
                                          </p:spTgt>
                                        </p:tgtEl>
                                        <p:attrNameLst>
                                          <p:attrName>style.visibility</p:attrName>
                                        </p:attrNameLst>
                                      </p:cBhvr>
                                      <p:to>
                                        <p:strVal val="visible"/>
                                      </p:to>
                                    </p:set>
                                    <p:animEffect transition="in" filter="fade">
                                      <p:cBhvr>
                                        <p:cTn id="119" dur="500"/>
                                        <p:tgtEl>
                                          <p:spTgt spid="49">
                                            <p:txEl>
                                              <p:pRg st="0" end="0"/>
                                            </p:txEl>
                                          </p:spTgt>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52"/>
                                        </p:tgtEl>
                                        <p:attrNameLst>
                                          <p:attrName>style.visibility</p:attrName>
                                        </p:attrNameLst>
                                      </p:cBhvr>
                                      <p:to>
                                        <p:strVal val="visible"/>
                                      </p:to>
                                    </p:set>
                                    <p:animEffect transition="in" filter="fade">
                                      <p:cBhvr>
                                        <p:cTn id="124" dur="500"/>
                                        <p:tgtEl>
                                          <p:spTgt spid="52"/>
                                        </p:tgtEl>
                                      </p:cBhvr>
                                    </p:animEffect>
                                  </p:childTnLst>
                                </p:cTn>
                              </p:par>
                            </p:childTnLst>
                          </p:cTn>
                        </p:par>
                        <p:par>
                          <p:cTn id="125" fill="hold">
                            <p:stCondLst>
                              <p:cond delay="500"/>
                            </p:stCondLst>
                            <p:childTnLst>
                              <p:par>
                                <p:cTn id="126" presetID="10" presetClass="entr" presetSubtype="0" fill="hold" nodeType="afterEffect">
                                  <p:stCondLst>
                                    <p:cond delay="0"/>
                                  </p:stCondLst>
                                  <p:childTnLst>
                                    <p:set>
                                      <p:cBhvr>
                                        <p:cTn id="127" dur="1" fill="hold">
                                          <p:stCondLst>
                                            <p:cond delay="0"/>
                                          </p:stCondLst>
                                        </p:cTn>
                                        <p:tgtEl>
                                          <p:spTgt spid="53">
                                            <p:txEl>
                                              <p:pRg st="0" end="0"/>
                                            </p:txEl>
                                          </p:spTgt>
                                        </p:tgtEl>
                                        <p:attrNameLst>
                                          <p:attrName>style.visibility</p:attrName>
                                        </p:attrNameLst>
                                      </p:cBhvr>
                                      <p:to>
                                        <p:strVal val="visible"/>
                                      </p:to>
                                    </p:set>
                                    <p:animEffect transition="in" filter="fade">
                                      <p:cBhvr>
                                        <p:cTn id="128" dur="500"/>
                                        <p:tgtEl>
                                          <p:spTgt spid="53">
                                            <p:txEl>
                                              <p:pRg st="0" end="0"/>
                                            </p:txEl>
                                          </p:spTgt>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54"/>
                                        </p:tgtEl>
                                        <p:attrNameLst>
                                          <p:attrName>style.visibility</p:attrName>
                                        </p:attrNameLst>
                                      </p:cBhvr>
                                      <p:to>
                                        <p:strVal val="visible"/>
                                      </p:to>
                                    </p:set>
                                    <p:animEffect transition="in" filter="fade">
                                      <p:cBhvr>
                                        <p:cTn id="133" dur="500"/>
                                        <p:tgtEl>
                                          <p:spTgt spid="54"/>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fade">
                                      <p:cBhvr>
                                        <p:cTn id="138" dur="500"/>
                                        <p:tgtEl>
                                          <p:spTgt spid="39"/>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40"/>
                                        </p:tgtEl>
                                        <p:attrNameLst>
                                          <p:attrName>style.visibility</p:attrName>
                                        </p:attrNameLst>
                                      </p:cBhvr>
                                      <p:to>
                                        <p:strVal val="visible"/>
                                      </p:to>
                                    </p:set>
                                    <p:animEffect transition="in" filter="fade">
                                      <p:cBhvr>
                                        <p:cTn id="143" dur="500"/>
                                        <p:tgtEl>
                                          <p:spTgt spid="40"/>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45"/>
                                        </p:tgtEl>
                                        <p:attrNameLst>
                                          <p:attrName>style.visibility</p:attrName>
                                        </p:attrNameLst>
                                      </p:cBhvr>
                                      <p:to>
                                        <p:strVal val="visible"/>
                                      </p:to>
                                    </p:set>
                                    <p:animEffect transition="in" filter="fade">
                                      <p:cBhvr>
                                        <p:cTn id="148" dur="500"/>
                                        <p:tgtEl>
                                          <p:spTgt spid="45"/>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49">
                                            <p:txEl>
                                              <p:pRg st="1" end="1"/>
                                            </p:txEl>
                                          </p:spTgt>
                                        </p:tgtEl>
                                        <p:attrNameLst>
                                          <p:attrName>style.visibility</p:attrName>
                                        </p:attrNameLst>
                                      </p:cBhvr>
                                      <p:to>
                                        <p:strVal val="visible"/>
                                      </p:to>
                                    </p:set>
                                    <p:animEffect transition="in" filter="fade">
                                      <p:cBhvr>
                                        <p:cTn id="153" dur="500"/>
                                        <p:tgtEl>
                                          <p:spTgt spid="49">
                                            <p:txEl>
                                              <p:pRg st="1" end="1"/>
                                            </p:txEl>
                                          </p:spTgt>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nodeType="clickEffect">
                                  <p:stCondLst>
                                    <p:cond delay="0"/>
                                  </p:stCondLst>
                                  <p:childTnLst>
                                    <p:set>
                                      <p:cBhvr>
                                        <p:cTn id="157" dur="1" fill="hold">
                                          <p:stCondLst>
                                            <p:cond delay="0"/>
                                          </p:stCondLst>
                                        </p:cTn>
                                        <p:tgtEl>
                                          <p:spTgt spid="53">
                                            <p:txEl>
                                              <p:pRg st="1" end="1"/>
                                            </p:txEl>
                                          </p:spTgt>
                                        </p:tgtEl>
                                        <p:attrNameLst>
                                          <p:attrName>style.visibility</p:attrName>
                                        </p:attrNameLst>
                                      </p:cBhvr>
                                      <p:to>
                                        <p:strVal val="visible"/>
                                      </p:to>
                                    </p:set>
                                    <p:animEffect transition="in" filter="fade">
                                      <p:cBhvr>
                                        <p:cTn id="158" dur="500"/>
                                        <p:tgtEl>
                                          <p:spTgt spid="53">
                                            <p:txEl>
                                              <p:pRg st="1" end="1"/>
                                            </p:txEl>
                                          </p:spTgt>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41"/>
                                        </p:tgtEl>
                                        <p:attrNameLst>
                                          <p:attrName>style.visibility</p:attrName>
                                        </p:attrNameLst>
                                      </p:cBhvr>
                                      <p:to>
                                        <p:strVal val="visible"/>
                                      </p:to>
                                    </p:set>
                                    <p:animEffect transition="in" filter="fade">
                                      <p:cBhvr>
                                        <p:cTn id="16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 grpId="0" animBg="1"/>
      <p:bldP spid="23" grpId="0"/>
      <p:bldP spid="27" grpId="0"/>
      <p:bldP spid="28" grpId="0" animBg="1"/>
      <p:bldP spid="29" grpId="0"/>
      <p:bldP spid="10" grpId="0" animBg="1"/>
      <p:bldP spid="31" grpId="0" animBg="1"/>
      <p:bldP spid="36" grpId="0"/>
      <p:bldP spid="37" grpId="0" animBg="1"/>
      <p:bldP spid="39" grpId="0"/>
      <p:bldP spid="40" grpId="0" animBg="1"/>
      <p:bldP spid="41" grpId="0"/>
      <p:bldP spid="42" grpId="0" animBg="1"/>
      <p:bldP spid="43" grpId="0" animBg="1"/>
      <p:bldP spid="44" grpId="0"/>
      <p:bldP spid="45" grpId="0"/>
      <p:bldP spid="47" grpId="0" animBg="1"/>
      <p:bldP spid="48" grpId="0" animBg="1"/>
      <p:bldP spid="52" grpId="0" animBg="1"/>
      <p:bldP spid="54" grpId="0"/>
      <p:bldP spid="55" grpId="0" animBg="1"/>
      <p:bldP spid="3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F6D9C48A-3C6B-0065-051A-475D48438A5C}"/>
              </a:ext>
            </a:extLst>
          </p:cNvPr>
          <p:cNvSpPr/>
          <p:nvPr/>
        </p:nvSpPr>
        <p:spPr>
          <a:xfrm>
            <a:off x="132919" y="597872"/>
            <a:ext cx="7967141" cy="2135713"/>
          </a:xfrm>
          <a:prstGeom prst="rect">
            <a:avLst/>
          </a:prstGeom>
          <a:ln w="12700">
            <a:solidFill>
              <a:schemeClr val="tx1"/>
            </a:solidFill>
          </a:ln>
        </p:spPr>
        <p:txBody>
          <a:bodyPr wrap="square">
            <a:spAutoFit/>
          </a:bodyPr>
          <a:lstStyle/>
          <a:p>
            <a:pPr>
              <a:lnSpc>
                <a:spcPct val="150000"/>
              </a:lnSpc>
            </a:pPr>
            <a:r>
              <a:rPr lang="zh-CN" altLang="en-US" sz="1400" dirty="0">
                <a:solidFill>
                  <a:srgbClr val="0000FF"/>
                </a:solidFill>
                <a:latin typeface="思源黑体 CN Normal" panose="020B0400000000000000" pitchFamily="34" charset="-122"/>
                <a:ea typeface="思源黑体 CN Normal" panose="020B0400000000000000" pitchFamily="34" charset="-122"/>
              </a:rPr>
              <a:t>void</a:t>
            </a:r>
            <a:r>
              <a:rPr lang="zh-CN" altLang="en-US" sz="1400" dirty="0">
                <a:solidFill>
                  <a:srgbClr val="002060"/>
                </a:solidFill>
                <a:latin typeface="思源黑体 CN Normal" panose="020B0400000000000000" pitchFamily="34" charset="-122"/>
                <a:ea typeface="思源黑体 CN Normal" panose="020B0400000000000000" pitchFamily="34" charset="-122"/>
              </a:rPr>
              <a:t> </a:t>
            </a:r>
            <a:r>
              <a:rPr lang="en-US" altLang="zh-CN" sz="1400" dirty="0" err="1">
                <a:solidFill>
                  <a:srgbClr val="002060"/>
                </a:solidFill>
                <a:latin typeface="思源黑体 CN Normal" panose="020B0400000000000000" pitchFamily="34" charset="-122"/>
                <a:ea typeface="思源黑体 CN Normal" panose="020B0400000000000000" pitchFamily="34" charset="-122"/>
              </a:rPr>
              <a:t>ltdc_draw_point</a:t>
            </a:r>
            <a:r>
              <a:rPr lang="en-US" altLang="zh-CN" sz="1400" dirty="0">
                <a:solidFill>
                  <a:srgbClr val="002060"/>
                </a:solidFill>
                <a:latin typeface="思源黑体 CN Normal" panose="020B0400000000000000" pitchFamily="34" charset="-122"/>
                <a:ea typeface="思源黑体 CN Normal" panose="020B0400000000000000" pitchFamily="34" charset="-122"/>
              </a:rPr>
              <a:t> </a:t>
            </a:r>
            <a:r>
              <a:rPr lang="zh-CN" altLang="en-US" sz="1400" dirty="0">
                <a:solidFill>
                  <a:srgbClr val="002060"/>
                </a:solidFill>
                <a:latin typeface="思源黑体 CN Normal" panose="020B0400000000000000" pitchFamily="34" charset="-122"/>
                <a:ea typeface="思源黑体 CN Normal" panose="020B0400000000000000" pitchFamily="34" charset="-122"/>
              </a:rPr>
              <a:t>(</a:t>
            </a:r>
            <a:r>
              <a:rPr lang="zh-CN" altLang="en-US" sz="1400" dirty="0">
                <a:solidFill>
                  <a:srgbClr val="0000FF"/>
                </a:solidFill>
                <a:latin typeface="思源黑体 CN Normal" panose="020B0400000000000000" pitchFamily="34" charset="-122"/>
                <a:ea typeface="思源黑体 CN Normal" panose="020B0400000000000000" pitchFamily="34" charset="-122"/>
              </a:rPr>
              <a:t>uint16_t </a:t>
            </a:r>
            <a:r>
              <a:rPr lang="fr-FR" altLang="zh-CN" sz="1400" dirty="0">
                <a:solidFill>
                  <a:srgbClr val="002060"/>
                </a:solidFill>
                <a:latin typeface="思源黑体 CN Normal" panose="020B0400000000000000" pitchFamily="34" charset="-122"/>
                <a:ea typeface="思源黑体 CN Normal" panose="020B0400000000000000" pitchFamily="34" charset="-122"/>
              </a:rPr>
              <a:t>x, </a:t>
            </a:r>
            <a:r>
              <a:rPr lang="zh-CN" altLang="en-US" sz="1400" dirty="0">
                <a:solidFill>
                  <a:srgbClr val="0000FF"/>
                </a:solidFill>
                <a:latin typeface="思源黑体 CN Normal" panose="020B0400000000000000" pitchFamily="34" charset="-122"/>
                <a:ea typeface="思源黑体 CN Normal" panose="020B0400000000000000" pitchFamily="34" charset="-122"/>
              </a:rPr>
              <a:t>uint16_t </a:t>
            </a:r>
            <a:r>
              <a:rPr lang="fr-FR" altLang="zh-CN" sz="1400" dirty="0">
                <a:solidFill>
                  <a:srgbClr val="002060"/>
                </a:solidFill>
                <a:latin typeface="思源黑体 CN Normal" panose="020B0400000000000000" pitchFamily="34" charset="-122"/>
                <a:ea typeface="思源黑体 CN Normal" panose="020B0400000000000000" pitchFamily="34" charset="-122"/>
              </a:rPr>
              <a:t>y, </a:t>
            </a:r>
            <a:r>
              <a:rPr lang="zh-CN" altLang="en-US" sz="1400" dirty="0">
                <a:solidFill>
                  <a:srgbClr val="0000FF"/>
                </a:solidFill>
                <a:latin typeface="思源黑体 CN Normal" panose="020B0400000000000000" pitchFamily="34" charset="-122"/>
                <a:ea typeface="思源黑体 CN Normal" panose="020B0400000000000000" pitchFamily="34" charset="-122"/>
              </a:rPr>
              <a:t>uint</a:t>
            </a:r>
            <a:r>
              <a:rPr lang="en-US" altLang="zh-CN" sz="1400" dirty="0">
                <a:solidFill>
                  <a:srgbClr val="0000FF"/>
                </a:solidFill>
                <a:latin typeface="思源黑体 CN Normal" panose="020B0400000000000000" pitchFamily="34" charset="-122"/>
                <a:ea typeface="思源黑体 CN Normal" panose="020B0400000000000000" pitchFamily="34" charset="-122"/>
              </a:rPr>
              <a:t>32</a:t>
            </a:r>
            <a:r>
              <a:rPr lang="zh-CN" altLang="en-US" sz="1400" dirty="0">
                <a:solidFill>
                  <a:srgbClr val="0000FF"/>
                </a:solidFill>
                <a:latin typeface="思源黑体 CN Normal" panose="020B0400000000000000" pitchFamily="34" charset="-122"/>
                <a:ea typeface="思源黑体 CN Normal" panose="020B0400000000000000" pitchFamily="34" charset="-122"/>
              </a:rPr>
              <a:t>_t </a:t>
            </a:r>
            <a:r>
              <a:rPr lang="fr-FR" altLang="zh-CN" sz="1400" dirty="0">
                <a:solidFill>
                  <a:srgbClr val="002060"/>
                </a:solidFill>
                <a:latin typeface="思源黑体 CN Normal" panose="020B0400000000000000" pitchFamily="34" charset="-122"/>
                <a:ea typeface="思源黑体 CN Normal" panose="020B0400000000000000" pitchFamily="34" charset="-122"/>
              </a:rPr>
              <a:t>color</a:t>
            </a:r>
            <a:r>
              <a:rPr lang="zh-CN" altLang="en-US" sz="1400" dirty="0">
                <a:solidFill>
                  <a:srgbClr val="002060"/>
                </a:solidFill>
                <a:latin typeface="思源黑体 CN Normal" panose="020B0400000000000000" pitchFamily="34" charset="-122"/>
                <a:ea typeface="思源黑体 CN Normal" panose="020B0400000000000000" pitchFamily="34" charset="-122"/>
              </a:rPr>
              <a:t>) {</a:t>
            </a:r>
            <a:endParaRPr lang="en-US" altLang="zh-CN" sz="1400" dirty="0">
              <a:solidFill>
                <a:srgbClr val="002060"/>
              </a:solidFill>
              <a:latin typeface="思源黑体 CN Normal" panose="020B0400000000000000" pitchFamily="34" charset="-122"/>
              <a:ea typeface="思源黑体 CN Normal" panose="020B0400000000000000" pitchFamily="34" charset="-122"/>
            </a:endParaRPr>
          </a:p>
          <a:p>
            <a:pPr>
              <a:lnSpc>
                <a:spcPts val="2300"/>
              </a:lnSpc>
            </a:pPr>
            <a:r>
              <a:rPr lang="en-US" altLang="zh-CN" sz="1400" dirty="0">
                <a:solidFill>
                  <a:srgbClr val="002060"/>
                </a:solidFill>
                <a:latin typeface="思源黑体 CN Normal" panose="020B0400000000000000" pitchFamily="34" charset="-122"/>
                <a:ea typeface="思源黑体 CN Normal" panose="020B0400000000000000" pitchFamily="34" charset="-122"/>
              </a:rPr>
              <a:t>	</a:t>
            </a:r>
            <a:r>
              <a:rPr lang="zh-CN" altLang="en-US" sz="1400" dirty="0">
                <a:solidFill>
                  <a:srgbClr val="0000FF"/>
                </a:solidFill>
                <a:latin typeface="思源黑体 CN Normal" panose="020B0400000000000000" pitchFamily="34" charset="-122"/>
                <a:ea typeface="思源黑体 CN Normal" panose="020B0400000000000000" pitchFamily="34" charset="-122"/>
              </a:rPr>
              <a:t> </a:t>
            </a:r>
            <a:r>
              <a:rPr lang="en-US" altLang="zh-CN" sz="1400" dirty="0">
                <a:solidFill>
                  <a:srgbClr val="0000FF"/>
                </a:solidFill>
                <a:latin typeface="思源黑体 CN Normal" panose="020B0400000000000000" pitchFamily="34" charset="-122"/>
                <a:ea typeface="思源黑体 CN Normal" panose="020B0400000000000000" pitchFamily="34" charset="-122"/>
              </a:rPr>
              <a:t>if </a:t>
            </a:r>
            <a:r>
              <a:rPr lang="en-US" altLang="zh-CN" sz="1400" dirty="0">
                <a:solidFill>
                  <a:srgbClr val="002060"/>
                </a:solidFill>
                <a:latin typeface="思源黑体 CN Normal" panose="020B0400000000000000" pitchFamily="34" charset="-122"/>
                <a:ea typeface="思源黑体 CN Normal" panose="020B0400000000000000" pitchFamily="34" charset="-122"/>
              </a:rPr>
              <a:t>(</a:t>
            </a:r>
            <a:r>
              <a:rPr lang="en-US" altLang="zh-CN" sz="1400" dirty="0" err="1">
                <a:solidFill>
                  <a:srgbClr val="002060"/>
                </a:solidFill>
                <a:latin typeface="思源黑体 CN Normal" panose="020B0400000000000000" pitchFamily="34" charset="-122"/>
                <a:ea typeface="思源黑体 CN Normal" panose="020B0400000000000000" pitchFamily="34" charset="-122"/>
              </a:rPr>
              <a:t>lcdltdc.dir</a:t>
            </a:r>
            <a:r>
              <a:rPr lang="en-US" altLang="zh-CN" sz="1400" dirty="0">
                <a:solidFill>
                  <a:srgbClr val="002060"/>
                </a:solidFill>
                <a:latin typeface="思源黑体 CN Normal" panose="020B0400000000000000" pitchFamily="34" charset="-122"/>
                <a:ea typeface="思源黑体 CN Normal" panose="020B0400000000000000" pitchFamily="34" charset="-122"/>
              </a:rPr>
              <a:t>)</a:t>
            </a:r>
            <a:r>
              <a:rPr lang="en-US" altLang="zh-CN" sz="1400" dirty="0">
                <a:solidFill>
                  <a:srgbClr val="600009"/>
                </a:solidFill>
                <a:latin typeface="思源黑体 CN Normal" panose="020B0400000000000000" pitchFamily="34" charset="-122"/>
                <a:ea typeface="思源黑体 CN Normal" panose="020B0400000000000000" pitchFamily="34" charset="-122"/>
              </a:rPr>
              <a:t> </a:t>
            </a:r>
            <a:r>
              <a:rPr lang="en-US" altLang="zh-CN" sz="1400" dirty="0">
                <a:solidFill>
                  <a:srgbClr val="002060"/>
                </a:solidFill>
                <a:latin typeface="思源黑体 CN Normal" panose="020B0400000000000000" pitchFamily="34" charset="-122"/>
                <a:ea typeface="思源黑体 CN Normal" panose="020B0400000000000000" pitchFamily="34" charset="-122"/>
              </a:rPr>
              <a:t>{	</a:t>
            </a:r>
            <a:r>
              <a:rPr lang="en-US" altLang="zh-CN" sz="1400" dirty="0">
                <a:solidFill>
                  <a:srgbClr val="600009"/>
                </a:solidFill>
                <a:latin typeface="思源黑体 CN Normal" panose="020B0400000000000000" pitchFamily="34" charset="-122"/>
                <a:ea typeface="思源黑体 CN Normal" panose="020B0400000000000000" pitchFamily="34" charset="-122"/>
              </a:rPr>
              <a:t>/*</a:t>
            </a:r>
            <a:r>
              <a:rPr lang="zh-CN" altLang="en-US" sz="1400" dirty="0">
                <a:solidFill>
                  <a:srgbClr val="600009"/>
                </a:solidFill>
                <a:latin typeface="思源黑体 CN Normal" panose="020B0400000000000000" pitchFamily="34" charset="-122"/>
                <a:ea typeface="思源黑体 CN Normal" panose="020B0400000000000000" pitchFamily="34" charset="-122"/>
              </a:rPr>
              <a:t> 横屏 </a:t>
            </a:r>
            <a:r>
              <a:rPr lang="en-US" altLang="zh-CN" sz="1400" dirty="0">
                <a:solidFill>
                  <a:srgbClr val="600009"/>
                </a:solidFill>
                <a:latin typeface="思源黑体 CN Normal" panose="020B0400000000000000" pitchFamily="34" charset="-122"/>
                <a:ea typeface="思源黑体 CN Normal" panose="020B0400000000000000" pitchFamily="34" charset="-122"/>
              </a:rPr>
              <a:t>*/</a:t>
            </a:r>
            <a:endParaRPr lang="en-US" altLang="zh-CN" sz="1400" dirty="0">
              <a:solidFill>
                <a:srgbClr val="002060"/>
              </a:solidFill>
              <a:latin typeface="思源黑体 CN Normal" panose="020B0400000000000000" pitchFamily="34" charset="-122"/>
              <a:ea typeface="思源黑体 CN Normal" panose="020B0400000000000000" pitchFamily="34" charset="-122"/>
            </a:endParaRPr>
          </a:p>
          <a:p>
            <a:r>
              <a:rPr lang="en-US" altLang="zh-CN" sz="1400" dirty="0">
                <a:solidFill>
                  <a:srgbClr val="002060"/>
                </a:solidFill>
                <a:latin typeface="思源黑体 CN Normal" panose="020B0400000000000000" pitchFamily="34" charset="-122"/>
                <a:ea typeface="思源黑体 CN Normal" panose="020B0400000000000000" pitchFamily="34" charset="-122"/>
              </a:rPr>
              <a:t>		*(</a:t>
            </a:r>
            <a:r>
              <a:rPr lang="zh-CN" altLang="en-US" sz="1400" dirty="0">
                <a:solidFill>
                  <a:srgbClr val="0000FF"/>
                </a:solidFill>
                <a:latin typeface="思源黑体 CN Normal" panose="020B0400000000000000" pitchFamily="34" charset="-122"/>
                <a:ea typeface="思源黑体 CN Normal" panose="020B0400000000000000" pitchFamily="34" charset="-122"/>
              </a:rPr>
              <a:t>uint16_t </a:t>
            </a:r>
            <a:r>
              <a:rPr lang="en-US" altLang="zh-CN" sz="1400" dirty="0">
                <a:solidFill>
                  <a:srgbClr val="002060"/>
                </a:solidFill>
                <a:latin typeface="思源黑体 CN Normal" panose="020B0400000000000000" pitchFamily="34" charset="-122"/>
                <a:ea typeface="思源黑体 CN Normal" panose="020B0400000000000000" pitchFamily="34" charset="-122"/>
              </a:rPr>
              <a:t>*)((</a:t>
            </a:r>
            <a:r>
              <a:rPr lang="en-US" altLang="zh-CN" sz="1400" dirty="0">
                <a:solidFill>
                  <a:srgbClr val="0000FF"/>
                </a:solidFill>
                <a:latin typeface="思源黑体 CN Normal" panose="020B0400000000000000" pitchFamily="34" charset="-122"/>
                <a:ea typeface="思源黑体 CN Normal" panose="020B0400000000000000" pitchFamily="34" charset="-122"/>
              </a:rPr>
              <a:t>uint32_t</a:t>
            </a:r>
            <a:r>
              <a:rPr lang="en-US" altLang="zh-CN" sz="1400" dirty="0">
                <a:solidFill>
                  <a:srgbClr val="002060"/>
                </a:solidFill>
                <a:latin typeface="思源黑体 CN Normal" panose="020B0400000000000000" pitchFamily="34" charset="-122"/>
                <a:ea typeface="思源黑体 CN Normal" panose="020B0400000000000000" pitchFamily="34" charset="-122"/>
              </a:rPr>
              <a:t>)</a:t>
            </a:r>
            <a:r>
              <a:rPr lang="en-US" altLang="zh-CN" sz="1400" dirty="0" err="1">
                <a:solidFill>
                  <a:srgbClr val="002060"/>
                </a:solidFill>
                <a:latin typeface="思源黑体 CN Normal" panose="020B0400000000000000" pitchFamily="34" charset="-122"/>
                <a:ea typeface="思源黑体 CN Normal" panose="020B0400000000000000" pitchFamily="34" charset="-122"/>
              </a:rPr>
              <a:t>framebuf</a:t>
            </a:r>
            <a:r>
              <a:rPr lang="en-US" altLang="zh-CN" sz="1400" dirty="0">
                <a:solidFill>
                  <a:srgbClr val="002060"/>
                </a:solidFill>
                <a:latin typeface="思源黑体 CN Normal" panose="020B0400000000000000" pitchFamily="34" charset="-122"/>
                <a:ea typeface="思源黑体 CN Normal" panose="020B0400000000000000" pitchFamily="34" charset="-122"/>
              </a:rPr>
              <a:t>[x] + </a:t>
            </a:r>
            <a:r>
              <a:rPr lang="en-US" altLang="zh-CN" sz="1400" dirty="0" err="1">
                <a:solidFill>
                  <a:srgbClr val="002060"/>
                </a:solidFill>
                <a:latin typeface="思源黑体 CN Normal" panose="020B0400000000000000" pitchFamily="34" charset="-122"/>
                <a:ea typeface="思源黑体 CN Normal" panose="020B0400000000000000" pitchFamily="34" charset="-122"/>
              </a:rPr>
              <a:t>pixsize</a:t>
            </a:r>
            <a:r>
              <a:rPr lang="en-US" altLang="zh-CN" sz="1400" dirty="0">
                <a:solidFill>
                  <a:srgbClr val="002060"/>
                </a:solidFill>
                <a:latin typeface="思源黑体 CN Normal" panose="020B0400000000000000" pitchFamily="34" charset="-122"/>
                <a:ea typeface="思源黑体 CN Normal" panose="020B0400000000000000" pitchFamily="34" charset="-122"/>
              </a:rPr>
              <a:t> * (</a:t>
            </a:r>
            <a:r>
              <a:rPr lang="en-US" altLang="zh-CN" sz="1400" dirty="0" err="1">
                <a:solidFill>
                  <a:srgbClr val="002060"/>
                </a:solidFill>
                <a:latin typeface="思源黑体 CN Normal" panose="020B0400000000000000" pitchFamily="34" charset="-122"/>
                <a:ea typeface="思源黑体 CN Normal" panose="020B0400000000000000" pitchFamily="34" charset="-122"/>
              </a:rPr>
              <a:t>pwidth</a:t>
            </a:r>
            <a:r>
              <a:rPr lang="en-US" altLang="zh-CN" sz="1400" dirty="0">
                <a:solidFill>
                  <a:srgbClr val="002060"/>
                </a:solidFill>
                <a:latin typeface="思源黑体 CN Normal" panose="020B0400000000000000" pitchFamily="34" charset="-122"/>
                <a:ea typeface="思源黑体 CN Normal" panose="020B0400000000000000" pitchFamily="34" charset="-122"/>
              </a:rPr>
              <a:t> * y + x)) = color;</a:t>
            </a:r>
          </a:p>
          <a:p>
            <a:r>
              <a:rPr lang="en-US" altLang="zh-CN" sz="1400" dirty="0">
                <a:solidFill>
                  <a:srgbClr val="002060"/>
                </a:solidFill>
                <a:latin typeface="思源黑体 CN Normal" panose="020B0400000000000000" pitchFamily="34" charset="-122"/>
                <a:ea typeface="思源黑体 CN Normal" panose="020B0400000000000000" pitchFamily="34" charset="-122"/>
              </a:rPr>
              <a:t>	}</a:t>
            </a:r>
          </a:p>
          <a:p>
            <a:pPr>
              <a:lnSpc>
                <a:spcPts val="2300"/>
              </a:lnSpc>
            </a:pPr>
            <a:r>
              <a:rPr lang="en-US" altLang="zh-CN" sz="1400" dirty="0">
                <a:solidFill>
                  <a:srgbClr val="0000FF"/>
                </a:solidFill>
                <a:latin typeface="思源黑体 CN Normal" panose="020B0400000000000000" pitchFamily="34" charset="-122"/>
                <a:ea typeface="思源黑体 CN Normal" panose="020B0400000000000000" pitchFamily="34" charset="-122"/>
              </a:rPr>
              <a:t>	else </a:t>
            </a:r>
            <a:r>
              <a:rPr lang="en-US" altLang="zh-CN" sz="1400" dirty="0">
                <a:solidFill>
                  <a:srgbClr val="002060"/>
                </a:solidFill>
                <a:latin typeface="思源黑体 CN Normal" panose="020B0400000000000000" pitchFamily="34" charset="-122"/>
                <a:ea typeface="思源黑体 CN Normal" panose="020B0400000000000000" pitchFamily="34" charset="-122"/>
              </a:rPr>
              <a:t>{			</a:t>
            </a:r>
            <a:r>
              <a:rPr lang="en-US" altLang="zh-CN" sz="1400" dirty="0">
                <a:solidFill>
                  <a:srgbClr val="600009"/>
                </a:solidFill>
                <a:latin typeface="思源黑体 CN Normal" panose="020B0400000000000000" pitchFamily="34" charset="-122"/>
                <a:ea typeface="思源黑体 CN Normal" panose="020B0400000000000000" pitchFamily="34" charset="-122"/>
              </a:rPr>
              <a:t>/*</a:t>
            </a:r>
            <a:r>
              <a:rPr lang="zh-CN" altLang="en-US" sz="1400" dirty="0">
                <a:solidFill>
                  <a:srgbClr val="600009"/>
                </a:solidFill>
                <a:latin typeface="思源黑体 CN Normal" panose="020B0400000000000000" pitchFamily="34" charset="-122"/>
                <a:ea typeface="思源黑体 CN Normal" panose="020B0400000000000000" pitchFamily="34" charset="-122"/>
              </a:rPr>
              <a:t> 竖屏 </a:t>
            </a:r>
            <a:r>
              <a:rPr lang="en-US" altLang="zh-CN" sz="1400" dirty="0">
                <a:solidFill>
                  <a:srgbClr val="600009"/>
                </a:solidFill>
                <a:latin typeface="思源黑体 CN Normal" panose="020B0400000000000000" pitchFamily="34" charset="-122"/>
                <a:ea typeface="思源黑体 CN Normal" panose="020B0400000000000000" pitchFamily="34" charset="-122"/>
              </a:rPr>
              <a:t>*/</a:t>
            </a:r>
            <a:endParaRPr lang="en-US" altLang="zh-CN" sz="1400" dirty="0">
              <a:solidFill>
                <a:srgbClr val="002060"/>
              </a:solidFill>
              <a:latin typeface="思源黑体 CN Normal" panose="020B0400000000000000" pitchFamily="34" charset="-122"/>
              <a:ea typeface="思源黑体 CN Normal" panose="020B0400000000000000" pitchFamily="34" charset="-122"/>
            </a:endParaRPr>
          </a:p>
          <a:p>
            <a:r>
              <a:rPr lang="en-US" altLang="zh-CN" sz="1400" dirty="0">
                <a:solidFill>
                  <a:srgbClr val="002060"/>
                </a:solidFill>
                <a:latin typeface="思源黑体 CN Normal" panose="020B0400000000000000" pitchFamily="34" charset="-122"/>
                <a:ea typeface="思源黑体 CN Normal" panose="020B0400000000000000" pitchFamily="34" charset="-122"/>
              </a:rPr>
              <a:t>		*(</a:t>
            </a:r>
            <a:r>
              <a:rPr lang="zh-CN" altLang="en-US" sz="1400" dirty="0">
                <a:solidFill>
                  <a:srgbClr val="0000FF"/>
                </a:solidFill>
                <a:latin typeface="思源黑体 CN Normal" panose="020B0400000000000000" pitchFamily="34" charset="-122"/>
                <a:ea typeface="思源黑体 CN Normal" panose="020B0400000000000000" pitchFamily="34" charset="-122"/>
              </a:rPr>
              <a:t>uint16_t </a:t>
            </a:r>
            <a:r>
              <a:rPr lang="en-US" altLang="zh-CN" sz="1400" dirty="0">
                <a:solidFill>
                  <a:srgbClr val="002060"/>
                </a:solidFill>
                <a:latin typeface="思源黑体 CN Normal" panose="020B0400000000000000" pitchFamily="34" charset="-122"/>
                <a:ea typeface="思源黑体 CN Normal" panose="020B0400000000000000" pitchFamily="34" charset="-122"/>
              </a:rPr>
              <a:t>*)((</a:t>
            </a:r>
            <a:r>
              <a:rPr lang="en-US" altLang="zh-CN" sz="1400" dirty="0">
                <a:solidFill>
                  <a:srgbClr val="0000FF"/>
                </a:solidFill>
                <a:latin typeface="思源黑体 CN Normal" panose="020B0400000000000000" pitchFamily="34" charset="-122"/>
                <a:ea typeface="思源黑体 CN Normal" panose="020B0400000000000000" pitchFamily="34" charset="-122"/>
              </a:rPr>
              <a:t>uint32_t</a:t>
            </a:r>
            <a:r>
              <a:rPr lang="en-US" altLang="zh-CN" sz="1400" dirty="0">
                <a:solidFill>
                  <a:srgbClr val="002060"/>
                </a:solidFill>
                <a:latin typeface="思源黑体 CN Normal" panose="020B0400000000000000" pitchFamily="34" charset="-122"/>
                <a:ea typeface="思源黑体 CN Normal" panose="020B0400000000000000" pitchFamily="34" charset="-122"/>
              </a:rPr>
              <a:t>)</a:t>
            </a:r>
            <a:r>
              <a:rPr lang="en-US" altLang="zh-CN" sz="1400" dirty="0" err="1">
                <a:solidFill>
                  <a:srgbClr val="002060"/>
                </a:solidFill>
                <a:latin typeface="思源黑体 CN Normal" panose="020B0400000000000000" pitchFamily="34" charset="-122"/>
                <a:ea typeface="思源黑体 CN Normal" panose="020B0400000000000000" pitchFamily="34" charset="-122"/>
              </a:rPr>
              <a:t>framebuf</a:t>
            </a:r>
            <a:r>
              <a:rPr lang="en-US" altLang="zh-CN" sz="1400" dirty="0">
                <a:solidFill>
                  <a:srgbClr val="002060"/>
                </a:solidFill>
                <a:latin typeface="思源黑体 CN Normal" panose="020B0400000000000000" pitchFamily="34" charset="-122"/>
                <a:ea typeface="思源黑体 CN Normal" panose="020B0400000000000000" pitchFamily="34" charset="-122"/>
              </a:rPr>
              <a:t>[x] + </a:t>
            </a:r>
            <a:r>
              <a:rPr lang="en-US" altLang="zh-CN" sz="1400" dirty="0" err="1">
                <a:solidFill>
                  <a:srgbClr val="002060"/>
                </a:solidFill>
                <a:latin typeface="思源黑体 CN Normal" panose="020B0400000000000000" pitchFamily="34" charset="-122"/>
                <a:ea typeface="思源黑体 CN Normal" panose="020B0400000000000000" pitchFamily="34" charset="-122"/>
              </a:rPr>
              <a:t>pixsize</a:t>
            </a:r>
            <a:r>
              <a:rPr lang="en-US" altLang="zh-CN" sz="1400" dirty="0">
                <a:solidFill>
                  <a:srgbClr val="002060"/>
                </a:solidFill>
                <a:latin typeface="思源黑体 CN Normal" panose="020B0400000000000000" pitchFamily="34" charset="-122"/>
                <a:ea typeface="思源黑体 CN Normal" panose="020B0400000000000000" pitchFamily="34" charset="-122"/>
              </a:rPr>
              <a:t> * (</a:t>
            </a:r>
            <a:r>
              <a:rPr lang="en-US" altLang="zh-CN" sz="1400" dirty="0" err="1">
                <a:solidFill>
                  <a:srgbClr val="002060"/>
                </a:solidFill>
                <a:latin typeface="思源黑体 CN Normal" panose="020B0400000000000000" pitchFamily="34" charset="-122"/>
                <a:ea typeface="思源黑体 CN Normal" panose="020B0400000000000000" pitchFamily="34" charset="-122"/>
              </a:rPr>
              <a:t>pwidth</a:t>
            </a:r>
            <a:r>
              <a:rPr lang="en-US" altLang="zh-CN" sz="1400" dirty="0">
                <a:solidFill>
                  <a:srgbClr val="002060"/>
                </a:solidFill>
                <a:latin typeface="思源黑体 CN Normal" panose="020B0400000000000000" pitchFamily="34" charset="-122"/>
                <a:ea typeface="思源黑体 CN Normal" panose="020B0400000000000000" pitchFamily="34" charset="-122"/>
              </a:rPr>
              <a:t> * (</a:t>
            </a:r>
            <a:r>
              <a:rPr lang="en-US" altLang="zh-CN" sz="1400" dirty="0" err="1">
                <a:solidFill>
                  <a:srgbClr val="002060"/>
                </a:solidFill>
                <a:latin typeface="思源黑体 CN Normal" panose="020B0400000000000000" pitchFamily="34" charset="-122"/>
                <a:ea typeface="思源黑体 CN Normal" panose="020B0400000000000000" pitchFamily="34" charset="-122"/>
              </a:rPr>
              <a:t>pheight</a:t>
            </a:r>
            <a:r>
              <a:rPr lang="en-US" altLang="zh-CN" sz="1400" dirty="0">
                <a:solidFill>
                  <a:srgbClr val="002060"/>
                </a:solidFill>
                <a:latin typeface="思源黑体 CN Normal" panose="020B0400000000000000" pitchFamily="34" charset="-122"/>
                <a:ea typeface="思源黑体 CN Normal" panose="020B0400000000000000" pitchFamily="34" charset="-122"/>
              </a:rPr>
              <a:t> - x - 1) + y)) = color; </a:t>
            </a:r>
          </a:p>
          <a:p>
            <a:r>
              <a:rPr lang="en-US" altLang="zh-CN" sz="1400" dirty="0">
                <a:solidFill>
                  <a:srgbClr val="002060"/>
                </a:solidFill>
                <a:latin typeface="思源黑体 CN Normal" panose="020B0400000000000000" pitchFamily="34" charset="-122"/>
                <a:ea typeface="思源黑体 CN Normal" panose="020B0400000000000000" pitchFamily="34" charset="-122"/>
              </a:rPr>
              <a:t>	}</a:t>
            </a:r>
            <a:endParaRPr lang="zh-CN" altLang="en-US" sz="1400" dirty="0">
              <a:solidFill>
                <a:srgbClr val="002060"/>
              </a:solidFill>
              <a:latin typeface="思源黑体 CN Normal" panose="020B0400000000000000" pitchFamily="34" charset="-122"/>
              <a:ea typeface="思源黑体 CN Normal" panose="020B0400000000000000" pitchFamily="34" charset="-122"/>
            </a:endParaRPr>
          </a:p>
          <a:p>
            <a:pPr>
              <a:lnSpc>
                <a:spcPts val="2300"/>
              </a:lnSpc>
            </a:pPr>
            <a:r>
              <a:rPr lang="zh-CN" altLang="en-US" sz="1400" dirty="0">
                <a:solidFill>
                  <a:srgbClr val="002060"/>
                </a:solidFill>
                <a:latin typeface="思源黑体 CN Normal" panose="020B0400000000000000" pitchFamily="34" charset="-122"/>
                <a:ea typeface="思源黑体 CN Normal" panose="020B0400000000000000" pitchFamily="34" charset="-122"/>
              </a:rPr>
              <a:t>}</a:t>
            </a:r>
          </a:p>
        </p:txBody>
      </p:sp>
      <p:sp>
        <p:nvSpPr>
          <p:cNvPr id="14" name="矩形 13">
            <a:extLst>
              <a:ext uri="{FF2B5EF4-FFF2-40B4-BE49-F238E27FC236}">
                <a16:creationId xmlns:a16="http://schemas.microsoft.com/office/drawing/2014/main" id="{F6CC534C-8E9D-7EA4-E680-756A8542A802}"/>
              </a:ext>
            </a:extLst>
          </p:cNvPr>
          <p:cNvSpPr/>
          <p:nvPr/>
        </p:nvSpPr>
        <p:spPr>
          <a:xfrm>
            <a:off x="132919" y="2866703"/>
            <a:ext cx="7967141" cy="2135713"/>
          </a:xfrm>
          <a:prstGeom prst="rect">
            <a:avLst/>
          </a:prstGeom>
          <a:ln w="12700">
            <a:solidFill>
              <a:schemeClr val="tx1"/>
            </a:solidFill>
          </a:ln>
        </p:spPr>
        <p:txBody>
          <a:bodyPr wrap="square">
            <a:spAutoFit/>
          </a:bodyPr>
          <a:lstStyle/>
          <a:p>
            <a:pPr>
              <a:lnSpc>
                <a:spcPct val="150000"/>
              </a:lnSpc>
            </a:pPr>
            <a:r>
              <a:rPr lang="zh-CN" altLang="en-US" sz="1400" dirty="0">
                <a:solidFill>
                  <a:srgbClr val="0000FF"/>
                </a:solidFill>
                <a:latin typeface="思源黑体 CN Normal" panose="020B0400000000000000" pitchFamily="34" charset="-122"/>
                <a:ea typeface="思源黑体 CN Normal" panose="020B0400000000000000" pitchFamily="34" charset="-122"/>
              </a:rPr>
              <a:t>uint</a:t>
            </a:r>
            <a:r>
              <a:rPr lang="en-US" altLang="zh-CN" sz="1400" dirty="0">
                <a:solidFill>
                  <a:srgbClr val="0000FF"/>
                </a:solidFill>
                <a:latin typeface="思源黑体 CN Normal" panose="020B0400000000000000" pitchFamily="34" charset="-122"/>
                <a:ea typeface="思源黑体 CN Normal" panose="020B0400000000000000" pitchFamily="34" charset="-122"/>
              </a:rPr>
              <a:t>32</a:t>
            </a:r>
            <a:r>
              <a:rPr lang="zh-CN" altLang="en-US" sz="1400" dirty="0">
                <a:solidFill>
                  <a:srgbClr val="0000FF"/>
                </a:solidFill>
                <a:latin typeface="思源黑体 CN Normal" panose="020B0400000000000000" pitchFamily="34" charset="-122"/>
                <a:ea typeface="思源黑体 CN Normal" panose="020B0400000000000000" pitchFamily="34" charset="-122"/>
              </a:rPr>
              <a:t>_t</a:t>
            </a:r>
            <a:r>
              <a:rPr lang="zh-CN" altLang="en-US" sz="1400" dirty="0">
                <a:solidFill>
                  <a:srgbClr val="002060"/>
                </a:solidFill>
                <a:latin typeface="思源黑体 CN Normal" panose="020B0400000000000000" pitchFamily="34" charset="-122"/>
                <a:ea typeface="思源黑体 CN Normal" panose="020B0400000000000000" pitchFamily="34" charset="-122"/>
              </a:rPr>
              <a:t> </a:t>
            </a:r>
            <a:r>
              <a:rPr lang="en-US" altLang="zh-CN" sz="1400" dirty="0" err="1">
                <a:solidFill>
                  <a:srgbClr val="002060"/>
                </a:solidFill>
                <a:latin typeface="思源黑体 CN Normal" panose="020B0400000000000000" pitchFamily="34" charset="-122"/>
                <a:ea typeface="思源黑体 CN Normal" panose="020B0400000000000000" pitchFamily="34" charset="-122"/>
              </a:rPr>
              <a:t>ltdc_read_point</a:t>
            </a:r>
            <a:r>
              <a:rPr lang="en-US" altLang="zh-CN" sz="1400" dirty="0">
                <a:solidFill>
                  <a:srgbClr val="002060"/>
                </a:solidFill>
                <a:latin typeface="思源黑体 CN Normal" panose="020B0400000000000000" pitchFamily="34" charset="-122"/>
                <a:ea typeface="思源黑体 CN Normal" panose="020B0400000000000000" pitchFamily="34" charset="-122"/>
              </a:rPr>
              <a:t> </a:t>
            </a:r>
            <a:r>
              <a:rPr lang="zh-CN" altLang="en-US" sz="1400" dirty="0">
                <a:solidFill>
                  <a:srgbClr val="002060"/>
                </a:solidFill>
                <a:latin typeface="思源黑体 CN Normal" panose="020B0400000000000000" pitchFamily="34" charset="-122"/>
                <a:ea typeface="思源黑体 CN Normal" panose="020B0400000000000000" pitchFamily="34" charset="-122"/>
              </a:rPr>
              <a:t>(</a:t>
            </a:r>
            <a:r>
              <a:rPr lang="zh-CN" altLang="en-US" sz="1400" dirty="0">
                <a:solidFill>
                  <a:srgbClr val="0000FF"/>
                </a:solidFill>
                <a:latin typeface="思源黑体 CN Normal" panose="020B0400000000000000" pitchFamily="34" charset="-122"/>
                <a:ea typeface="思源黑体 CN Normal" panose="020B0400000000000000" pitchFamily="34" charset="-122"/>
              </a:rPr>
              <a:t>uint16_t </a:t>
            </a:r>
            <a:r>
              <a:rPr lang="fr-FR" altLang="zh-CN" sz="1400" dirty="0">
                <a:solidFill>
                  <a:srgbClr val="002060"/>
                </a:solidFill>
                <a:latin typeface="思源黑体 CN Normal" panose="020B0400000000000000" pitchFamily="34" charset="-122"/>
                <a:ea typeface="思源黑体 CN Normal" panose="020B0400000000000000" pitchFamily="34" charset="-122"/>
              </a:rPr>
              <a:t>x, </a:t>
            </a:r>
            <a:r>
              <a:rPr lang="zh-CN" altLang="en-US" sz="1400" dirty="0">
                <a:solidFill>
                  <a:srgbClr val="0000FF"/>
                </a:solidFill>
                <a:latin typeface="思源黑体 CN Normal" panose="020B0400000000000000" pitchFamily="34" charset="-122"/>
                <a:ea typeface="思源黑体 CN Normal" panose="020B0400000000000000" pitchFamily="34" charset="-122"/>
              </a:rPr>
              <a:t>uint16_t </a:t>
            </a:r>
            <a:r>
              <a:rPr lang="fr-FR" altLang="zh-CN" sz="1400" dirty="0">
                <a:solidFill>
                  <a:srgbClr val="002060"/>
                </a:solidFill>
                <a:latin typeface="思源黑体 CN Normal" panose="020B0400000000000000" pitchFamily="34" charset="-122"/>
                <a:ea typeface="思源黑体 CN Normal" panose="020B0400000000000000" pitchFamily="34" charset="-122"/>
              </a:rPr>
              <a:t>y</a:t>
            </a:r>
            <a:r>
              <a:rPr lang="zh-CN" altLang="en-US" sz="1400" dirty="0">
                <a:solidFill>
                  <a:srgbClr val="002060"/>
                </a:solidFill>
                <a:latin typeface="思源黑体 CN Normal" panose="020B0400000000000000" pitchFamily="34" charset="-122"/>
                <a:ea typeface="思源黑体 CN Normal" panose="020B0400000000000000" pitchFamily="34" charset="-122"/>
              </a:rPr>
              <a:t>) {</a:t>
            </a:r>
            <a:endParaRPr lang="en-US" altLang="zh-CN" sz="1400" dirty="0">
              <a:solidFill>
                <a:srgbClr val="002060"/>
              </a:solidFill>
              <a:latin typeface="思源黑体 CN Normal" panose="020B0400000000000000" pitchFamily="34" charset="-122"/>
              <a:ea typeface="思源黑体 CN Normal" panose="020B0400000000000000" pitchFamily="34" charset="-122"/>
            </a:endParaRPr>
          </a:p>
          <a:p>
            <a:pPr>
              <a:lnSpc>
                <a:spcPts val="2300"/>
              </a:lnSpc>
            </a:pPr>
            <a:r>
              <a:rPr lang="en-US" altLang="zh-CN" sz="1400" dirty="0">
                <a:solidFill>
                  <a:srgbClr val="002060"/>
                </a:solidFill>
                <a:latin typeface="思源黑体 CN Normal" panose="020B0400000000000000" pitchFamily="34" charset="-122"/>
                <a:ea typeface="思源黑体 CN Normal" panose="020B0400000000000000" pitchFamily="34" charset="-122"/>
              </a:rPr>
              <a:t>	</a:t>
            </a:r>
            <a:r>
              <a:rPr lang="en-US" altLang="zh-CN" sz="1400" dirty="0">
                <a:solidFill>
                  <a:srgbClr val="0000FF"/>
                </a:solidFill>
                <a:latin typeface="思源黑体 CN Normal" panose="020B0400000000000000" pitchFamily="34" charset="-122"/>
                <a:ea typeface="思源黑体 CN Normal" panose="020B0400000000000000" pitchFamily="34" charset="-122"/>
              </a:rPr>
              <a:t>if </a:t>
            </a:r>
            <a:r>
              <a:rPr lang="en-US" altLang="zh-CN" sz="1400" dirty="0">
                <a:solidFill>
                  <a:srgbClr val="002060"/>
                </a:solidFill>
                <a:latin typeface="思源黑体 CN Normal" panose="020B0400000000000000" pitchFamily="34" charset="-122"/>
                <a:ea typeface="思源黑体 CN Normal" panose="020B0400000000000000" pitchFamily="34" charset="-122"/>
              </a:rPr>
              <a:t>(</a:t>
            </a:r>
            <a:r>
              <a:rPr lang="en-US" altLang="zh-CN" sz="1400" dirty="0" err="1">
                <a:solidFill>
                  <a:srgbClr val="002060"/>
                </a:solidFill>
                <a:latin typeface="思源黑体 CN Normal" panose="020B0400000000000000" pitchFamily="34" charset="-122"/>
                <a:ea typeface="思源黑体 CN Normal" panose="020B0400000000000000" pitchFamily="34" charset="-122"/>
              </a:rPr>
              <a:t>lcdltdc.dir</a:t>
            </a:r>
            <a:r>
              <a:rPr lang="en-US" altLang="zh-CN" sz="1400" dirty="0">
                <a:solidFill>
                  <a:srgbClr val="002060"/>
                </a:solidFill>
                <a:latin typeface="思源黑体 CN Normal" panose="020B0400000000000000" pitchFamily="34" charset="-122"/>
                <a:ea typeface="思源黑体 CN Normal" panose="020B0400000000000000" pitchFamily="34" charset="-122"/>
              </a:rPr>
              <a:t>)</a:t>
            </a:r>
            <a:r>
              <a:rPr lang="en-US" altLang="zh-CN" sz="1400" dirty="0">
                <a:solidFill>
                  <a:srgbClr val="600009"/>
                </a:solidFill>
                <a:latin typeface="思源黑体 CN Normal" panose="020B0400000000000000" pitchFamily="34" charset="-122"/>
                <a:ea typeface="思源黑体 CN Normal" panose="020B0400000000000000" pitchFamily="34" charset="-122"/>
              </a:rPr>
              <a:t> </a:t>
            </a:r>
            <a:r>
              <a:rPr lang="en-US" altLang="zh-CN" sz="1400" dirty="0">
                <a:solidFill>
                  <a:srgbClr val="002060"/>
                </a:solidFill>
                <a:latin typeface="思源黑体 CN Normal" panose="020B0400000000000000" pitchFamily="34" charset="-122"/>
                <a:ea typeface="思源黑体 CN Normal" panose="020B0400000000000000" pitchFamily="34" charset="-122"/>
              </a:rPr>
              <a:t>{	</a:t>
            </a:r>
            <a:r>
              <a:rPr lang="en-US" altLang="zh-CN" sz="1400" dirty="0">
                <a:solidFill>
                  <a:srgbClr val="600009"/>
                </a:solidFill>
                <a:latin typeface="思源黑体 CN Normal" panose="020B0400000000000000" pitchFamily="34" charset="-122"/>
                <a:ea typeface="思源黑体 CN Normal" panose="020B0400000000000000" pitchFamily="34" charset="-122"/>
              </a:rPr>
              <a:t>/*</a:t>
            </a:r>
            <a:r>
              <a:rPr lang="zh-CN" altLang="en-US" sz="1400" dirty="0">
                <a:solidFill>
                  <a:srgbClr val="600009"/>
                </a:solidFill>
                <a:latin typeface="思源黑体 CN Normal" panose="020B0400000000000000" pitchFamily="34" charset="-122"/>
                <a:ea typeface="思源黑体 CN Normal" panose="020B0400000000000000" pitchFamily="34" charset="-122"/>
              </a:rPr>
              <a:t> 横屏 </a:t>
            </a:r>
            <a:r>
              <a:rPr lang="en-US" altLang="zh-CN" sz="1400" dirty="0">
                <a:solidFill>
                  <a:srgbClr val="600009"/>
                </a:solidFill>
                <a:latin typeface="思源黑体 CN Normal" panose="020B0400000000000000" pitchFamily="34" charset="-122"/>
                <a:ea typeface="思源黑体 CN Normal" panose="020B0400000000000000" pitchFamily="34" charset="-122"/>
              </a:rPr>
              <a:t>*/</a:t>
            </a:r>
            <a:endParaRPr lang="en-US" altLang="zh-CN" sz="1400" dirty="0">
              <a:solidFill>
                <a:srgbClr val="002060"/>
              </a:solidFill>
              <a:latin typeface="思源黑体 CN Normal" panose="020B0400000000000000" pitchFamily="34" charset="-122"/>
              <a:ea typeface="思源黑体 CN Normal" panose="020B0400000000000000" pitchFamily="34" charset="-122"/>
            </a:endParaRPr>
          </a:p>
          <a:p>
            <a:r>
              <a:rPr lang="en-US" altLang="zh-CN" sz="1400" dirty="0">
                <a:solidFill>
                  <a:srgbClr val="002060"/>
                </a:solidFill>
                <a:latin typeface="思源黑体 CN Normal" panose="020B0400000000000000" pitchFamily="34" charset="-122"/>
                <a:ea typeface="思源黑体 CN Normal" panose="020B0400000000000000" pitchFamily="34" charset="-122"/>
              </a:rPr>
              <a:t>		</a:t>
            </a:r>
            <a:r>
              <a:rPr lang="en-US" altLang="zh-CN" sz="1400" dirty="0">
                <a:solidFill>
                  <a:srgbClr val="0000FF"/>
                </a:solidFill>
                <a:latin typeface="思源黑体 CN Normal" panose="020B0400000000000000" pitchFamily="34" charset="-122"/>
                <a:ea typeface="思源黑体 CN Normal" panose="020B0400000000000000" pitchFamily="34" charset="-122"/>
              </a:rPr>
              <a:t>return </a:t>
            </a:r>
            <a:r>
              <a:rPr lang="en-US" altLang="zh-CN" sz="1400" dirty="0">
                <a:solidFill>
                  <a:srgbClr val="002060"/>
                </a:solidFill>
                <a:latin typeface="思源黑体 CN Normal" panose="020B0400000000000000" pitchFamily="34" charset="-122"/>
                <a:ea typeface="思源黑体 CN Normal" panose="020B0400000000000000" pitchFamily="34" charset="-122"/>
              </a:rPr>
              <a:t>*(</a:t>
            </a:r>
            <a:r>
              <a:rPr lang="zh-CN" altLang="en-US" sz="1400" dirty="0">
                <a:solidFill>
                  <a:srgbClr val="0000FF"/>
                </a:solidFill>
                <a:latin typeface="思源黑体 CN Normal" panose="020B0400000000000000" pitchFamily="34" charset="-122"/>
                <a:ea typeface="思源黑体 CN Normal" panose="020B0400000000000000" pitchFamily="34" charset="-122"/>
              </a:rPr>
              <a:t>uint16_t </a:t>
            </a:r>
            <a:r>
              <a:rPr lang="en-US" altLang="zh-CN" sz="1400" dirty="0">
                <a:solidFill>
                  <a:srgbClr val="002060"/>
                </a:solidFill>
                <a:latin typeface="思源黑体 CN Normal" panose="020B0400000000000000" pitchFamily="34" charset="-122"/>
                <a:ea typeface="思源黑体 CN Normal" panose="020B0400000000000000" pitchFamily="34" charset="-122"/>
              </a:rPr>
              <a:t>*)((</a:t>
            </a:r>
            <a:r>
              <a:rPr lang="en-US" altLang="zh-CN" sz="1400" dirty="0">
                <a:solidFill>
                  <a:srgbClr val="0000FF"/>
                </a:solidFill>
                <a:latin typeface="思源黑体 CN Normal" panose="020B0400000000000000" pitchFamily="34" charset="-122"/>
                <a:ea typeface="思源黑体 CN Normal" panose="020B0400000000000000" pitchFamily="34" charset="-122"/>
              </a:rPr>
              <a:t>uint32_t</a:t>
            </a:r>
            <a:r>
              <a:rPr lang="en-US" altLang="zh-CN" sz="1400" dirty="0">
                <a:solidFill>
                  <a:srgbClr val="002060"/>
                </a:solidFill>
                <a:latin typeface="思源黑体 CN Normal" panose="020B0400000000000000" pitchFamily="34" charset="-122"/>
                <a:ea typeface="思源黑体 CN Normal" panose="020B0400000000000000" pitchFamily="34" charset="-122"/>
              </a:rPr>
              <a:t>)</a:t>
            </a:r>
            <a:r>
              <a:rPr lang="en-US" altLang="zh-CN" sz="1400" dirty="0" err="1">
                <a:solidFill>
                  <a:srgbClr val="002060"/>
                </a:solidFill>
                <a:latin typeface="思源黑体 CN Normal" panose="020B0400000000000000" pitchFamily="34" charset="-122"/>
                <a:ea typeface="思源黑体 CN Normal" panose="020B0400000000000000" pitchFamily="34" charset="-122"/>
              </a:rPr>
              <a:t>framebuf</a:t>
            </a:r>
            <a:r>
              <a:rPr lang="en-US" altLang="zh-CN" sz="1400" dirty="0">
                <a:solidFill>
                  <a:srgbClr val="002060"/>
                </a:solidFill>
                <a:latin typeface="思源黑体 CN Normal" panose="020B0400000000000000" pitchFamily="34" charset="-122"/>
                <a:ea typeface="思源黑体 CN Normal" panose="020B0400000000000000" pitchFamily="34" charset="-122"/>
              </a:rPr>
              <a:t>[x] + </a:t>
            </a:r>
            <a:r>
              <a:rPr lang="en-US" altLang="zh-CN" sz="1400" dirty="0" err="1">
                <a:solidFill>
                  <a:srgbClr val="002060"/>
                </a:solidFill>
                <a:latin typeface="思源黑体 CN Normal" panose="020B0400000000000000" pitchFamily="34" charset="-122"/>
                <a:ea typeface="思源黑体 CN Normal" panose="020B0400000000000000" pitchFamily="34" charset="-122"/>
              </a:rPr>
              <a:t>pixsize</a:t>
            </a:r>
            <a:r>
              <a:rPr lang="en-US" altLang="zh-CN" sz="1400" dirty="0">
                <a:solidFill>
                  <a:srgbClr val="002060"/>
                </a:solidFill>
                <a:latin typeface="思源黑体 CN Normal" panose="020B0400000000000000" pitchFamily="34" charset="-122"/>
                <a:ea typeface="思源黑体 CN Normal" panose="020B0400000000000000" pitchFamily="34" charset="-122"/>
              </a:rPr>
              <a:t> * (</a:t>
            </a:r>
            <a:r>
              <a:rPr lang="en-US" altLang="zh-CN" sz="1400" dirty="0" err="1">
                <a:solidFill>
                  <a:srgbClr val="002060"/>
                </a:solidFill>
                <a:latin typeface="思源黑体 CN Normal" panose="020B0400000000000000" pitchFamily="34" charset="-122"/>
                <a:ea typeface="思源黑体 CN Normal" panose="020B0400000000000000" pitchFamily="34" charset="-122"/>
              </a:rPr>
              <a:t>pwidth</a:t>
            </a:r>
            <a:r>
              <a:rPr lang="en-US" altLang="zh-CN" sz="1400" dirty="0">
                <a:solidFill>
                  <a:srgbClr val="002060"/>
                </a:solidFill>
                <a:latin typeface="思源黑体 CN Normal" panose="020B0400000000000000" pitchFamily="34" charset="-122"/>
                <a:ea typeface="思源黑体 CN Normal" panose="020B0400000000000000" pitchFamily="34" charset="-122"/>
              </a:rPr>
              <a:t> * y + x)) ;</a:t>
            </a:r>
          </a:p>
          <a:p>
            <a:r>
              <a:rPr lang="en-US" altLang="zh-CN" sz="1400" dirty="0">
                <a:solidFill>
                  <a:srgbClr val="002060"/>
                </a:solidFill>
                <a:latin typeface="思源黑体 CN Normal" panose="020B0400000000000000" pitchFamily="34" charset="-122"/>
                <a:ea typeface="思源黑体 CN Normal" panose="020B0400000000000000" pitchFamily="34" charset="-122"/>
              </a:rPr>
              <a:t>	}</a:t>
            </a:r>
          </a:p>
          <a:p>
            <a:pPr>
              <a:lnSpc>
                <a:spcPts val="2300"/>
              </a:lnSpc>
            </a:pPr>
            <a:r>
              <a:rPr lang="en-US" altLang="zh-CN" sz="1400" dirty="0">
                <a:solidFill>
                  <a:srgbClr val="002060"/>
                </a:solidFill>
                <a:latin typeface="思源黑体 CN Normal" panose="020B0400000000000000" pitchFamily="34" charset="-122"/>
                <a:ea typeface="思源黑体 CN Normal" panose="020B0400000000000000" pitchFamily="34" charset="-122"/>
              </a:rPr>
              <a:t>	</a:t>
            </a:r>
            <a:r>
              <a:rPr lang="en-US" altLang="zh-CN" sz="1400" dirty="0">
                <a:solidFill>
                  <a:srgbClr val="0000FF"/>
                </a:solidFill>
                <a:latin typeface="思源黑体 CN Normal" panose="020B0400000000000000" pitchFamily="34" charset="-122"/>
                <a:ea typeface="思源黑体 CN Normal" panose="020B0400000000000000" pitchFamily="34" charset="-122"/>
              </a:rPr>
              <a:t>else</a:t>
            </a:r>
            <a:r>
              <a:rPr lang="en-US" altLang="zh-CN" sz="1400" dirty="0">
                <a:solidFill>
                  <a:srgbClr val="002060"/>
                </a:solidFill>
                <a:latin typeface="思源黑体 CN Normal" panose="020B0400000000000000" pitchFamily="34" charset="-122"/>
                <a:ea typeface="思源黑体 CN Normal" panose="020B0400000000000000" pitchFamily="34" charset="-122"/>
              </a:rPr>
              <a:t> {			</a:t>
            </a:r>
            <a:r>
              <a:rPr lang="en-US" altLang="zh-CN" sz="1400" dirty="0">
                <a:solidFill>
                  <a:srgbClr val="600009"/>
                </a:solidFill>
                <a:latin typeface="思源黑体 CN Normal" panose="020B0400000000000000" pitchFamily="34" charset="-122"/>
                <a:ea typeface="思源黑体 CN Normal" panose="020B0400000000000000" pitchFamily="34" charset="-122"/>
              </a:rPr>
              <a:t>/*</a:t>
            </a:r>
            <a:r>
              <a:rPr lang="zh-CN" altLang="en-US" sz="1400" dirty="0">
                <a:solidFill>
                  <a:srgbClr val="600009"/>
                </a:solidFill>
                <a:latin typeface="思源黑体 CN Normal" panose="020B0400000000000000" pitchFamily="34" charset="-122"/>
                <a:ea typeface="思源黑体 CN Normal" panose="020B0400000000000000" pitchFamily="34" charset="-122"/>
              </a:rPr>
              <a:t> 竖屏 </a:t>
            </a:r>
            <a:r>
              <a:rPr lang="en-US" altLang="zh-CN" sz="1400" dirty="0">
                <a:solidFill>
                  <a:srgbClr val="600009"/>
                </a:solidFill>
                <a:latin typeface="思源黑体 CN Normal" panose="020B0400000000000000" pitchFamily="34" charset="-122"/>
                <a:ea typeface="思源黑体 CN Normal" panose="020B0400000000000000" pitchFamily="34" charset="-122"/>
              </a:rPr>
              <a:t>*/</a:t>
            </a:r>
            <a:endParaRPr lang="en-US" altLang="zh-CN" sz="1400" dirty="0">
              <a:solidFill>
                <a:srgbClr val="002060"/>
              </a:solidFill>
              <a:latin typeface="思源黑体 CN Normal" panose="020B0400000000000000" pitchFamily="34" charset="-122"/>
              <a:ea typeface="思源黑体 CN Normal" panose="020B0400000000000000" pitchFamily="34" charset="-122"/>
            </a:endParaRPr>
          </a:p>
          <a:p>
            <a:r>
              <a:rPr lang="en-US" altLang="zh-CN" sz="1400" dirty="0">
                <a:solidFill>
                  <a:srgbClr val="002060"/>
                </a:solidFill>
                <a:latin typeface="思源黑体 CN Normal" panose="020B0400000000000000" pitchFamily="34" charset="-122"/>
                <a:ea typeface="思源黑体 CN Normal" panose="020B0400000000000000" pitchFamily="34" charset="-122"/>
              </a:rPr>
              <a:t>		</a:t>
            </a:r>
            <a:r>
              <a:rPr lang="en-US" altLang="zh-CN" sz="1400" dirty="0">
                <a:solidFill>
                  <a:srgbClr val="0000FF"/>
                </a:solidFill>
                <a:latin typeface="思源黑体 CN Normal" panose="020B0400000000000000" pitchFamily="34" charset="-122"/>
                <a:ea typeface="思源黑体 CN Normal" panose="020B0400000000000000" pitchFamily="34" charset="-122"/>
              </a:rPr>
              <a:t>return </a:t>
            </a:r>
            <a:r>
              <a:rPr lang="en-US" altLang="zh-CN" sz="1400" dirty="0">
                <a:solidFill>
                  <a:srgbClr val="002060"/>
                </a:solidFill>
                <a:latin typeface="思源黑体 CN Normal" panose="020B0400000000000000" pitchFamily="34" charset="-122"/>
                <a:ea typeface="思源黑体 CN Normal" panose="020B0400000000000000" pitchFamily="34" charset="-122"/>
              </a:rPr>
              <a:t>*(</a:t>
            </a:r>
            <a:r>
              <a:rPr lang="zh-CN" altLang="en-US" sz="1400" dirty="0">
                <a:solidFill>
                  <a:srgbClr val="0000FF"/>
                </a:solidFill>
                <a:latin typeface="思源黑体 CN Normal" panose="020B0400000000000000" pitchFamily="34" charset="-122"/>
                <a:ea typeface="思源黑体 CN Normal" panose="020B0400000000000000" pitchFamily="34" charset="-122"/>
              </a:rPr>
              <a:t>uint16_t </a:t>
            </a:r>
            <a:r>
              <a:rPr lang="en-US" altLang="zh-CN" sz="1400" dirty="0">
                <a:solidFill>
                  <a:srgbClr val="002060"/>
                </a:solidFill>
                <a:latin typeface="思源黑体 CN Normal" panose="020B0400000000000000" pitchFamily="34" charset="-122"/>
                <a:ea typeface="思源黑体 CN Normal" panose="020B0400000000000000" pitchFamily="34" charset="-122"/>
              </a:rPr>
              <a:t>*)((</a:t>
            </a:r>
            <a:r>
              <a:rPr lang="en-US" altLang="zh-CN" sz="1400" dirty="0">
                <a:solidFill>
                  <a:srgbClr val="0000FF"/>
                </a:solidFill>
                <a:latin typeface="思源黑体 CN Normal" panose="020B0400000000000000" pitchFamily="34" charset="-122"/>
                <a:ea typeface="思源黑体 CN Normal" panose="020B0400000000000000" pitchFamily="34" charset="-122"/>
              </a:rPr>
              <a:t>uint32_t</a:t>
            </a:r>
            <a:r>
              <a:rPr lang="en-US" altLang="zh-CN" sz="1400" dirty="0">
                <a:solidFill>
                  <a:srgbClr val="002060"/>
                </a:solidFill>
                <a:latin typeface="思源黑体 CN Normal" panose="020B0400000000000000" pitchFamily="34" charset="-122"/>
                <a:ea typeface="思源黑体 CN Normal" panose="020B0400000000000000" pitchFamily="34" charset="-122"/>
              </a:rPr>
              <a:t>)</a:t>
            </a:r>
            <a:r>
              <a:rPr lang="en-US" altLang="zh-CN" sz="1400" dirty="0" err="1">
                <a:solidFill>
                  <a:srgbClr val="002060"/>
                </a:solidFill>
                <a:latin typeface="思源黑体 CN Normal" panose="020B0400000000000000" pitchFamily="34" charset="-122"/>
                <a:ea typeface="思源黑体 CN Normal" panose="020B0400000000000000" pitchFamily="34" charset="-122"/>
              </a:rPr>
              <a:t>framebuf</a:t>
            </a:r>
            <a:r>
              <a:rPr lang="en-US" altLang="zh-CN" sz="1400" dirty="0">
                <a:solidFill>
                  <a:srgbClr val="002060"/>
                </a:solidFill>
                <a:latin typeface="思源黑体 CN Normal" panose="020B0400000000000000" pitchFamily="34" charset="-122"/>
                <a:ea typeface="思源黑体 CN Normal" panose="020B0400000000000000" pitchFamily="34" charset="-122"/>
              </a:rPr>
              <a:t>[x] + </a:t>
            </a:r>
            <a:r>
              <a:rPr lang="en-US" altLang="zh-CN" sz="1400" dirty="0" err="1">
                <a:solidFill>
                  <a:srgbClr val="002060"/>
                </a:solidFill>
                <a:latin typeface="思源黑体 CN Normal" panose="020B0400000000000000" pitchFamily="34" charset="-122"/>
                <a:ea typeface="思源黑体 CN Normal" panose="020B0400000000000000" pitchFamily="34" charset="-122"/>
              </a:rPr>
              <a:t>pixsize</a:t>
            </a:r>
            <a:r>
              <a:rPr lang="en-US" altLang="zh-CN" sz="1400" dirty="0">
                <a:solidFill>
                  <a:srgbClr val="002060"/>
                </a:solidFill>
                <a:latin typeface="思源黑体 CN Normal" panose="020B0400000000000000" pitchFamily="34" charset="-122"/>
                <a:ea typeface="思源黑体 CN Normal" panose="020B0400000000000000" pitchFamily="34" charset="-122"/>
              </a:rPr>
              <a:t> * (</a:t>
            </a:r>
            <a:r>
              <a:rPr lang="en-US" altLang="zh-CN" sz="1400" dirty="0" err="1">
                <a:solidFill>
                  <a:srgbClr val="002060"/>
                </a:solidFill>
                <a:latin typeface="思源黑体 CN Normal" panose="020B0400000000000000" pitchFamily="34" charset="-122"/>
                <a:ea typeface="思源黑体 CN Normal" panose="020B0400000000000000" pitchFamily="34" charset="-122"/>
              </a:rPr>
              <a:t>pwidth</a:t>
            </a:r>
            <a:r>
              <a:rPr lang="en-US" altLang="zh-CN" sz="1400" dirty="0">
                <a:solidFill>
                  <a:srgbClr val="002060"/>
                </a:solidFill>
                <a:latin typeface="思源黑体 CN Normal" panose="020B0400000000000000" pitchFamily="34" charset="-122"/>
                <a:ea typeface="思源黑体 CN Normal" panose="020B0400000000000000" pitchFamily="34" charset="-122"/>
              </a:rPr>
              <a:t> * (</a:t>
            </a:r>
            <a:r>
              <a:rPr lang="en-US" altLang="zh-CN" sz="1400" dirty="0" err="1">
                <a:solidFill>
                  <a:srgbClr val="002060"/>
                </a:solidFill>
                <a:latin typeface="思源黑体 CN Normal" panose="020B0400000000000000" pitchFamily="34" charset="-122"/>
                <a:ea typeface="思源黑体 CN Normal" panose="020B0400000000000000" pitchFamily="34" charset="-122"/>
              </a:rPr>
              <a:t>pheight</a:t>
            </a:r>
            <a:r>
              <a:rPr lang="en-US" altLang="zh-CN" sz="1400" dirty="0">
                <a:solidFill>
                  <a:srgbClr val="002060"/>
                </a:solidFill>
                <a:latin typeface="思源黑体 CN Normal" panose="020B0400000000000000" pitchFamily="34" charset="-122"/>
                <a:ea typeface="思源黑体 CN Normal" panose="020B0400000000000000" pitchFamily="34" charset="-122"/>
              </a:rPr>
              <a:t> - x - 1) + y)); </a:t>
            </a:r>
          </a:p>
          <a:p>
            <a:r>
              <a:rPr lang="en-US" altLang="zh-CN" sz="1400" dirty="0">
                <a:solidFill>
                  <a:srgbClr val="002060"/>
                </a:solidFill>
                <a:latin typeface="思源黑体 CN Normal" panose="020B0400000000000000" pitchFamily="34" charset="-122"/>
                <a:ea typeface="思源黑体 CN Normal" panose="020B0400000000000000" pitchFamily="34" charset="-122"/>
              </a:rPr>
              <a:t>	}</a:t>
            </a:r>
            <a:endParaRPr lang="zh-CN" altLang="en-US" sz="1400" dirty="0">
              <a:solidFill>
                <a:srgbClr val="002060"/>
              </a:solidFill>
              <a:latin typeface="思源黑体 CN Normal" panose="020B0400000000000000" pitchFamily="34" charset="-122"/>
              <a:ea typeface="思源黑体 CN Normal" panose="020B0400000000000000" pitchFamily="34" charset="-122"/>
            </a:endParaRPr>
          </a:p>
          <a:p>
            <a:pPr>
              <a:lnSpc>
                <a:spcPts val="2300"/>
              </a:lnSpc>
            </a:pPr>
            <a:r>
              <a:rPr lang="zh-CN" altLang="en-US" sz="1400" dirty="0">
                <a:solidFill>
                  <a:srgbClr val="002060"/>
                </a:solidFill>
                <a:latin typeface="思源黑体 CN Normal" panose="020B0400000000000000" pitchFamily="34" charset="-122"/>
                <a:ea typeface="思源黑体 CN Normal" panose="020B0400000000000000" pitchFamily="34" charset="-122"/>
              </a:rPr>
              <a:t>}</a:t>
            </a:r>
          </a:p>
        </p:txBody>
      </p:sp>
      <p:sp>
        <p:nvSpPr>
          <p:cNvPr id="18" name="文本框 17">
            <a:extLst>
              <a:ext uri="{FF2B5EF4-FFF2-40B4-BE49-F238E27FC236}">
                <a16:creationId xmlns:a16="http://schemas.microsoft.com/office/drawing/2014/main" id="{2F23D726-6E38-1957-7F10-7D1BBB81A40B}"/>
              </a:ext>
            </a:extLst>
          </p:cNvPr>
          <p:cNvSpPr txBox="1"/>
          <p:nvPr/>
        </p:nvSpPr>
        <p:spPr>
          <a:xfrm>
            <a:off x="102439" y="142038"/>
            <a:ext cx="5897880" cy="307777"/>
          </a:xfrm>
          <a:prstGeom prst="rect">
            <a:avLst/>
          </a:prstGeom>
          <a:noFill/>
        </p:spPr>
        <p:txBody>
          <a:bodyPr wrap="square">
            <a:spAutoFit/>
          </a:bodyPr>
          <a:lstStyle/>
          <a:p>
            <a:r>
              <a:rPr lang="en-US" altLang="zh-CN" sz="1400" dirty="0">
                <a:solidFill>
                  <a:srgbClr val="0000FF"/>
                </a:solidFill>
                <a:latin typeface="思源黑体 CN Normal" panose="020B0400000000000000" pitchFamily="34" charset="-122"/>
                <a:ea typeface="思源黑体 CN Normal" panose="020B0400000000000000" pitchFamily="34" charset="-122"/>
              </a:rPr>
              <a:t>uint16_t </a:t>
            </a:r>
            <a:r>
              <a:rPr lang="en-US" altLang="zh-CN" sz="1400" dirty="0" err="1">
                <a:solidFill>
                  <a:srgbClr val="002060"/>
                </a:solidFill>
                <a:latin typeface="思源黑体 CN Normal" panose="020B0400000000000000" pitchFamily="34" charset="-122"/>
                <a:ea typeface="思源黑体 CN Normal" panose="020B0400000000000000" pitchFamily="34" charset="-122"/>
              </a:rPr>
              <a:t>framebuf</a:t>
            </a:r>
            <a:r>
              <a:rPr lang="en-US" altLang="zh-CN" sz="1400" dirty="0">
                <a:solidFill>
                  <a:srgbClr val="002060"/>
                </a:solidFill>
                <a:latin typeface="思源黑体 CN Normal" panose="020B0400000000000000" pitchFamily="34" charset="-122"/>
                <a:ea typeface="思源黑体 CN Normal" panose="020B0400000000000000" pitchFamily="34" charset="-122"/>
              </a:rPr>
              <a:t>[1280][800] __attribute__((at(0xC0000000))) </a:t>
            </a:r>
            <a:endParaRPr lang="zh-CN" altLang="en-US" sz="1400" dirty="0">
              <a:solidFill>
                <a:srgbClr val="002060"/>
              </a:solidFill>
              <a:latin typeface="思源黑体 CN Normal" panose="020B0400000000000000" pitchFamily="34" charset="-122"/>
              <a:ea typeface="思源黑体 CN Normal" panose="020B0400000000000000" pitchFamily="34" charset="-122"/>
            </a:endParaRPr>
          </a:p>
        </p:txBody>
      </p:sp>
      <p:sp>
        <p:nvSpPr>
          <p:cNvPr id="20" name="矩形: 圆角 19">
            <a:extLst>
              <a:ext uri="{FF2B5EF4-FFF2-40B4-BE49-F238E27FC236}">
                <a16:creationId xmlns:a16="http://schemas.microsoft.com/office/drawing/2014/main" id="{367BC521-F0DD-2126-9B37-8284468BE9A8}"/>
              </a:ext>
            </a:extLst>
          </p:cNvPr>
          <p:cNvSpPr/>
          <p:nvPr/>
        </p:nvSpPr>
        <p:spPr>
          <a:xfrm>
            <a:off x="5336386" y="175076"/>
            <a:ext cx="2969414" cy="359009"/>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画点实质：往坐标显存写数据</a:t>
            </a:r>
          </a:p>
        </p:txBody>
      </p:sp>
      <p:sp>
        <p:nvSpPr>
          <p:cNvPr id="7" name="矩形 6">
            <a:extLst>
              <a:ext uri="{FF2B5EF4-FFF2-40B4-BE49-F238E27FC236}">
                <a16:creationId xmlns:a16="http://schemas.microsoft.com/office/drawing/2014/main" id="{83A64556-F90B-B1D4-BF77-AEBAF44EDEF4}"/>
              </a:ext>
            </a:extLst>
          </p:cNvPr>
          <p:cNvSpPr/>
          <p:nvPr/>
        </p:nvSpPr>
        <p:spPr>
          <a:xfrm>
            <a:off x="891540" y="175076"/>
            <a:ext cx="1699260" cy="274739"/>
          </a:xfrm>
          <a:prstGeom prst="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51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p:bldP spid="20"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4" name="矩形 39">
            <a:extLst>
              <a:ext uri="{FF2B5EF4-FFF2-40B4-BE49-F238E27FC236}">
                <a16:creationId xmlns:a16="http://schemas.microsoft.com/office/drawing/2014/main" id="{22DF7026-0282-4986-B815-9A2D97D7444F}"/>
              </a:ext>
            </a:extLst>
          </p:cNvPr>
          <p:cNvSpPr>
            <a:spLocks noChangeArrowheads="1"/>
          </p:cNvSpPr>
          <p:nvPr/>
        </p:nvSpPr>
        <p:spPr bwMode="auto">
          <a:xfrm>
            <a:off x="2689858" y="726318"/>
            <a:ext cx="4653060" cy="369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lnSpc>
                <a:spcPct val="150000"/>
              </a:lnSpc>
              <a:defRPr/>
            </a:pPr>
            <a:r>
              <a:rPr lang="en-US" altLang="zh-CN" sz="2000" b="1" dirty="0">
                <a:solidFill>
                  <a:srgbClr val="002060"/>
                </a:solidFill>
                <a:latin typeface="思源黑体 CN Bold" pitchFamily="34" charset="-122"/>
                <a:ea typeface="思源黑体 CN Bold" pitchFamily="34" charset="-122"/>
              </a:rPr>
              <a:t>1</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RGB LCD</a:t>
            </a:r>
            <a:r>
              <a:rPr lang="zh-CN" altLang="en-US" sz="2000" b="1" dirty="0">
                <a:solidFill>
                  <a:srgbClr val="002060"/>
                </a:solidFill>
                <a:latin typeface="思源黑体 CN Bold" pitchFamily="34" charset="-122"/>
                <a:ea typeface="思源黑体 CN Bold" pitchFamily="34" charset="-122"/>
              </a:rPr>
              <a:t>简介（了解）</a:t>
            </a:r>
            <a:endParaRPr lang="en-US" altLang="zh-CN" sz="2000" b="1" dirty="0">
              <a:solidFill>
                <a:srgbClr val="002060"/>
              </a:solidFill>
              <a:latin typeface="思源黑体 CN Bold" pitchFamily="34" charset="-122"/>
              <a:ea typeface="思源黑体 CN Bold" pitchFamily="34" charset="-122"/>
            </a:endParaRPr>
          </a:p>
          <a:p>
            <a:pPr eaLnBrk="1" hangingPunct="1">
              <a:lnSpc>
                <a:spcPct val="150000"/>
              </a:lnSpc>
              <a:defRPr/>
            </a:pPr>
            <a:r>
              <a:rPr lang="en-US" altLang="zh-CN" sz="2000" b="1" dirty="0">
                <a:solidFill>
                  <a:srgbClr val="002060"/>
                </a:solidFill>
                <a:latin typeface="思源黑体 CN Bold" pitchFamily="34" charset="-122"/>
                <a:ea typeface="思源黑体 CN Bold" pitchFamily="34" charset="-122"/>
              </a:rPr>
              <a:t>2</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LTDC</a:t>
            </a:r>
            <a:r>
              <a:rPr lang="zh-CN" altLang="en-US" sz="2000" b="1" dirty="0">
                <a:solidFill>
                  <a:srgbClr val="002060"/>
                </a:solidFill>
                <a:latin typeface="思源黑体 CN Bold" pitchFamily="34" charset="-122"/>
                <a:ea typeface="思源黑体 CN Bold" pitchFamily="34" charset="-122"/>
              </a:rPr>
              <a:t>介绍（熟悉）</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3</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RGB</a:t>
            </a:r>
            <a:r>
              <a:rPr lang="zh-CN" altLang="en-US" sz="2000" b="1" dirty="0">
                <a:solidFill>
                  <a:srgbClr val="002060"/>
                </a:solidFill>
                <a:latin typeface="思源黑体 CN Bold" pitchFamily="34" charset="-122"/>
                <a:ea typeface="思源黑体 CN Bold" pitchFamily="34" charset="-122"/>
              </a:rPr>
              <a:t>屏基本驱动步骤（掌握）</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4</a:t>
            </a:r>
            <a:r>
              <a:rPr lang="zh-CN" altLang="en-US" sz="2000" b="1" dirty="0">
                <a:solidFill>
                  <a:srgbClr val="002060"/>
                </a:solidFill>
                <a:latin typeface="思源黑体 CN Bold" pitchFamily="34" charset="-122"/>
                <a:ea typeface="思源黑体 CN Bold" pitchFamily="34" charset="-122"/>
              </a:rPr>
              <a:t>，编程实战</a:t>
            </a:r>
            <a:r>
              <a:rPr lang="en-US" altLang="zh-CN" sz="2000" b="1" dirty="0">
                <a:solidFill>
                  <a:srgbClr val="002060"/>
                </a:solidFill>
                <a:latin typeface="思源黑体 CN Bold" pitchFamily="34" charset="-122"/>
                <a:ea typeface="思源黑体 CN Bold" pitchFamily="34" charset="-122"/>
              </a:rPr>
              <a:t>1</a:t>
            </a:r>
            <a:r>
              <a:rPr lang="zh-CN" altLang="en-US" sz="2000" b="1" dirty="0">
                <a:solidFill>
                  <a:srgbClr val="002060"/>
                </a:solidFill>
                <a:latin typeface="思源黑体 CN Bold" pitchFamily="34" charset="-122"/>
                <a:ea typeface="思源黑体 CN Bold" pitchFamily="34" charset="-122"/>
              </a:rPr>
              <a:t>（掌握）</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FF0000"/>
                </a:solidFill>
                <a:latin typeface="思源黑体 CN Bold" pitchFamily="34" charset="-122"/>
                <a:ea typeface="思源黑体 CN Bold" pitchFamily="34" charset="-122"/>
              </a:rPr>
              <a:t>5</a:t>
            </a:r>
            <a:r>
              <a:rPr lang="zh-CN" altLang="en-US" sz="2000" b="1" dirty="0">
                <a:solidFill>
                  <a:srgbClr val="FF0000"/>
                </a:solidFill>
                <a:latin typeface="思源黑体 CN Bold" pitchFamily="34" charset="-122"/>
                <a:ea typeface="思源黑体 CN Bold" pitchFamily="34" charset="-122"/>
              </a:rPr>
              <a:t>，</a:t>
            </a:r>
            <a:r>
              <a:rPr lang="en-US" altLang="zh-CN" sz="2000" b="1" dirty="0">
                <a:solidFill>
                  <a:srgbClr val="FF0000"/>
                </a:solidFill>
                <a:latin typeface="思源黑体 CN Bold" pitchFamily="34" charset="-122"/>
                <a:ea typeface="思源黑体 CN Bold" pitchFamily="34" charset="-122"/>
              </a:rPr>
              <a:t>DMA2D</a:t>
            </a:r>
            <a:r>
              <a:rPr lang="zh-CN" altLang="en-US" sz="2000" b="1" dirty="0">
                <a:solidFill>
                  <a:srgbClr val="FF0000"/>
                </a:solidFill>
                <a:latin typeface="思源黑体 CN Bold" pitchFamily="34" charset="-122"/>
                <a:ea typeface="思源黑体 CN Bold" pitchFamily="34" charset="-122"/>
              </a:rPr>
              <a:t>介绍（熟悉）</a:t>
            </a:r>
            <a:endParaRPr lang="en-US" altLang="zh-CN" sz="2000" b="1" dirty="0">
              <a:solidFill>
                <a:srgbClr val="FF000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6</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DMA2D</a:t>
            </a:r>
            <a:r>
              <a:rPr lang="zh-CN" altLang="en-US" sz="2000" b="1" dirty="0">
                <a:solidFill>
                  <a:srgbClr val="002060"/>
                </a:solidFill>
                <a:latin typeface="思源黑体 CN Bold" pitchFamily="34" charset="-122"/>
                <a:ea typeface="思源黑体 CN Bold" pitchFamily="34" charset="-122"/>
              </a:rPr>
              <a:t>颜色填充的具体步骤（掌握）</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7</a:t>
            </a:r>
            <a:r>
              <a:rPr lang="zh-CN" altLang="en-US" sz="2000" b="1" dirty="0">
                <a:solidFill>
                  <a:srgbClr val="002060"/>
                </a:solidFill>
                <a:latin typeface="思源黑体 CN Bold" pitchFamily="34" charset="-122"/>
                <a:ea typeface="思源黑体 CN Bold" pitchFamily="34" charset="-122"/>
              </a:rPr>
              <a:t>，编程实战</a:t>
            </a:r>
            <a:r>
              <a:rPr lang="en-US" altLang="zh-CN" sz="2000" b="1" dirty="0">
                <a:solidFill>
                  <a:srgbClr val="002060"/>
                </a:solidFill>
                <a:latin typeface="思源黑体 CN Bold" pitchFamily="34" charset="-122"/>
                <a:ea typeface="思源黑体 CN Bold" pitchFamily="34" charset="-122"/>
              </a:rPr>
              <a:t>2</a:t>
            </a:r>
            <a:r>
              <a:rPr lang="zh-CN" altLang="en-US" sz="2000" b="1" dirty="0">
                <a:solidFill>
                  <a:srgbClr val="002060"/>
                </a:solidFill>
                <a:latin typeface="思源黑体 CN Bold" pitchFamily="34" charset="-122"/>
                <a:ea typeface="思源黑体 CN Bold" pitchFamily="34" charset="-122"/>
              </a:rPr>
              <a:t>（掌握）</a:t>
            </a:r>
            <a:endParaRPr lang="en-US" altLang="zh-CN" sz="2000" b="1" dirty="0">
              <a:solidFill>
                <a:srgbClr val="002060"/>
              </a:solidFill>
              <a:latin typeface="思源黑体 CN Bold" pitchFamily="34" charset="-122"/>
              <a:ea typeface="思源黑体 CN Bold" pitchFamily="34" charset="-122"/>
            </a:endParaRPr>
          </a:p>
          <a:p>
            <a:pPr eaLnBrk="1" hangingPunct="1">
              <a:lnSpc>
                <a:spcPct val="150000"/>
              </a:lnSpc>
              <a:defRPr/>
            </a:pPr>
            <a:r>
              <a:rPr lang="en-US" altLang="zh-CN" sz="2000" b="1" dirty="0">
                <a:solidFill>
                  <a:srgbClr val="002060"/>
                </a:solidFill>
                <a:latin typeface="思源黑体 CN Bold" pitchFamily="34" charset="-122"/>
                <a:ea typeface="思源黑体 CN Bold" pitchFamily="34" charset="-122"/>
              </a:rPr>
              <a:t>8</a:t>
            </a:r>
            <a:r>
              <a:rPr lang="zh-CN" altLang="en-US" sz="2000" b="1" dirty="0">
                <a:solidFill>
                  <a:srgbClr val="002060"/>
                </a:solidFill>
                <a:latin typeface="思源黑体 CN Bold" pitchFamily="34" charset="-122"/>
                <a:ea typeface="思源黑体 CN Bold" pitchFamily="34" charset="-122"/>
              </a:rPr>
              <a:t>，课堂总结</a:t>
            </a:r>
            <a:endParaRPr lang="en-US" altLang="zh-CN" sz="2000" b="1" dirty="0">
              <a:solidFill>
                <a:srgbClr val="002060"/>
              </a:solidFill>
              <a:latin typeface="思源黑体 CN Bold" pitchFamily="34" charset="-122"/>
              <a:ea typeface="思源黑体 CN Bold" pitchFamily="34" charset="-122"/>
            </a:endParaRPr>
          </a:p>
        </p:txBody>
      </p:sp>
      <p:sp>
        <p:nvSpPr>
          <p:cNvPr id="10" name="Rectangle 2">
            <a:extLst>
              <a:ext uri="{FF2B5EF4-FFF2-40B4-BE49-F238E27FC236}">
                <a16:creationId xmlns:a16="http://schemas.microsoft.com/office/drawing/2014/main" id="{CE5B2D90-811C-42F4-B8BF-9A68131D8EED}"/>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Tree>
    <p:extLst>
      <p:ext uri="{BB962C8B-B14F-4D97-AF65-F5344CB8AC3E}">
        <p14:creationId xmlns:p14="http://schemas.microsoft.com/office/powerpoint/2010/main" val="331955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24" name="矩形 39">
            <a:extLst>
              <a:ext uri="{FF2B5EF4-FFF2-40B4-BE49-F238E27FC236}">
                <a16:creationId xmlns:a16="http://schemas.microsoft.com/office/drawing/2014/main" id="{DDEA21DE-EFE8-4FFE-B3B8-1E7F40EC7243}"/>
              </a:ext>
            </a:extLst>
          </p:cNvPr>
          <p:cNvSpPr>
            <a:spLocks noChangeArrowheads="1"/>
          </p:cNvSpPr>
          <p:nvPr/>
        </p:nvSpPr>
        <p:spPr bwMode="auto">
          <a:xfrm>
            <a:off x="402998" y="699550"/>
            <a:ext cx="4054702" cy="45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sz="2000" b="1" dirty="0">
                <a:solidFill>
                  <a:srgbClr val="002060"/>
                </a:solidFill>
                <a:latin typeface="思源黑体 CN Bold" pitchFamily="34" charset="-122"/>
                <a:ea typeface="思源黑体 CN Bold" pitchFamily="34" charset="-122"/>
              </a:rPr>
              <a:t>3</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 DMA2D</a:t>
            </a:r>
            <a:r>
              <a:rPr lang="zh-CN" altLang="en-US" sz="2000" b="1" dirty="0">
                <a:solidFill>
                  <a:srgbClr val="002060"/>
                </a:solidFill>
                <a:latin typeface="思源黑体 CN Bold" pitchFamily="34" charset="-122"/>
                <a:ea typeface="思源黑体 CN Bold" pitchFamily="34" charset="-122"/>
              </a:rPr>
              <a:t>介绍（熟悉）</a:t>
            </a:r>
            <a:endParaRPr lang="en-US" altLang="zh-CN" sz="2000" b="1" dirty="0">
              <a:solidFill>
                <a:srgbClr val="002060"/>
              </a:solidFill>
              <a:latin typeface="思源黑体 CN Bold" pitchFamily="34" charset="-122"/>
              <a:ea typeface="思源黑体 CN Bold" pitchFamily="34" charset="-122"/>
            </a:endParaRPr>
          </a:p>
        </p:txBody>
      </p:sp>
      <p:sp>
        <p:nvSpPr>
          <p:cNvPr id="14" name="矩形 39">
            <a:extLst>
              <a:ext uri="{FF2B5EF4-FFF2-40B4-BE49-F238E27FC236}">
                <a16:creationId xmlns:a16="http://schemas.microsoft.com/office/drawing/2014/main" id="{DFCA18A4-3639-44D4-8080-A6AFE37BEF3C}"/>
              </a:ext>
            </a:extLst>
          </p:cNvPr>
          <p:cNvSpPr>
            <a:spLocks noChangeArrowheads="1"/>
          </p:cNvSpPr>
          <p:nvPr/>
        </p:nvSpPr>
        <p:spPr bwMode="auto">
          <a:xfrm>
            <a:off x="949071" y="1227454"/>
            <a:ext cx="5652375" cy="124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nchor="ctr">
            <a:spAutoFit/>
          </a:bodyPr>
          <a:lstStyle/>
          <a:p>
            <a:pPr>
              <a:lnSpc>
                <a:spcPct val="150000"/>
              </a:lnSpc>
            </a:pPr>
            <a:r>
              <a:rPr lang="en-US" altLang="zh-CN" dirty="0">
                <a:solidFill>
                  <a:srgbClr val="002060"/>
                </a:solidFill>
                <a:latin typeface="思源黑体 CN Normal" panose="020B0400000000000000" pitchFamily="34" charset="-122"/>
                <a:ea typeface="思源黑体 CN Normal" panose="020B0400000000000000" pitchFamily="34" charset="-122"/>
              </a:rPr>
              <a:t>3.1</a:t>
            </a:r>
            <a:r>
              <a:rPr lang="zh-CN" altLang="en-US" dirty="0">
                <a:solidFill>
                  <a:srgbClr val="002060"/>
                </a:solidFill>
                <a:latin typeface="思源黑体 CN Normal" panose="020B0400000000000000" pitchFamily="34" charset="-122"/>
                <a:ea typeface="思源黑体 CN Normal" panose="020B0400000000000000" pitchFamily="34" charset="-122"/>
              </a:rPr>
              <a:t>，</a:t>
            </a:r>
            <a:r>
              <a:rPr lang="en-US" altLang="zh-CN" dirty="0">
                <a:solidFill>
                  <a:srgbClr val="002060"/>
                </a:solidFill>
                <a:latin typeface="思源黑体 CN Normal" panose="020B0400000000000000" pitchFamily="34" charset="-122"/>
                <a:ea typeface="思源黑体 CN Normal" panose="020B0400000000000000" pitchFamily="34" charset="-122"/>
              </a:rPr>
              <a:t>DMA2D</a:t>
            </a:r>
            <a:r>
              <a:rPr lang="zh-CN" altLang="en-US" dirty="0">
                <a:solidFill>
                  <a:srgbClr val="002060"/>
                </a:solidFill>
                <a:latin typeface="思源黑体 CN Normal" panose="020B0400000000000000" pitchFamily="34" charset="-122"/>
                <a:ea typeface="思源黑体 CN Normal" panose="020B0400000000000000" pitchFamily="34" charset="-122"/>
              </a:rPr>
              <a:t>简介</a:t>
            </a:r>
            <a:endParaRPr lang="en-US" altLang="zh-CN" dirty="0">
              <a:solidFill>
                <a:srgbClr val="002060"/>
              </a:solidFill>
              <a:latin typeface="思源黑体 CN Normal" panose="020B0400000000000000" pitchFamily="34" charset="-122"/>
              <a:ea typeface="思源黑体 CN Normal" panose="020B0400000000000000" pitchFamily="34" charset="-122"/>
            </a:endParaRPr>
          </a:p>
          <a:p>
            <a:pPr>
              <a:lnSpc>
                <a:spcPct val="150000"/>
              </a:lnSpc>
            </a:pPr>
            <a:r>
              <a:rPr lang="en-US" altLang="zh-CN" dirty="0">
                <a:solidFill>
                  <a:srgbClr val="002060"/>
                </a:solidFill>
                <a:latin typeface="思源黑体 CN Normal" panose="020B0400000000000000" pitchFamily="34" charset="-122"/>
                <a:ea typeface="思源黑体 CN Normal" panose="020B0400000000000000" pitchFamily="34" charset="-122"/>
              </a:rPr>
              <a:t>3.2</a:t>
            </a:r>
            <a:r>
              <a:rPr lang="zh-CN" altLang="en-US" dirty="0">
                <a:solidFill>
                  <a:srgbClr val="002060"/>
                </a:solidFill>
                <a:latin typeface="思源黑体 CN Normal" panose="020B0400000000000000" pitchFamily="34" charset="-122"/>
                <a:ea typeface="思源黑体 CN Normal" panose="020B0400000000000000" pitchFamily="34" charset="-122"/>
              </a:rPr>
              <a:t>，</a:t>
            </a:r>
            <a:r>
              <a:rPr lang="en-US" altLang="zh-CN" dirty="0">
                <a:solidFill>
                  <a:srgbClr val="002060"/>
                </a:solidFill>
                <a:latin typeface="思源黑体 CN Normal" panose="020B0400000000000000" pitchFamily="34" charset="-122"/>
                <a:ea typeface="思源黑体 CN Normal" panose="020B0400000000000000" pitchFamily="34" charset="-122"/>
              </a:rPr>
              <a:t>DMA2D</a:t>
            </a:r>
            <a:r>
              <a:rPr lang="zh-CN" altLang="en-US" dirty="0">
                <a:solidFill>
                  <a:srgbClr val="002060"/>
                </a:solidFill>
                <a:latin typeface="思源黑体 CN Normal" panose="020B0400000000000000" pitchFamily="34" charset="-122"/>
                <a:ea typeface="思源黑体 CN Normal" panose="020B0400000000000000" pitchFamily="34" charset="-122"/>
              </a:rPr>
              <a:t>框图介绍</a:t>
            </a:r>
            <a:endParaRPr lang="en-US" altLang="zh-CN" dirty="0">
              <a:solidFill>
                <a:srgbClr val="002060"/>
              </a:solidFill>
              <a:latin typeface="思源黑体 CN Normal" panose="020B0400000000000000" pitchFamily="34" charset="-122"/>
              <a:ea typeface="思源黑体 CN Normal" panose="020B0400000000000000" pitchFamily="34" charset="-122"/>
            </a:endParaRPr>
          </a:p>
          <a:p>
            <a:pPr>
              <a:lnSpc>
                <a:spcPct val="150000"/>
              </a:lnSpc>
            </a:pPr>
            <a:r>
              <a:rPr lang="en-US" altLang="zh-CN" dirty="0">
                <a:solidFill>
                  <a:srgbClr val="002060"/>
                </a:solidFill>
                <a:latin typeface="思源黑体 CN Normal" panose="020B0400000000000000" pitchFamily="34" charset="-122"/>
                <a:ea typeface="思源黑体 CN Normal" panose="020B0400000000000000" pitchFamily="34" charset="-122"/>
              </a:rPr>
              <a:t>3.3</a:t>
            </a:r>
            <a:r>
              <a:rPr lang="zh-CN" altLang="en-US" dirty="0">
                <a:solidFill>
                  <a:srgbClr val="002060"/>
                </a:solidFill>
                <a:latin typeface="思源黑体 CN Normal" panose="020B0400000000000000" pitchFamily="34" charset="-122"/>
                <a:ea typeface="思源黑体 CN Normal" panose="020B0400000000000000" pitchFamily="34" charset="-122"/>
              </a:rPr>
              <a:t>，</a:t>
            </a:r>
            <a:r>
              <a:rPr lang="en-US" altLang="zh-CN" dirty="0">
                <a:solidFill>
                  <a:srgbClr val="002060"/>
                </a:solidFill>
                <a:latin typeface="思源黑体 CN Normal" panose="020B0400000000000000" pitchFamily="34" charset="-122"/>
                <a:ea typeface="思源黑体 CN Normal" panose="020B0400000000000000" pitchFamily="34" charset="-122"/>
              </a:rPr>
              <a:t>DMA2D</a:t>
            </a:r>
            <a:r>
              <a:rPr lang="zh-CN" altLang="en-US" dirty="0">
                <a:solidFill>
                  <a:srgbClr val="002060"/>
                </a:solidFill>
                <a:latin typeface="思源黑体 CN Normal" panose="020B0400000000000000" pitchFamily="34" charset="-122"/>
                <a:ea typeface="思源黑体 CN Normal" panose="020B0400000000000000" pitchFamily="34" charset="-122"/>
              </a:rPr>
              <a:t>相关寄存器介绍</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3305533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4" name="矩形 39">
            <a:extLst>
              <a:ext uri="{FF2B5EF4-FFF2-40B4-BE49-F238E27FC236}">
                <a16:creationId xmlns:a16="http://schemas.microsoft.com/office/drawing/2014/main" id="{22DF7026-0282-4986-B815-9A2D97D7444F}"/>
              </a:ext>
            </a:extLst>
          </p:cNvPr>
          <p:cNvSpPr>
            <a:spLocks noChangeArrowheads="1"/>
          </p:cNvSpPr>
          <p:nvPr/>
        </p:nvSpPr>
        <p:spPr bwMode="auto">
          <a:xfrm>
            <a:off x="182018" y="448842"/>
            <a:ext cx="3463290"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DMA2D</a:t>
            </a:r>
            <a:r>
              <a:rPr lang="zh-CN" altLang="en-US" dirty="0">
                <a:solidFill>
                  <a:srgbClr val="002060"/>
                </a:solidFill>
                <a:latin typeface="思源黑体 CN Normal" panose="020B0400000000000000" pitchFamily="34" charset="-122"/>
                <a:ea typeface="思源黑体 CN Normal" panose="020B0400000000000000" pitchFamily="34" charset="-122"/>
              </a:rPr>
              <a:t>简介（了解）</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24" name="文本框 23">
            <a:extLst>
              <a:ext uri="{FF2B5EF4-FFF2-40B4-BE49-F238E27FC236}">
                <a16:creationId xmlns:a16="http://schemas.microsoft.com/office/drawing/2014/main" id="{1B4159D6-94E3-4E94-ACE6-A6E49E9A0F45}"/>
              </a:ext>
            </a:extLst>
          </p:cNvPr>
          <p:cNvSpPr txBox="1"/>
          <p:nvPr/>
        </p:nvSpPr>
        <p:spPr>
          <a:xfrm>
            <a:off x="588499" y="1013281"/>
            <a:ext cx="7967002" cy="338554"/>
          </a:xfrm>
          <a:prstGeom prst="rect">
            <a:avLst/>
          </a:prstGeom>
          <a:noFill/>
        </p:spPr>
        <p:txBody>
          <a:bodyPr wrap="square" rtlCol="0">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DMA2D</a:t>
            </a:r>
            <a:r>
              <a:rPr lang="zh-CN" altLang="en-US" sz="1600" dirty="0">
                <a:solidFill>
                  <a:srgbClr val="002060"/>
                </a:solidFill>
                <a:latin typeface="思源黑体 CN Normal" panose="020B0400000000000000" pitchFamily="34" charset="-122"/>
                <a:ea typeface="思源黑体 CN Normal" panose="020B0400000000000000" pitchFamily="34" charset="-122"/>
              </a:rPr>
              <a:t>是由</a:t>
            </a:r>
            <a:r>
              <a:rPr lang="en-US" altLang="zh-CN" sz="1600" dirty="0">
                <a:solidFill>
                  <a:srgbClr val="002060"/>
                </a:solidFill>
                <a:latin typeface="思源黑体 CN Normal" panose="020B0400000000000000" pitchFamily="34" charset="-122"/>
                <a:ea typeface="思源黑体 CN Normal" panose="020B0400000000000000" pitchFamily="34" charset="-122"/>
              </a:rPr>
              <a:t>ST</a:t>
            </a:r>
            <a:r>
              <a:rPr lang="zh-CN" altLang="en-US" sz="1600" dirty="0">
                <a:solidFill>
                  <a:srgbClr val="002060"/>
                </a:solidFill>
                <a:latin typeface="思源黑体 CN Normal" panose="020B0400000000000000" pitchFamily="34" charset="-122"/>
                <a:ea typeface="思源黑体 CN Normal" panose="020B0400000000000000" pitchFamily="34" charset="-122"/>
              </a:rPr>
              <a:t>公司设计的一个</a:t>
            </a:r>
            <a:r>
              <a:rPr lang="zh-CN" altLang="en-US" sz="1600" dirty="0">
                <a:solidFill>
                  <a:srgbClr val="FF0000"/>
                </a:solidFill>
                <a:latin typeface="思源黑体 CN Normal" panose="020B0400000000000000" pitchFamily="34" charset="-122"/>
                <a:ea typeface="思源黑体 CN Normal" panose="020B0400000000000000" pitchFamily="34" charset="-122"/>
              </a:rPr>
              <a:t>专用于图像处理的专业</a:t>
            </a:r>
            <a:r>
              <a:rPr lang="en-US" altLang="zh-CN" sz="1600" dirty="0">
                <a:solidFill>
                  <a:srgbClr val="FF0000"/>
                </a:solidFill>
                <a:latin typeface="思源黑体 CN Normal" panose="020B0400000000000000" pitchFamily="34" charset="-122"/>
                <a:ea typeface="思源黑体 CN Normal" panose="020B0400000000000000" pitchFamily="34" charset="-122"/>
              </a:rPr>
              <a:t>DMA</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en-US" altLang="zh-CN" sz="1600" dirty="0" err="1">
                <a:solidFill>
                  <a:srgbClr val="002060"/>
                </a:solidFill>
                <a:latin typeface="思源黑体 CN Normal" panose="020B0400000000000000" pitchFamily="34" charset="-122"/>
                <a:ea typeface="思源黑体 CN Normal" panose="020B0400000000000000" pitchFamily="34" charset="-122"/>
              </a:rPr>
              <a:t>Chrom</a:t>
            </a:r>
            <a:r>
              <a:rPr lang="en-US" altLang="zh-CN" sz="1600" dirty="0">
                <a:solidFill>
                  <a:srgbClr val="002060"/>
                </a:solidFill>
                <a:latin typeface="思源黑体 CN Normal" panose="020B0400000000000000" pitchFamily="34" charset="-122"/>
                <a:ea typeface="思源黑体 CN Normal" panose="020B0400000000000000" pitchFamily="34" charset="-122"/>
              </a:rPr>
              <a:t>-Art Accelerator)</a:t>
            </a:r>
            <a:r>
              <a:rPr lang="zh-CN" altLang="en-US" sz="1600" dirty="0">
                <a:solidFill>
                  <a:srgbClr val="002060"/>
                </a:solidFill>
                <a:latin typeface="思源黑体 CN Normal" panose="020B0400000000000000" pitchFamily="34" charset="-122"/>
                <a:ea typeface="思源黑体 CN Normal" panose="020B0400000000000000" pitchFamily="34" charset="-122"/>
              </a:rPr>
              <a:t>。</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0" name="Rectangle 2">
            <a:extLst>
              <a:ext uri="{FF2B5EF4-FFF2-40B4-BE49-F238E27FC236}">
                <a16:creationId xmlns:a16="http://schemas.microsoft.com/office/drawing/2014/main" id="{89171F34-ED6E-4A81-8289-AAC163560C17}"/>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25" name="矩形: 圆角 24">
            <a:extLst>
              <a:ext uri="{FF2B5EF4-FFF2-40B4-BE49-F238E27FC236}">
                <a16:creationId xmlns:a16="http://schemas.microsoft.com/office/drawing/2014/main" id="{5930BDD9-E927-A28C-DF31-9CB2784FBC80}"/>
              </a:ext>
            </a:extLst>
          </p:cNvPr>
          <p:cNvSpPr/>
          <p:nvPr/>
        </p:nvSpPr>
        <p:spPr>
          <a:xfrm>
            <a:off x="5895331" y="518352"/>
            <a:ext cx="3126749" cy="311932"/>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STM32</a:t>
            </a:r>
            <a:r>
              <a:rPr lang="zh-CN" altLang="en-US" sz="1600" dirty="0">
                <a:latin typeface="思源黑体 CN Normal" panose="020B0400000000000000" pitchFamily="34" charset="-122"/>
                <a:ea typeface="思源黑体 CN Normal" panose="020B0400000000000000" pitchFamily="34" charset="-122"/>
              </a:rPr>
              <a:t>的“</a:t>
            </a:r>
            <a:r>
              <a:rPr lang="en-US" altLang="zh-CN" sz="1600" dirty="0">
                <a:latin typeface="思源黑体 CN Normal" panose="020B0400000000000000" pitchFamily="34" charset="-122"/>
                <a:ea typeface="思源黑体 CN Normal" panose="020B0400000000000000" pitchFamily="34" charset="-122"/>
              </a:rPr>
              <a:t>GPU</a:t>
            </a:r>
            <a:r>
              <a:rPr lang="zh-CN" altLang="en-US" sz="1600" dirty="0">
                <a:latin typeface="思源黑体 CN Normal" panose="020B0400000000000000" pitchFamily="34" charset="-122"/>
                <a:ea typeface="思源黑体 CN Normal" panose="020B0400000000000000" pitchFamily="34" charset="-122"/>
              </a:rPr>
              <a:t>”图形处理器</a:t>
            </a:r>
          </a:p>
        </p:txBody>
      </p:sp>
      <p:sp>
        <p:nvSpPr>
          <p:cNvPr id="15" name="文本框 14">
            <a:extLst>
              <a:ext uri="{FF2B5EF4-FFF2-40B4-BE49-F238E27FC236}">
                <a16:creationId xmlns:a16="http://schemas.microsoft.com/office/drawing/2014/main" id="{9C733421-6809-2FA6-1B58-BC93CED7CA58}"/>
              </a:ext>
            </a:extLst>
          </p:cNvPr>
          <p:cNvSpPr txBox="1"/>
          <p:nvPr/>
        </p:nvSpPr>
        <p:spPr>
          <a:xfrm>
            <a:off x="588499" y="1442518"/>
            <a:ext cx="5545016" cy="338554"/>
          </a:xfrm>
          <a:prstGeom prst="rect">
            <a:avLst/>
          </a:prstGeom>
          <a:noFill/>
        </p:spPr>
        <p:txBody>
          <a:bodyPr wrap="square" rtlCol="0">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DMA2D</a:t>
            </a:r>
            <a:r>
              <a:rPr lang="zh-CN" altLang="en-US" sz="1600" dirty="0">
                <a:solidFill>
                  <a:srgbClr val="002060"/>
                </a:solidFill>
                <a:latin typeface="思源黑体 CN Normal" panose="020B0400000000000000" pitchFamily="34" charset="-122"/>
                <a:ea typeface="思源黑体 CN Normal" panose="020B0400000000000000" pitchFamily="34" charset="-122"/>
              </a:rPr>
              <a:t>两个功能：</a:t>
            </a:r>
            <a:r>
              <a:rPr lang="en-US" altLang="zh-CN" sz="1600" dirty="0">
                <a:solidFill>
                  <a:srgbClr val="002060"/>
                </a:solidFill>
                <a:latin typeface="思源黑体 CN Normal" panose="020B0400000000000000" pitchFamily="34" charset="-122"/>
                <a:ea typeface="思源黑体 CN Normal" panose="020B0400000000000000" pitchFamily="34" charset="-122"/>
              </a:rPr>
              <a:t>DMA</a:t>
            </a:r>
            <a:r>
              <a:rPr lang="zh-CN" altLang="en-US" sz="1600" dirty="0">
                <a:solidFill>
                  <a:srgbClr val="002060"/>
                </a:solidFill>
                <a:latin typeface="思源黑体 CN Normal" panose="020B0400000000000000" pitchFamily="34" charset="-122"/>
                <a:ea typeface="思源黑体 CN Normal" panose="020B0400000000000000" pitchFamily="34" charset="-122"/>
              </a:rPr>
              <a:t>数据传输功能、</a:t>
            </a:r>
            <a:r>
              <a:rPr lang="en-US" altLang="zh-CN" sz="1600" dirty="0">
                <a:solidFill>
                  <a:srgbClr val="002060"/>
                </a:solidFill>
                <a:latin typeface="思源黑体 CN Normal" panose="020B0400000000000000" pitchFamily="34" charset="-122"/>
                <a:ea typeface="思源黑体 CN Normal" panose="020B0400000000000000" pitchFamily="34" charset="-122"/>
              </a:rPr>
              <a:t>2D</a:t>
            </a:r>
            <a:r>
              <a:rPr lang="zh-CN" altLang="en-US" sz="1600" dirty="0">
                <a:solidFill>
                  <a:srgbClr val="002060"/>
                </a:solidFill>
                <a:latin typeface="思源黑体 CN Normal" panose="020B0400000000000000" pitchFamily="34" charset="-122"/>
                <a:ea typeface="思源黑体 CN Normal" panose="020B0400000000000000" pitchFamily="34" charset="-122"/>
              </a:rPr>
              <a:t>图形加速功能</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圆角 15">
            <a:extLst>
              <a:ext uri="{FF2B5EF4-FFF2-40B4-BE49-F238E27FC236}">
                <a16:creationId xmlns:a16="http://schemas.microsoft.com/office/drawing/2014/main" id="{FF7C46BC-CB12-30A5-9094-0E02B10E78CC}"/>
              </a:ext>
            </a:extLst>
          </p:cNvPr>
          <p:cNvSpPr/>
          <p:nvPr/>
        </p:nvSpPr>
        <p:spPr>
          <a:xfrm>
            <a:off x="665870" y="1967456"/>
            <a:ext cx="1824112" cy="311932"/>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DMA</a:t>
            </a:r>
            <a:r>
              <a:rPr lang="zh-CN" altLang="en-US" sz="1600" dirty="0">
                <a:latin typeface="思源黑体 CN Normal" panose="020B0400000000000000" pitchFamily="34" charset="-122"/>
                <a:ea typeface="思源黑体 CN Normal" panose="020B0400000000000000" pitchFamily="34" charset="-122"/>
              </a:rPr>
              <a:t>数据传输</a:t>
            </a:r>
          </a:p>
        </p:txBody>
      </p:sp>
      <p:sp>
        <p:nvSpPr>
          <p:cNvPr id="17" name="文本框 16">
            <a:extLst>
              <a:ext uri="{FF2B5EF4-FFF2-40B4-BE49-F238E27FC236}">
                <a16:creationId xmlns:a16="http://schemas.microsoft.com/office/drawing/2014/main" id="{B5DBB798-5BDE-850A-B791-D7A71310E73A}"/>
              </a:ext>
            </a:extLst>
          </p:cNvPr>
          <p:cNvSpPr txBox="1"/>
          <p:nvPr/>
        </p:nvSpPr>
        <p:spPr>
          <a:xfrm>
            <a:off x="2489983" y="1968773"/>
            <a:ext cx="3589607"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寄存器到存储器、存储器到存储器</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18" name="矩形: 圆角 17">
            <a:extLst>
              <a:ext uri="{FF2B5EF4-FFF2-40B4-BE49-F238E27FC236}">
                <a16:creationId xmlns:a16="http://schemas.microsoft.com/office/drawing/2014/main" id="{5487FAD3-F1B2-9294-E3A7-A51A3748A137}"/>
              </a:ext>
            </a:extLst>
          </p:cNvPr>
          <p:cNvSpPr/>
          <p:nvPr/>
        </p:nvSpPr>
        <p:spPr>
          <a:xfrm>
            <a:off x="665870" y="2851134"/>
            <a:ext cx="1824112" cy="311932"/>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2D</a:t>
            </a:r>
            <a:r>
              <a:rPr lang="zh-CN" altLang="en-US" sz="1600" dirty="0">
                <a:latin typeface="思源黑体 CN Normal" panose="020B0400000000000000" pitchFamily="34" charset="-122"/>
                <a:ea typeface="思源黑体 CN Normal" panose="020B0400000000000000" pitchFamily="34" charset="-122"/>
              </a:rPr>
              <a:t>图形加速</a:t>
            </a:r>
          </a:p>
        </p:txBody>
      </p:sp>
      <p:sp>
        <p:nvSpPr>
          <p:cNvPr id="19" name="文本框 18">
            <a:extLst>
              <a:ext uri="{FF2B5EF4-FFF2-40B4-BE49-F238E27FC236}">
                <a16:creationId xmlns:a16="http://schemas.microsoft.com/office/drawing/2014/main" id="{C902CC8E-D5CA-E4B0-A24B-371B5A797094}"/>
              </a:ext>
            </a:extLst>
          </p:cNvPr>
          <p:cNvSpPr txBox="1"/>
          <p:nvPr/>
        </p:nvSpPr>
        <p:spPr>
          <a:xfrm>
            <a:off x="2489983" y="2836174"/>
            <a:ext cx="4166382"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支持硬件的颜色格式转换和</a:t>
            </a:r>
            <a:r>
              <a:rPr lang="en-US" altLang="zh-CN" sz="1600" dirty="0">
                <a:solidFill>
                  <a:srgbClr val="002060"/>
                </a:solidFill>
                <a:latin typeface="思源黑体 CN Normal" panose="020B0400000000000000" pitchFamily="34" charset="-122"/>
                <a:ea typeface="思源黑体 CN Normal" panose="020B0400000000000000" pitchFamily="34" charset="-122"/>
              </a:rPr>
              <a:t>Alpha</a:t>
            </a:r>
            <a:r>
              <a:rPr lang="zh-CN" altLang="en-US" sz="1600" dirty="0">
                <a:solidFill>
                  <a:srgbClr val="002060"/>
                </a:solidFill>
                <a:latin typeface="思源黑体 CN Normal" panose="020B0400000000000000" pitchFamily="34" charset="-122"/>
                <a:ea typeface="思源黑体 CN Normal" panose="020B0400000000000000" pitchFamily="34" charset="-122"/>
              </a:rPr>
              <a:t>混合效果</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2" name="文本框 21">
            <a:extLst>
              <a:ext uri="{FF2B5EF4-FFF2-40B4-BE49-F238E27FC236}">
                <a16:creationId xmlns:a16="http://schemas.microsoft.com/office/drawing/2014/main" id="{E0766B2E-B31D-F075-3964-510563D2D9EE}"/>
              </a:ext>
            </a:extLst>
          </p:cNvPr>
          <p:cNvSpPr txBox="1"/>
          <p:nvPr/>
        </p:nvSpPr>
        <p:spPr>
          <a:xfrm>
            <a:off x="665870" y="2311234"/>
            <a:ext cx="3589607"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颜色填充</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zh-CN" altLang="en-US" sz="1600" dirty="0">
                <a:solidFill>
                  <a:srgbClr val="002060"/>
                </a:solidFill>
                <a:latin typeface="思源黑体 CN Normal" panose="020B0400000000000000" pitchFamily="34" charset="-122"/>
                <a:ea typeface="思源黑体 CN Normal" panose="020B0400000000000000" pitchFamily="34" charset="-122"/>
              </a:rPr>
              <a:t>矩形区域</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zh-CN" altLang="en-US" sz="1600" dirty="0">
                <a:solidFill>
                  <a:srgbClr val="002060"/>
                </a:solidFill>
                <a:latin typeface="思源黑体 CN Normal" panose="020B0400000000000000" pitchFamily="34" charset="-122"/>
                <a:ea typeface="思源黑体 CN Normal" panose="020B0400000000000000" pitchFamily="34" charset="-122"/>
              </a:rPr>
              <a:t>、图像</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zh-CN" altLang="en-US" sz="1600" dirty="0">
                <a:solidFill>
                  <a:srgbClr val="002060"/>
                </a:solidFill>
                <a:latin typeface="思源黑体 CN Normal" panose="020B0400000000000000" pitchFamily="34" charset="-122"/>
                <a:ea typeface="思源黑体 CN Normal" panose="020B0400000000000000" pitchFamily="34" charset="-122"/>
              </a:rPr>
              <a:t>内存</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zh-CN" altLang="en-US" sz="1600" dirty="0">
                <a:solidFill>
                  <a:srgbClr val="002060"/>
                </a:solidFill>
                <a:latin typeface="思源黑体 CN Normal" panose="020B0400000000000000" pitchFamily="34" charset="-122"/>
                <a:ea typeface="思源黑体 CN Normal" panose="020B0400000000000000" pitchFamily="34" charset="-122"/>
              </a:rPr>
              <a:t>复制</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3" name="文本框 22">
            <a:extLst>
              <a:ext uri="{FF2B5EF4-FFF2-40B4-BE49-F238E27FC236}">
                <a16:creationId xmlns:a16="http://schemas.microsoft.com/office/drawing/2014/main" id="{DB1DF29B-C984-DF3D-F3E4-CA8A6C4CEAE1}"/>
              </a:ext>
            </a:extLst>
          </p:cNvPr>
          <p:cNvSpPr txBox="1"/>
          <p:nvPr/>
        </p:nvSpPr>
        <p:spPr>
          <a:xfrm>
            <a:off x="665869" y="3192583"/>
            <a:ext cx="6979921"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颜色格式转换</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en-US" altLang="zh-CN" sz="1600" dirty="0" err="1">
                <a:solidFill>
                  <a:srgbClr val="002060"/>
                </a:solidFill>
                <a:latin typeface="思源黑体 CN Normal" panose="020B0400000000000000" pitchFamily="34" charset="-122"/>
                <a:ea typeface="思源黑体 CN Normal" panose="020B0400000000000000" pitchFamily="34" charset="-122"/>
              </a:rPr>
              <a:t>YcbCr</a:t>
            </a:r>
            <a:r>
              <a:rPr lang="zh-CN" altLang="en-US" sz="1600" dirty="0">
                <a:solidFill>
                  <a:srgbClr val="002060"/>
                </a:solidFill>
                <a:latin typeface="思源黑体 CN Normal" panose="020B0400000000000000" pitchFamily="34" charset="-122"/>
                <a:ea typeface="思源黑体 CN Normal" panose="020B0400000000000000" pitchFamily="34" charset="-122"/>
              </a:rPr>
              <a:t>转</a:t>
            </a:r>
            <a:r>
              <a:rPr lang="en-US" altLang="zh-CN" sz="1600" dirty="0">
                <a:solidFill>
                  <a:srgbClr val="002060"/>
                </a:solidFill>
                <a:latin typeface="思源黑体 CN Normal" panose="020B0400000000000000" pitchFamily="34" charset="-122"/>
                <a:ea typeface="思源黑体 CN Normal" panose="020B0400000000000000" pitchFamily="34" charset="-122"/>
              </a:rPr>
              <a:t>RGB</a:t>
            </a:r>
            <a:r>
              <a:rPr lang="zh-CN" altLang="en-US" sz="1600" dirty="0">
                <a:solidFill>
                  <a:srgbClr val="002060"/>
                </a:solidFill>
                <a:latin typeface="思源黑体 CN Normal" panose="020B0400000000000000" pitchFamily="34" charset="-122"/>
                <a:ea typeface="思源黑体 CN Normal" panose="020B0400000000000000" pitchFamily="34" charset="-122"/>
              </a:rPr>
              <a:t>或</a:t>
            </a:r>
            <a:r>
              <a:rPr lang="en-US" altLang="zh-CN" sz="1600" dirty="0">
                <a:solidFill>
                  <a:srgbClr val="002060"/>
                </a:solidFill>
                <a:latin typeface="思源黑体 CN Normal" panose="020B0400000000000000" pitchFamily="34" charset="-122"/>
                <a:ea typeface="思源黑体 CN Normal" panose="020B0400000000000000" pitchFamily="34" charset="-122"/>
              </a:rPr>
              <a:t>RGB888</a:t>
            </a:r>
            <a:r>
              <a:rPr lang="zh-CN" altLang="en-US" sz="1600" dirty="0">
                <a:solidFill>
                  <a:srgbClr val="002060"/>
                </a:solidFill>
                <a:latin typeface="思源黑体 CN Normal" panose="020B0400000000000000" pitchFamily="34" charset="-122"/>
                <a:ea typeface="思源黑体 CN Normal" panose="020B0400000000000000" pitchFamily="34" charset="-122"/>
              </a:rPr>
              <a:t>转</a:t>
            </a:r>
            <a:r>
              <a:rPr lang="en-US" altLang="zh-CN" sz="1600" dirty="0">
                <a:solidFill>
                  <a:srgbClr val="002060"/>
                </a:solidFill>
                <a:latin typeface="思源黑体 CN Normal" panose="020B0400000000000000" pitchFamily="34" charset="-122"/>
                <a:ea typeface="思源黑体 CN Normal" panose="020B0400000000000000" pitchFamily="34" charset="-122"/>
              </a:rPr>
              <a:t>RGB565)</a:t>
            </a:r>
            <a:r>
              <a:rPr lang="zh-CN" altLang="en-US" sz="1600" dirty="0">
                <a:solidFill>
                  <a:srgbClr val="002060"/>
                </a:solidFill>
                <a:latin typeface="思源黑体 CN Normal" panose="020B0400000000000000" pitchFamily="34" charset="-122"/>
                <a:ea typeface="思源黑体 CN Normal" panose="020B0400000000000000" pitchFamily="34" charset="-122"/>
              </a:rPr>
              <a:t>、透明度混合</a:t>
            </a:r>
            <a:r>
              <a:rPr lang="en-US" altLang="zh-CN" sz="1600" dirty="0">
                <a:solidFill>
                  <a:srgbClr val="002060"/>
                </a:solidFill>
                <a:latin typeface="思源黑体 CN Normal" panose="020B0400000000000000" pitchFamily="34" charset="-122"/>
                <a:ea typeface="思源黑体 CN Normal" panose="020B0400000000000000" pitchFamily="34" charset="-122"/>
              </a:rPr>
              <a:t>(Alpha Blend)</a:t>
            </a:r>
          </a:p>
        </p:txBody>
      </p:sp>
      <p:sp>
        <p:nvSpPr>
          <p:cNvPr id="27" name="矩形: 圆角 26">
            <a:extLst>
              <a:ext uri="{FF2B5EF4-FFF2-40B4-BE49-F238E27FC236}">
                <a16:creationId xmlns:a16="http://schemas.microsoft.com/office/drawing/2014/main" id="{328A500B-2D91-DA12-FFAC-0FF9578019A8}"/>
              </a:ext>
            </a:extLst>
          </p:cNvPr>
          <p:cNvSpPr/>
          <p:nvPr/>
        </p:nvSpPr>
        <p:spPr>
          <a:xfrm>
            <a:off x="665869" y="3716358"/>
            <a:ext cx="1824113" cy="311932"/>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工作模式</a:t>
            </a:r>
          </a:p>
        </p:txBody>
      </p:sp>
      <p:sp>
        <p:nvSpPr>
          <p:cNvPr id="28" name="文本框 27">
            <a:extLst>
              <a:ext uri="{FF2B5EF4-FFF2-40B4-BE49-F238E27FC236}">
                <a16:creationId xmlns:a16="http://schemas.microsoft.com/office/drawing/2014/main" id="{63A151EB-7F8A-C299-D8E0-580DFB7140C7}"/>
              </a:ext>
            </a:extLst>
          </p:cNvPr>
          <p:cNvSpPr txBox="1"/>
          <p:nvPr/>
        </p:nvSpPr>
        <p:spPr>
          <a:xfrm>
            <a:off x="2579075" y="3626081"/>
            <a:ext cx="5319934" cy="1204369"/>
          </a:xfrm>
          <a:prstGeom prst="rect">
            <a:avLst/>
          </a:prstGeom>
          <a:noFill/>
        </p:spPr>
        <p:txBody>
          <a:bodyPr wrap="square" rtlCol="0">
            <a:spAutoFit/>
          </a:bodyPr>
          <a:lstStyle/>
          <a:p>
            <a:pPr>
              <a:lnSpc>
                <a:spcPts val="2200"/>
              </a:lnSpc>
            </a:pPr>
            <a:r>
              <a:rPr lang="zh-CN" altLang="en-US" sz="1600" dirty="0">
                <a:solidFill>
                  <a:srgbClr val="002060"/>
                </a:solidFill>
                <a:latin typeface="思源黑体 CN Normal" panose="020B0400000000000000" pitchFamily="34" charset="-122"/>
                <a:ea typeface="思源黑体 CN Normal" panose="020B0400000000000000" pitchFamily="34" charset="-122"/>
              </a:rPr>
              <a:t>寄存器到存储器</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a:p>
            <a:pPr>
              <a:lnSpc>
                <a:spcPts val="2200"/>
              </a:lnSpc>
            </a:pPr>
            <a:r>
              <a:rPr lang="zh-CN" altLang="en-US" sz="1600" dirty="0">
                <a:solidFill>
                  <a:srgbClr val="002060"/>
                </a:solidFill>
                <a:latin typeface="思源黑体 CN Normal" panose="020B0400000000000000" pitchFamily="34" charset="-122"/>
                <a:ea typeface="思源黑体 CN Normal" panose="020B0400000000000000" pitchFamily="34" charset="-122"/>
              </a:rPr>
              <a:t>存储器到存储器</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a:p>
            <a:pPr>
              <a:lnSpc>
                <a:spcPts val="2200"/>
              </a:lnSpc>
            </a:pPr>
            <a:r>
              <a:rPr lang="zh-CN" altLang="en-US" sz="1600" dirty="0">
                <a:solidFill>
                  <a:srgbClr val="002060"/>
                </a:solidFill>
                <a:latin typeface="思源黑体 CN Normal" panose="020B0400000000000000" pitchFamily="34" charset="-122"/>
                <a:ea typeface="思源黑体 CN Normal" panose="020B0400000000000000" pitchFamily="34" charset="-122"/>
              </a:rPr>
              <a:t>存储器到存储器并执行像素颜色格式转换</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a:p>
            <a:pPr>
              <a:lnSpc>
                <a:spcPts val="2200"/>
              </a:lnSpc>
            </a:pPr>
            <a:r>
              <a:rPr lang="zh-CN" altLang="en-US" sz="1600" dirty="0">
                <a:solidFill>
                  <a:srgbClr val="002060"/>
                </a:solidFill>
                <a:latin typeface="思源黑体 CN Normal" panose="020B0400000000000000" pitchFamily="34" charset="-122"/>
                <a:ea typeface="思源黑体 CN Normal" panose="020B0400000000000000" pitchFamily="34" charset="-122"/>
              </a:rPr>
              <a:t>存储器到存储器且支持像素颜色格式转换和透明度混合</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 name="矩形: 圆角 1">
            <a:extLst>
              <a:ext uri="{FF2B5EF4-FFF2-40B4-BE49-F238E27FC236}">
                <a16:creationId xmlns:a16="http://schemas.microsoft.com/office/drawing/2014/main" id="{B108BE9F-246F-820D-1B00-F70BD2E12B57}"/>
              </a:ext>
            </a:extLst>
          </p:cNvPr>
          <p:cNvSpPr/>
          <p:nvPr/>
        </p:nvSpPr>
        <p:spPr>
          <a:xfrm>
            <a:off x="4284786" y="3678314"/>
            <a:ext cx="1848730" cy="229860"/>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dirty="0">
                <a:latin typeface="思源黑体 CN Normal" panose="020B0400000000000000" pitchFamily="34" charset="-122"/>
                <a:ea typeface="思源黑体 CN Normal" panose="020B0400000000000000" pitchFamily="34" charset="-122"/>
              </a:rPr>
              <a:t>快速单色填充（清屏）</a:t>
            </a:r>
          </a:p>
        </p:txBody>
      </p:sp>
      <p:sp>
        <p:nvSpPr>
          <p:cNvPr id="6" name="矩形: 圆角 5">
            <a:extLst>
              <a:ext uri="{FF2B5EF4-FFF2-40B4-BE49-F238E27FC236}">
                <a16:creationId xmlns:a16="http://schemas.microsoft.com/office/drawing/2014/main" id="{46D3A19C-5BAF-E9AE-0374-8A3CCE070BEE}"/>
              </a:ext>
            </a:extLst>
          </p:cNvPr>
          <p:cNvSpPr/>
          <p:nvPr/>
        </p:nvSpPr>
        <p:spPr>
          <a:xfrm>
            <a:off x="4284785" y="3992352"/>
            <a:ext cx="1848730" cy="229860"/>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dirty="0">
                <a:latin typeface="思源黑体 CN Normal" panose="020B0400000000000000" pitchFamily="34" charset="-122"/>
                <a:ea typeface="思源黑体 CN Normal" panose="020B0400000000000000" pitchFamily="34" charset="-122"/>
              </a:rPr>
              <a:t>快速图像填充</a:t>
            </a:r>
          </a:p>
        </p:txBody>
      </p:sp>
    </p:spTree>
    <p:extLst>
      <p:ext uri="{BB962C8B-B14F-4D97-AF65-F5344CB8AC3E}">
        <p14:creationId xmlns:p14="http://schemas.microsoft.com/office/powerpoint/2010/main" val="406523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fade">
                                      <p:cBhvr>
                                        <p:cTn id="17" dur="500"/>
                                        <p:tgtEl>
                                          <p:spTgt spid="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fade">
                                      <p:cBhvr>
                                        <p:cTn id="27" dur="500"/>
                                        <p:tgtEl>
                                          <p:spTgt spid="1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xEl>
                                              <p:pRg st="0" end="0"/>
                                            </p:txEl>
                                          </p:spTgt>
                                        </p:tgtEl>
                                        <p:attrNameLst>
                                          <p:attrName>style.visibility</p:attrName>
                                        </p:attrNameLst>
                                      </p:cBhvr>
                                      <p:to>
                                        <p:strVal val="visible"/>
                                      </p:to>
                                    </p:set>
                                    <p:animEffect transition="in" filter="fade">
                                      <p:cBhvr>
                                        <p:cTn id="42" dur="500"/>
                                        <p:tgtEl>
                                          <p:spTgt spid="1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xEl>
                                              <p:pRg st="0" end="0"/>
                                            </p:txEl>
                                          </p:spTgt>
                                        </p:tgtEl>
                                        <p:attrNameLst>
                                          <p:attrName>style.visibility</p:attrName>
                                        </p:attrNameLst>
                                      </p:cBhvr>
                                      <p:to>
                                        <p:strVal val="visible"/>
                                      </p:to>
                                    </p:set>
                                    <p:animEffect transition="in" filter="fade">
                                      <p:cBhvr>
                                        <p:cTn id="47" dur="500"/>
                                        <p:tgtEl>
                                          <p:spTgt spid="2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xEl>
                                              <p:pRg st="0" end="0"/>
                                            </p:txEl>
                                          </p:spTgt>
                                        </p:tgtEl>
                                        <p:attrNameLst>
                                          <p:attrName>style.visibility</p:attrName>
                                        </p:attrNameLst>
                                      </p:cBhvr>
                                      <p:to>
                                        <p:strVal val="visible"/>
                                      </p:to>
                                    </p:set>
                                    <p:animEffect transition="in" filter="fade">
                                      <p:cBhvr>
                                        <p:cTn id="57" dur="500"/>
                                        <p:tgtEl>
                                          <p:spTgt spid="28">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8">
                                            <p:txEl>
                                              <p:pRg st="1" end="1"/>
                                            </p:txEl>
                                          </p:spTgt>
                                        </p:tgtEl>
                                        <p:attrNameLst>
                                          <p:attrName>style.visibility</p:attrName>
                                        </p:attrNameLst>
                                      </p:cBhvr>
                                      <p:to>
                                        <p:strVal val="visible"/>
                                      </p:to>
                                    </p:set>
                                    <p:animEffect transition="in" filter="fade">
                                      <p:cBhvr>
                                        <p:cTn id="67" dur="500"/>
                                        <p:tgtEl>
                                          <p:spTgt spid="28">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8">
                                            <p:txEl>
                                              <p:pRg st="2" end="2"/>
                                            </p:txEl>
                                          </p:spTgt>
                                        </p:tgtEl>
                                        <p:attrNameLst>
                                          <p:attrName>style.visibility</p:attrName>
                                        </p:attrNameLst>
                                      </p:cBhvr>
                                      <p:to>
                                        <p:strVal val="visible"/>
                                      </p:to>
                                    </p:set>
                                    <p:animEffect transition="in" filter="fade">
                                      <p:cBhvr>
                                        <p:cTn id="77" dur="500"/>
                                        <p:tgtEl>
                                          <p:spTgt spid="28">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8">
                                            <p:txEl>
                                              <p:pRg st="3" end="3"/>
                                            </p:txEl>
                                          </p:spTgt>
                                        </p:tgtEl>
                                        <p:attrNameLst>
                                          <p:attrName>style.visibility</p:attrName>
                                        </p:attrNameLst>
                                      </p:cBhvr>
                                      <p:to>
                                        <p:strVal val="visible"/>
                                      </p:to>
                                    </p:set>
                                    <p:animEffect transition="in" filter="fade">
                                      <p:cBhvr>
                                        <p:cTn id="82" dur="500"/>
                                        <p:tgtEl>
                                          <p:spTgt spid="2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6" grpId="0" animBg="1"/>
      <p:bldP spid="18" grpId="0" animBg="1"/>
      <p:bldP spid="27" grpId="0" animBg="1"/>
      <p:bldP spid="2" grpId="0" animBg="1"/>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pic>
        <p:nvPicPr>
          <p:cNvPr id="3" name="图片 2">
            <a:extLst>
              <a:ext uri="{FF2B5EF4-FFF2-40B4-BE49-F238E27FC236}">
                <a16:creationId xmlns:a16="http://schemas.microsoft.com/office/drawing/2014/main" id="{F8285921-5385-0C65-B98B-2C72D17B9281}"/>
              </a:ext>
            </a:extLst>
          </p:cNvPr>
          <p:cNvPicPr>
            <a:picLocks noChangeAspect="1"/>
          </p:cNvPicPr>
          <p:nvPr/>
        </p:nvPicPr>
        <p:blipFill>
          <a:blip r:embed="rId4"/>
          <a:stretch>
            <a:fillRect/>
          </a:stretch>
        </p:blipFill>
        <p:spPr>
          <a:xfrm>
            <a:off x="477026" y="650103"/>
            <a:ext cx="5670457" cy="4158594"/>
          </a:xfrm>
          <a:prstGeom prst="rect">
            <a:avLst/>
          </a:prstGeom>
        </p:spPr>
      </p:pic>
      <p:sp>
        <p:nvSpPr>
          <p:cNvPr id="14" name="矩形 39">
            <a:extLst>
              <a:ext uri="{FF2B5EF4-FFF2-40B4-BE49-F238E27FC236}">
                <a16:creationId xmlns:a16="http://schemas.microsoft.com/office/drawing/2014/main" id="{DFCA18A4-3639-44D4-8080-A6AFE37BEF3C}"/>
              </a:ext>
            </a:extLst>
          </p:cNvPr>
          <p:cNvSpPr>
            <a:spLocks noChangeArrowheads="1"/>
          </p:cNvSpPr>
          <p:nvPr/>
        </p:nvSpPr>
        <p:spPr bwMode="auto">
          <a:xfrm>
            <a:off x="103256" y="380707"/>
            <a:ext cx="1888299"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nchor="ctr">
            <a:spAutoFit/>
          </a:bodyPr>
          <a:lstStyle/>
          <a:p>
            <a:pPr>
              <a:lnSpc>
                <a:spcPct val="150000"/>
              </a:lnSpc>
            </a:pPr>
            <a:r>
              <a:rPr lang="en-US" altLang="zh-CN" dirty="0">
                <a:solidFill>
                  <a:srgbClr val="002060"/>
                </a:solidFill>
                <a:latin typeface="思源黑体 CN Normal" panose="020B0400000000000000" pitchFamily="34" charset="-122"/>
                <a:ea typeface="思源黑体 CN Normal" panose="020B0400000000000000" pitchFamily="34" charset="-122"/>
              </a:rPr>
              <a:t>DMA2D</a:t>
            </a:r>
            <a:r>
              <a:rPr lang="zh-CN" altLang="en-US" dirty="0">
                <a:solidFill>
                  <a:srgbClr val="002060"/>
                </a:solidFill>
                <a:latin typeface="思源黑体 CN Normal" panose="020B0400000000000000" pitchFamily="34" charset="-122"/>
                <a:ea typeface="思源黑体 CN Normal" panose="020B0400000000000000" pitchFamily="34" charset="-122"/>
              </a:rPr>
              <a:t>框图介绍</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7" name="矩形 6">
            <a:extLst>
              <a:ext uri="{FF2B5EF4-FFF2-40B4-BE49-F238E27FC236}">
                <a16:creationId xmlns:a16="http://schemas.microsoft.com/office/drawing/2014/main" id="{694E3804-19D5-2E2C-CBA8-908132EBEE5D}"/>
              </a:ext>
            </a:extLst>
          </p:cNvPr>
          <p:cNvSpPr/>
          <p:nvPr/>
        </p:nvSpPr>
        <p:spPr>
          <a:xfrm>
            <a:off x="88899" y="1542463"/>
            <a:ext cx="1078031" cy="486231"/>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思源黑体 CN Normal" panose="020B0400000000000000" pitchFamily="34" charset="-122"/>
                <a:ea typeface="思源黑体 CN Normal" panose="020B0400000000000000" pitchFamily="34" charset="-122"/>
              </a:rPr>
              <a:t>前景层输入</a:t>
            </a:r>
          </a:p>
        </p:txBody>
      </p:sp>
      <p:sp>
        <p:nvSpPr>
          <p:cNvPr id="13" name="矩形 12">
            <a:extLst>
              <a:ext uri="{FF2B5EF4-FFF2-40B4-BE49-F238E27FC236}">
                <a16:creationId xmlns:a16="http://schemas.microsoft.com/office/drawing/2014/main" id="{0587ECE0-C673-FBC2-0D79-33D8DC5E9D23}"/>
              </a:ext>
            </a:extLst>
          </p:cNvPr>
          <p:cNvSpPr/>
          <p:nvPr/>
        </p:nvSpPr>
        <p:spPr>
          <a:xfrm>
            <a:off x="88899" y="3292996"/>
            <a:ext cx="1078032" cy="486231"/>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思源黑体 CN Normal" panose="020B0400000000000000" pitchFamily="34" charset="-122"/>
                <a:ea typeface="思源黑体 CN Normal" panose="020B0400000000000000" pitchFamily="34" charset="-122"/>
              </a:rPr>
              <a:t>背景层输入</a:t>
            </a:r>
          </a:p>
        </p:txBody>
      </p:sp>
      <p:sp>
        <p:nvSpPr>
          <p:cNvPr id="15" name="矩形 14">
            <a:extLst>
              <a:ext uri="{FF2B5EF4-FFF2-40B4-BE49-F238E27FC236}">
                <a16:creationId xmlns:a16="http://schemas.microsoft.com/office/drawing/2014/main" id="{33A5193A-A8B0-0B57-90EF-CEB6B46A2B20}"/>
              </a:ext>
            </a:extLst>
          </p:cNvPr>
          <p:cNvSpPr/>
          <p:nvPr/>
        </p:nvSpPr>
        <p:spPr>
          <a:xfrm>
            <a:off x="1213330" y="1111052"/>
            <a:ext cx="2177570" cy="169847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思源黑体 CN Normal" panose="020B0400000000000000" pitchFamily="34" charset="-122"/>
                <a:ea typeface="思源黑体 CN Normal" panose="020B0400000000000000" pitchFamily="34" charset="-122"/>
              </a:rPr>
              <a:t>前景层颜色格式转换</a:t>
            </a:r>
          </a:p>
        </p:txBody>
      </p:sp>
      <p:sp>
        <p:nvSpPr>
          <p:cNvPr id="16" name="矩形 15">
            <a:extLst>
              <a:ext uri="{FF2B5EF4-FFF2-40B4-BE49-F238E27FC236}">
                <a16:creationId xmlns:a16="http://schemas.microsoft.com/office/drawing/2014/main" id="{2CD93FCB-62DE-2056-1844-03027FF82DCA}"/>
              </a:ext>
            </a:extLst>
          </p:cNvPr>
          <p:cNvSpPr/>
          <p:nvPr/>
        </p:nvSpPr>
        <p:spPr>
          <a:xfrm>
            <a:off x="1213330" y="2854470"/>
            <a:ext cx="2177570" cy="169847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思源黑体 CN Normal" panose="020B0400000000000000" pitchFamily="34" charset="-122"/>
                <a:ea typeface="思源黑体 CN Normal" panose="020B0400000000000000" pitchFamily="34" charset="-122"/>
              </a:rPr>
              <a:t>背景层颜色格式转换</a:t>
            </a:r>
          </a:p>
        </p:txBody>
      </p:sp>
      <p:sp>
        <p:nvSpPr>
          <p:cNvPr id="17" name="矩形 16">
            <a:extLst>
              <a:ext uri="{FF2B5EF4-FFF2-40B4-BE49-F238E27FC236}">
                <a16:creationId xmlns:a16="http://schemas.microsoft.com/office/drawing/2014/main" id="{45EB59DC-6709-1892-5F44-B18545A4D44A}"/>
              </a:ext>
            </a:extLst>
          </p:cNvPr>
          <p:cNvSpPr/>
          <p:nvPr/>
        </p:nvSpPr>
        <p:spPr>
          <a:xfrm>
            <a:off x="3593368" y="1859974"/>
            <a:ext cx="991332" cy="11981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思源黑体 CN Normal" panose="020B0400000000000000" pitchFamily="34" charset="-122"/>
                <a:ea typeface="思源黑体 CN Normal" panose="020B0400000000000000" pitchFamily="34" charset="-122"/>
              </a:rPr>
              <a:t>前景层和背景层可单独处理，也可混合</a:t>
            </a:r>
          </a:p>
        </p:txBody>
      </p:sp>
      <p:sp>
        <p:nvSpPr>
          <p:cNvPr id="18" name="矩形 17">
            <a:extLst>
              <a:ext uri="{FF2B5EF4-FFF2-40B4-BE49-F238E27FC236}">
                <a16:creationId xmlns:a16="http://schemas.microsoft.com/office/drawing/2014/main" id="{07F8438B-2713-CB6C-C37D-FD9ED323A68E}"/>
              </a:ext>
            </a:extLst>
          </p:cNvPr>
          <p:cNvSpPr/>
          <p:nvPr/>
        </p:nvSpPr>
        <p:spPr>
          <a:xfrm>
            <a:off x="4756150" y="1866324"/>
            <a:ext cx="1333500" cy="82265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思源黑体 CN Normal" panose="020B0400000000000000" pitchFamily="34" charset="-122"/>
                <a:ea typeface="思源黑体 CN Normal" panose="020B0400000000000000" pitchFamily="34" charset="-122"/>
              </a:rPr>
              <a:t>输出转换后的颜色数据</a:t>
            </a:r>
          </a:p>
        </p:txBody>
      </p:sp>
      <p:sp>
        <p:nvSpPr>
          <p:cNvPr id="2" name="矩形: 圆角 1">
            <a:extLst>
              <a:ext uri="{FF2B5EF4-FFF2-40B4-BE49-F238E27FC236}">
                <a16:creationId xmlns:a16="http://schemas.microsoft.com/office/drawing/2014/main" id="{EEEC0878-4FDF-5889-4EC3-14FB8FDB3CBC}"/>
              </a:ext>
            </a:extLst>
          </p:cNvPr>
          <p:cNvSpPr/>
          <p:nvPr/>
        </p:nvSpPr>
        <p:spPr>
          <a:xfrm>
            <a:off x="6134760" y="1204075"/>
            <a:ext cx="1948625" cy="311932"/>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寄存器到存储器</a:t>
            </a:r>
          </a:p>
        </p:txBody>
      </p:sp>
      <p:sp>
        <p:nvSpPr>
          <p:cNvPr id="8" name="矩形 39">
            <a:extLst>
              <a:ext uri="{FF2B5EF4-FFF2-40B4-BE49-F238E27FC236}">
                <a16:creationId xmlns:a16="http://schemas.microsoft.com/office/drawing/2014/main" id="{7C56CDBA-E106-D74E-ED59-8EDF199F6165}"/>
              </a:ext>
            </a:extLst>
          </p:cNvPr>
          <p:cNvSpPr>
            <a:spLocks noChangeArrowheads="1"/>
          </p:cNvSpPr>
          <p:nvPr/>
        </p:nvSpPr>
        <p:spPr bwMode="auto">
          <a:xfrm>
            <a:off x="6142983" y="1522357"/>
            <a:ext cx="2824485"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nchor="ctr">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无</a:t>
            </a:r>
            <a:r>
              <a:rPr lang="en-US" altLang="zh-CN" sz="1600" dirty="0">
                <a:solidFill>
                  <a:srgbClr val="002060"/>
                </a:solidFill>
                <a:latin typeface="思源黑体 CN Normal" panose="020B0400000000000000" pitchFamily="34" charset="-122"/>
                <a:ea typeface="思源黑体 CN Normal" panose="020B0400000000000000" pitchFamily="34" charset="-122"/>
              </a:rPr>
              <a:t>FG</a:t>
            </a:r>
            <a:r>
              <a:rPr lang="zh-CN" altLang="en-US" sz="1600" dirty="0">
                <a:solidFill>
                  <a:srgbClr val="002060"/>
                </a:solidFill>
                <a:latin typeface="思源黑体 CN Normal" panose="020B0400000000000000" pitchFamily="34" charset="-122"/>
                <a:ea typeface="思源黑体 CN Normal" panose="020B0400000000000000" pitchFamily="34" charset="-122"/>
              </a:rPr>
              <a:t>和</a:t>
            </a:r>
            <a:r>
              <a:rPr lang="en-US" altLang="zh-CN" sz="1600" dirty="0">
                <a:solidFill>
                  <a:srgbClr val="002060"/>
                </a:solidFill>
                <a:latin typeface="思源黑体 CN Normal" panose="020B0400000000000000" pitchFamily="34" charset="-122"/>
                <a:ea typeface="思源黑体 CN Normal" panose="020B0400000000000000" pitchFamily="34" charset="-122"/>
              </a:rPr>
              <a:t>BG</a:t>
            </a:r>
            <a:r>
              <a:rPr lang="zh-CN" altLang="en-US" sz="1600" dirty="0">
                <a:solidFill>
                  <a:srgbClr val="002060"/>
                </a:solidFill>
                <a:latin typeface="思源黑体 CN Normal" panose="020B0400000000000000" pitchFamily="34" charset="-122"/>
                <a:ea typeface="思源黑体 CN Normal" panose="020B0400000000000000" pitchFamily="34" charset="-122"/>
              </a:rPr>
              <a:t>，仅输出阶段激活</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19" name="矩形: 圆角 18">
            <a:extLst>
              <a:ext uri="{FF2B5EF4-FFF2-40B4-BE49-F238E27FC236}">
                <a16:creationId xmlns:a16="http://schemas.microsoft.com/office/drawing/2014/main" id="{83828DB3-F39D-BB87-B138-17C35EEB2343}"/>
              </a:ext>
            </a:extLst>
          </p:cNvPr>
          <p:cNvSpPr/>
          <p:nvPr/>
        </p:nvSpPr>
        <p:spPr>
          <a:xfrm>
            <a:off x="6134760" y="1943643"/>
            <a:ext cx="1948625" cy="311932"/>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存储器到存储器</a:t>
            </a:r>
          </a:p>
        </p:txBody>
      </p:sp>
      <p:sp>
        <p:nvSpPr>
          <p:cNvPr id="20" name="矩形 39">
            <a:extLst>
              <a:ext uri="{FF2B5EF4-FFF2-40B4-BE49-F238E27FC236}">
                <a16:creationId xmlns:a16="http://schemas.microsoft.com/office/drawing/2014/main" id="{D2BA466A-DC5B-5163-5C32-93BAC3B6A16C}"/>
              </a:ext>
            </a:extLst>
          </p:cNvPr>
          <p:cNvSpPr>
            <a:spLocks noChangeArrowheads="1"/>
          </p:cNvSpPr>
          <p:nvPr/>
        </p:nvSpPr>
        <p:spPr bwMode="auto">
          <a:xfrm>
            <a:off x="6142982" y="2261576"/>
            <a:ext cx="2740705"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nchor="ctr">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仅激活</a:t>
            </a:r>
            <a:r>
              <a:rPr lang="en-US" altLang="zh-CN" sz="1600" dirty="0">
                <a:solidFill>
                  <a:srgbClr val="002060"/>
                </a:solidFill>
                <a:latin typeface="思源黑体 CN Normal" panose="020B0400000000000000" pitchFamily="34" charset="-122"/>
                <a:ea typeface="思源黑体 CN Normal" panose="020B0400000000000000" pitchFamily="34" charset="-122"/>
              </a:rPr>
              <a:t>FG FIFO</a:t>
            </a:r>
            <a:r>
              <a:rPr lang="zh-CN" altLang="en-US" sz="1600" dirty="0">
                <a:solidFill>
                  <a:srgbClr val="002060"/>
                </a:solidFill>
                <a:latin typeface="思源黑体 CN Normal" panose="020B0400000000000000" pitchFamily="34" charset="-122"/>
                <a:ea typeface="思源黑体 CN Normal" panose="020B0400000000000000" pitchFamily="34" charset="-122"/>
              </a:rPr>
              <a:t>，作缓冲区</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1" name="矩形: 圆角 20">
            <a:extLst>
              <a:ext uri="{FF2B5EF4-FFF2-40B4-BE49-F238E27FC236}">
                <a16:creationId xmlns:a16="http://schemas.microsoft.com/office/drawing/2014/main" id="{EEB7E628-221A-57D5-9793-36BF7C2C332B}"/>
              </a:ext>
            </a:extLst>
          </p:cNvPr>
          <p:cNvSpPr/>
          <p:nvPr/>
        </p:nvSpPr>
        <p:spPr>
          <a:xfrm>
            <a:off x="6134760" y="3422780"/>
            <a:ext cx="2748928" cy="311932"/>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存储器到存储器并执行混合</a:t>
            </a:r>
          </a:p>
        </p:txBody>
      </p:sp>
      <p:sp>
        <p:nvSpPr>
          <p:cNvPr id="22" name="矩形 39">
            <a:extLst>
              <a:ext uri="{FF2B5EF4-FFF2-40B4-BE49-F238E27FC236}">
                <a16:creationId xmlns:a16="http://schemas.microsoft.com/office/drawing/2014/main" id="{DC402485-01A5-60D2-EA59-A2C5CD16020F}"/>
              </a:ext>
            </a:extLst>
          </p:cNvPr>
          <p:cNvSpPr>
            <a:spLocks noChangeArrowheads="1"/>
          </p:cNvSpPr>
          <p:nvPr/>
        </p:nvSpPr>
        <p:spPr bwMode="auto">
          <a:xfrm>
            <a:off x="6142983" y="3738861"/>
            <a:ext cx="3054350"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nchor="ctr">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执行</a:t>
            </a:r>
            <a:r>
              <a:rPr lang="en-US" altLang="zh-CN" sz="1600" dirty="0">
                <a:solidFill>
                  <a:srgbClr val="002060"/>
                </a:solidFill>
                <a:latin typeface="思源黑体 CN Normal" panose="020B0400000000000000" pitchFamily="34" charset="-122"/>
                <a:ea typeface="思源黑体 CN Normal" panose="020B0400000000000000" pitchFamily="34" charset="-122"/>
              </a:rPr>
              <a:t>PFC</a:t>
            </a:r>
            <a:r>
              <a:rPr lang="zh-CN" altLang="en-US" sz="1600" dirty="0">
                <a:solidFill>
                  <a:srgbClr val="002060"/>
                </a:solidFill>
                <a:latin typeface="思源黑体 CN Normal" panose="020B0400000000000000" pitchFamily="34" charset="-122"/>
                <a:ea typeface="思源黑体 CN Normal" panose="020B0400000000000000" pitchFamily="34" charset="-122"/>
              </a:rPr>
              <a:t>和混合时的</a:t>
            </a:r>
            <a:r>
              <a:rPr lang="en-US" altLang="zh-CN" sz="1600" dirty="0">
                <a:solidFill>
                  <a:srgbClr val="002060"/>
                </a:solidFill>
                <a:latin typeface="思源黑体 CN Normal" panose="020B0400000000000000" pitchFamily="34" charset="-122"/>
                <a:ea typeface="思源黑体 CN Normal" panose="020B0400000000000000" pitchFamily="34" charset="-122"/>
              </a:rPr>
              <a:t>FG</a:t>
            </a:r>
            <a:r>
              <a:rPr lang="zh-CN" altLang="en-US" sz="1600" dirty="0">
                <a:solidFill>
                  <a:srgbClr val="002060"/>
                </a:solidFill>
                <a:latin typeface="思源黑体 CN Normal" panose="020B0400000000000000" pitchFamily="34" charset="-122"/>
                <a:ea typeface="思源黑体 CN Normal" panose="020B0400000000000000" pitchFamily="34" charset="-122"/>
              </a:rPr>
              <a:t>和</a:t>
            </a:r>
            <a:r>
              <a:rPr lang="en-US" altLang="zh-CN" sz="1600" dirty="0">
                <a:solidFill>
                  <a:srgbClr val="002060"/>
                </a:solidFill>
                <a:latin typeface="思源黑体 CN Normal" panose="020B0400000000000000" pitchFamily="34" charset="-122"/>
                <a:ea typeface="思源黑体 CN Normal" panose="020B0400000000000000" pitchFamily="34" charset="-122"/>
              </a:rPr>
              <a:t>BG</a:t>
            </a:r>
            <a:r>
              <a:rPr lang="zh-CN" altLang="en-US" sz="1600" dirty="0">
                <a:solidFill>
                  <a:srgbClr val="002060"/>
                </a:solidFill>
                <a:latin typeface="思源黑体 CN Normal" panose="020B0400000000000000" pitchFamily="34" charset="-122"/>
                <a:ea typeface="思源黑体 CN Normal" panose="020B0400000000000000" pitchFamily="34" charset="-122"/>
              </a:rPr>
              <a:t>获取</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3" name="矩形: 圆角 22">
            <a:extLst>
              <a:ext uri="{FF2B5EF4-FFF2-40B4-BE49-F238E27FC236}">
                <a16:creationId xmlns:a16="http://schemas.microsoft.com/office/drawing/2014/main" id="{99039DD7-797E-0B06-7AB8-81CC139C3FD4}"/>
              </a:ext>
            </a:extLst>
          </p:cNvPr>
          <p:cNvSpPr/>
          <p:nvPr/>
        </p:nvSpPr>
        <p:spPr>
          <a:xfrm>
            <a:off x="6134760" y="2683211"/>
            <a:ext cx="2748928" cy="311932"/>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存储器到存储器并执行</a:t>
            </a:r>
            <a:r>
              <a:rPr lang="en-US" altLang="zh-CN" sz="1600" dirty="0">
                <a:latin typeface="思源黑体 CN Normal" panose="020B0400000000000000" pitchFamily="34" charset="-122"/>
                <a:ea typeface="思源黑体 CN Normal" panose="020B0400000000000000" pitchFamily="34" charset="-122"/>
              </a:rPr>
              <a:t>PFC</a:t>
            </a:r>
            <a:endParaRPr lang="zh-CN" altLang="en-US" sz="1600" dirty="0">
              <a:latin typeface="思源黑体 CN Normal" panose="020B0400000000000000" pitchFamily="34" charset="-122"/>
              <a:ea typeface="思源黑体 CN Normal" panose="020B0400000000000000" pitchFamily="34" charset="-122"/>
            </a:endParaRPr>
          </a:p>
        </p:txBody>
      </p:sp>
      <p:sp>
        <p:nvSpPr>
          <p:cNvPr id="24" name="矩形 39">
            <a:extLst>
              <a:ext uri="{FF2B5EF4-FFF2-40B4-BE49-F238E27FC236}">
                <a16:creationId xmlns:a16="http://schemas.microsoft.com/office/drawing/2014/main" id="{EB9BA1D5-158F-C9D4-CEFB-BFA8AE42985A}"/>
              </a:ext>
            </a:extLst>
          </p:cNvPr>
          <p:cNvSpPr>
            <a:spLocks noChangeArrowheads="1"/>
          </p:cNvSpPr>
          <p:nvPr/>
        </p:nvSpPr>
        <p:spPr bwMode="auto">
          <a:xfrm>
            <a:off x="6142983" y="3000451"/>
            <a:ext cx="2824485"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nchor="ctr">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不会激活</a:t>
            </a:r>
            <a:r>
              <a:rPr lang="en-US" altLang="zh-CN" sz="1600" dirty="0">
                <a:solidFill>
                  <a:srgbClr val="002060"/>
                </a:solidFill>
                <a:latin typeface="思源黑体 CN Normal" panose="020B0400000000000000" pitchFamily="34" charset="-122"/>
                <a:ea typeface="思源黑体 CN Normal" panose="020B0400000000000000" pitchFamily="34" charset="-122"/>
              </a:rPr>
              <a:t>BG FIFO</a:t>
            </a:r>
          </a:p>
        </p:txBody>
      </p:sp>
    </p:spTree>
    <p:extLst>
      <p:ext uri="{BB962C8B-B14F-4D97-AF65-F5344CB8AC3E}">
        <p14:creationId xmlns:p14="http://schemas.microsoft.com/office/powerpoint/2010/main" val="276509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5" grpId="0" animBg="1"/>
      <p:bldP spid="16" grpId="0" animBg="1"/>
      <p:bldP spid="17" grpId="0" animBg="1"/>
      <p:bldP spid="18" grpId="0" animBg="1"/>
      <p:bldP spid="2" grpId="0" animBg="1"/>
      <p:bldP spid="8" grpId="0"/>
      <p:bldP spid="19" grpId="0" animBg="1"/>
      <p:bldP spid="20" grpId="0"/>
      <p:bldP spid="21" grpId="0" animBg="1"/>
      <p:bldP spid="22" grpId="0"/>
      <p:bldP spid="23" grpId="0" animBg="1"/>
      <p:bldP spid="2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2" name="对话气泡: 椭圆形 1">
            <a:extLst>
              <a:ext uri="{FF2B5EF4-FFF2-40B4-BE49-F238E27FC236}">
                <a16:creationId xmlns:a16="http://schemas.microsoft.com/office/drawing/2014/main" id="{199A862F-69E6-D670-6040-736D716BAB06}"/>
              </a:ext>
            </a:extLst>
          </p:cNvPr>
          <p:cNvSpPr/>
          <p:nvPr/>
        </p:nvSpPr>
        <p:spPr>
          <a:xfrm>
            <a:off x="154743" y="583810"/>
            <a:ext cx="3798278" cy="455771"/>
          </a:xfrm>
          <a:prstGeom prst="wedgeEllipseCallou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DMA2D</a:t>
            </a:r>
            <a:r>
              <a:rPr lang="zh-CN" altLang="en-US" sz="1600" dirty="0">
                <a:latin typeface="思源黑体 CN Normal" panose="020B0400000000000000" pitchFamily="34" charset="-122"/>
                <a:ea typeface="思源黑体 CN Normal" panose="020B0400000000000000" pitchFamily="34" charset="-122"/>
              </a:rPr>
              <a:t>为啥不用</a:t>
            </a:r>
            <a:r>
              <a:rPr lang="en-US" altLang="zh-CN" sz="1600" dirty="0">
                <a:latin typeface="思源黑体 CN Normal" panose="020B0400000000000000" pitchFamily="34" charset="-122"/>
                <a:ea typeface="思源黑体 CN Normal" panose="020B0400000000000000" pitchFamily="34" charset="-122"/>
              </a:rPr>
              <a:t>HAL</a:t>
            </a:r>
            <a:r>
              <a:rPr lang="zh-CN" altLang="en-US" sz="1600" dirty="0">
                <a:latin typeface="思源黑体 CN Normal" panose="020B0400000000000000" pitchFamily="34" charset="-122"/>
                <a:ea typeface="思源黑体 CN Normal" panose="020B0400000000000000" pitchFamily="34" charset="-122"/>
              </a:rPr>
              <a:t>库操作</a:t>
            </a:r>
          </a:p>
        </p:txBody>
      </p:sp>
      <p:sp>
        <p:nvSpPr>
          <p:cNvPr id="19" name="文本框 18">
            <a:extLst>
              <a:ext uri="{FF2B5EF4-FFF2-40B4-BE49-F238E27FC236}">
                <a16:creationId xmlns:a16="http://schemas.microsoft.com/office/drawing/2014/main" id="{4846C2B6-4E69-2277-7BA0-DBF089F3EA56}"/>
              </a:ext>
            </a:extLst>
          </p:cNvPr>
          <p:cNvSpPr txBox="1"/>
          <p:nvPr/>
        </p:nvSpPr>
        <p:spPr>
          <a:xfrm>
            <a:off x="760290" y="1377763"/>
            <a:ext cx="6663397"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一般情况下，使用</a:t>
            </a:r>
            <a:r>
              <a:rPr lang="en-US" altLang="zh-CN" sz="1600" dirty="0">
                <a:solidFill>
                  <a:srgbClr val="002060"/>
                </a:solidFill>
                <a:latin typeface="思源黑体 CN Normal" panose="020B0400000000000000" pitchFamily="34" charset="-122"/>
                <a:ea typeface="思源黑体 CN Normal" panose="020B0400000000000000" pitchFamily="34" charset="-122"/>
              </a:rPr>
              <a:t>HAL</a:t>
            </a:r>
            <a:r>
              <a:rPr lang="zh-CN" altLang="en-US" sz="1600" dirty="0">
                <a:solidFill>
                  <a:srgbClr val="002060"/>
                </a:solidFill>
                <a:latin typeface="思源黑体 CN Normal" panose="020B0400000000000000" pitchFamily="34" charset="-122"/>
                <a:ea typeface="思源黑体 CN Normal" panose="020B0400000000000000" pitchFamily="34" charset="-122"/>
              </a:rPr>
              <a:t>库编写代码，可以简化代码编写，提高可移植性。</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8" name="爆炸形: 14 pt  7">
            <a:extLst>
              <a:ext uri="{FF2B5EF4-FFF2-40B4-BE49-F238E27FC236}">
                <a16:creationId xmlns:a16="http://schemas.microsoft.com/office/drawing/2014/main" id="{D9699DE2-E34D-2C89-7341-0AC5B8F3E74A}"/>
              </a:ext>
            </a:extLst>
          </p:cNvPr>
          <p:cNvSpPr/>
          <p:nvPr/>
        </p:nvSpPr>
        <p:spPr>
          <a:xfrm>
            <a:off x="886262" y="2098301"/>
            <a:ext cx="2152357" cy="510833"/>
          </a:xfrm>
          <a:prstGeom prst="irregularSeal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效率低</a:t>
            </a:r>
          </a:p>
        </p:txBody>
      </p:sp>
      <p:sp>
        <p:nvSpPr>
          <p:cNvPr id="20" name="文本框 19">
            <a:extLst>
              <a:ext uri="{FF2B5EF4-FFF2-40B4-BE49-F238E27FC236}">
                <a16:creationId xmlns:a16="http://schemas.microsoft.com/office/drawing/2014/main" id="{45B51381-41D4-E9BC-1AB7-C624C8ED10BB}"/>
              </a:ext>
            </a:extLst>
          </p:cNvPr>
          <p:cNvSpPr txBox="1"/>
          <p:nvPr/>
        </p:nvSpPr>
        <p:spPr>
          <a:xfrm>
            <a:off x="3059719" y="2152968"/>
            <a:ext cx="3770144" cy="338554"/>
          </a:xfrm>
          <a:prstGeom prst="rect">
            <a:avLst/>
          </a:prstGeom>
          <a:noFill/>
        </p:spPr>
        <p:txBody>
          <a:bodyPr wrap="square" rtlCol="0">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HAL</a:t>
            </a:r>
            <a:r>
              <a:rPr lang="zh-CN" altLang="en-US" sz="1600" dirty="0">
                <a:solidFill>
                  <a:srgbClr val="002060"/>
                </a:solidFill>
                <a:latin typeface="思源黑体 CN Normal" panose="020B0400000000000000" pitchFamily="34" charset="-122"/>
                <a:ea typeface="思源黑体 CN Normal" panose="020B0400000000000000" pitchFamily="34" charset="-122"/>
              </a:rPr>
              <a:t>库代码嵌套太多且安全检测也很多</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10" name="矩形 9">
            <a:extLst>
              <a:ext uri="{FF2B5EF4-FFF2-40B4-BE49-F238E27FC236}">
                <a16:creationId xmlns:a16="http://schemas.microsoft.com/office/drawing/2014/main" id="{E082B0F6-AFF1-090B-3892-41EF58848E7B}"/>
              </a:ext>
            </a:extLst>
          </p:cNvPr>
          <p:cNvSpPr/>
          <p:nvPr/>
        </p:nvSpPr>
        <p:spPr>
          <a:xfrm>
            <a:off x="760290" y="3187409"/>
            <a:ext cx="2278329" cy="338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DMA2D </a:t>
            </a:r>
            <a:r>
              <a:rPr lang="zh-CN" altLang="en-US" sz="1600" dirty="0">
                <a:latin typeface="思源黑体 CN Normal" panose="020B0400000000000000" pitchFamily="34" charset="-122"/>
                <a:ea typeface="思源黑体 CN Normal" panose="020B0400000000000000" pitchFamily="34" charset="-122"/>
              </a:rPr>
              <a:t>图形</a:t>
            </a:r>
            <a:r>
              <a:rPr lang="zh-CN" altLang="en-US" sz="1600" dirty="0">
                <a:solidFill>
                  <a:srgbClr val="FF0000"/>
                </a:solidFill>
                <a:latin typeface="思源黑体 CN Normal" panose="020B0400000000000000" pitchFamily="34" charset="-122"/>
                <a:ea typeface="思源黑体 CN Normal" panose="020B0400000000000000" pitchFamily="34" charset="-122"/>
              </a:rPr>
              <a:t>加速</a:t>
            </a:r>
          </a:p>
        </p:txBody>
      </p:sp>
      <p:sp>
        <p:nvSpPr>
          <p:cNvPr id="21" name="文本框 20">
            <a:extLst>
              <a:ext uri="{FF2B5EF4-FFF2-40B4-BE49-F238E27FC236}">
                <a16:creationId xmlns:a16="http://schemas.microsoft.com/office/drawing/2014/main" id="{21CA5E94-3432-D89F-9579-03424312DC8A}"/>
              </a:ext>
            </a:extLst>
          </p:cNvPr>
          <p:cNvSpPr txBox="1"/>
          <p:nvPr/>
        </p:nvSpPr>
        <p:spPr>
          <a:xfrm>
            <a:off x="721450" y="4210251"/>
            <a:ext cx="4452429" cy="338554"/>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直接操作寄存器，实现最大程度的加速效果</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34" name="文本框 33">
            <a:extLst>
              <a:ext uri="{FF2B5EF4-FFF2-40B4-BE49-F238E27FC236}">
                <a16:creationId xmlns:a16="http://schemas.microsoft.com/office/drawing/2014/main" id="{10FF1159-7122-B90D-ABFC-B7974FAEAB8E}"/>
              </a:ext>
            </a:extLst>
          </p:cNvPr>
          <p:cNvSpPr txBox="1"/>
          <p:nvPr/>
        </p:nvSpPr>
        <p:spPr>
          <a:xfrm>
            <a:off x="3059719" y="3087343"/>
            <a:ext cx="5866232" cy="584775"/>
          </a:xfrm>
          <a:prstGeom prst="rect">
            <a:avLst/>
          </a:prstGeom>
          <a:noFill/>
        </p:spPr>
        <p:txBody>
          <a:bodyPr wrap="square" rtlCol="0">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DMA2D</a:t>
            </a:r>
            <a:r>
              <a:rPr lang="zh-CN" altLang="en-US" sz="1600" dirty="0">
                <a:solidFill>
                  <a:srgbClr val="002060"/>
                </a:solidFill>
                <a:latin typeface="思源黑体 CN Normal" panose="020B0400000000000000" pitchFamily="34" charset="-122"/>
                <a:ea typeface="思源黑体 CN Normal" panose="020B0400000000000000" pitchFamily="34" charset="-122"/>
              </a:rPr>
              <a:t>相关</a:t>
            </a:r>
            <a:r>
              <a:rPr lang="en-US" altLang="zh-CN" sz="1600" dirty="0">
                <a:solidFill>
                  <a:srgbClr val="002060"/>
                </a:solidFill>
                <a:latin typeface="思源黑体 CN Normal" panose="020B0400000000000000" pitchFamily="34" charset="-122"/>
                <a:ea typeface="思源黑体 CN Normal" panose="020B0400000000000000" pitchFamily="34" charset="-122"/>
              </a:rPr>
              <a:t>HAL</a:t>
            </a:r>
            <a:r>
              <a:rPr lang="zh-CN" altLang="en-US" sz="1600" dirty="0">
                <a:solidFill>
                  <a:srgbClr val="002060"/>
                </a:solidFill>
                <a:latin typeface="思源黑体 CN Normal" panose="020B0400000000000000" pitchFamily="34" charset="-122"/>
                <a:ea typeface="思源黑体 CN Normal" panose="020B0400000000000000" pitchFamily="34" charset="-122"/>
              </a:rPr>
              <a:t>库函数进行颜色填充，大量时间浪费在函数的入栈出栈以及过程处理</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56010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500"/>
                                        <p:tgtEl>
                                          <p:spTgt spid="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xEl>
                                              <p:pRg st="0" end="0"/>
                                            </p:txEl>
                                          </p:spTgt>
                                        </p:tgtEl>
                                        <p:attrNameLst>
                                          <p:attrName>style.visibility</p:attrName>
                                        </p:attrNameLst>
                                      </p:cBhvr>
                                      <p:to>
                                        <p:strVal val="visible"/>
                                      </p:to>
                                    </p:set>
                                    <p:animEffect transition="in" filter="fade">
                                      <p:cBhvr>
                                        <p:cTn id="27" dur="500"/>
                                        <p:tgtEl>
                                          <p:spTgt spid="3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Effect transition="in" filter="fade">
                                      <p:cBhvr>
                                        <p:cTn id="3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文本框 12">
            <a:extLst>
              <a:ext uri="{FF2B5EF4-FFF2-40B4-BE49-F238E27FC236}">
                <a16:creationId xmlns:a16="http://schemas.microsoft.com/office/drawing/2014/main" id="{793AE400-4765-4F8E-996C-5414B4BE0BA9}"/>
              </a:ext>
            </a:extLst>
          </p:cNvPr>
          <p:cNvSpPr txBox="1"/>
          <p:nvPr/>
        </p:nvSpPr>
        <p:spPr>
          <a:xfrm>
            <a:off x="193287" y="616280"/>
            <a:ext cx="2100333" cy="369332"/>
          </a:xfrm>
          <a:prstGeom prst="rect">
            <a:avLst/>
          </a:prstGeom>
          <a:noFill/>
        </p:spPr>
        <p:txBody>
          <a:bodyPr wrap="square" rtlCol="0">
            <a:spAutoFit/>
          </a:bodyPr>
          <a:lstStyle/>
          <a:p>
            <a:r>
              <a:rPr lang="en-US" altLang="zh-CN" b="1" dirty="0">
                <a:solidFill>
                  <a:srgbClr val="002060"/>
                </a:solidFill>
                <a:latin typeface="思源黑体 CN Normal" panose="020B0400000000000000" pitchFamily="34" charset="-122"/>
                <a:ea typeface="思源黑体 CN Normal" panose="020B0400000000000000" pitchFamily="34" charset="-122"/>
              </a:rPr>
              <a:t>RGB LCD </a:t>
            </a:r>
            <a:r>
              <a:rPr lang="zh-CN" altLang="en-US" b="1" dirty="0">
                <a:solidFill>
                  <a:srgbClr val="002060"/>
                </a:solidFill>
                <a:latin typeface="思源黑体 CN Normal" panose="020B0400000000000000" pitchFamily="34" charset="-122"/>
                <a:ea typeface="思源黑体 CN Normal" panose="020B0400000000000000" pitchFamily="34" charset="-122"/>
              </a:rPr>
              <a:t>信号线</a:t>
            </a:r>
            <a:endParaRPr lang="en-US" altLang="zh-CN" b="1" dirty="0">
              <a:solidFill>
                <a:srgbClr val="002060"/>
              </a:solidFill>
              <a:latin typeface="思源黑体 CN Normal" panose="020B0400000000000000" pitchFamily="34" charset="-122"/>
              <a:ea typeface="思源黑体 CN Normal" panose="020B0400000000000000" pitchFamily="34" charset="-122"/>
            </a:endParaRPr>
          </a:p>
        </p:txBody>
      </p:sp>
      <p:sp>
        <p:nvSpPr>
          <p:cNvPr id="15" name="Rectangle 2">
            <a:extLst>
              <a:ext uri="{FF2B5EF4-FFF2-40B4-BE49-F238E27FC236}">
                <a16:creationId xmlns:a16="http://schemas.microsoft.com/office/drawing/2014/main" id="{CF3F731C-0F9A-4A41-8C1F-D74D2E38DEAA}"/>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graphicFrame>
        <p:nvGraphicFramePr>
          <p:cNvPr id="19" name="表格 18">
            <a:extLst>
              <a:ext uri="{FF2B5EF4-FFF2-40B4-BE49-F238E27FC236}">
                <a16:creationId xmlns:a16="http://schemas.microsoft.com/office/drawing/2014/main" id="{E8AF719A-E97E-5138-EB20-2B2715A094E1}"/>
              </a:ext>
            </a:extLst>
          </p:cNvPr>
          <p:cNvGraphicFramePr>
            <a:graphicFrameLocks noGrp="1"/>
          </p:cNvGraphicFramePr>
          <p:nvPr>
            <p:extLst>
              <p:ext uri="{D42A27DB-BD31-4B8C-83A1-F6EECF244321}">
                <p14:modId xmlns:p14="http://schemas.microsoft.com/office/powerpoint/2010/main" val="3100968843"/>
              </p:ext>
            </p:extLst>
          </p:nvPr>
        </p:nvGraphicFramePr>
        <p:xfrm>
          <a:off x="607665" y="1131750"/>
          <a:ext cx="4680000" cy="2880000"/>
        </p:xfrm>
        <a:graphic>
          <a:graphicData uri="http://schemas.openxmlformats.org/drawingml/2006/table">
            <a:tbl>
              <a:tblPr firstRow="1" firstCol="1" bandRow="1">
                <a:tableStyleId>{69012ECD-51FC-41F1-AA8D-1B2483CD663E}</a:tableStyleId>
              </a:tblPr>
              <a:tblGrid>
                <a:gridCol w="1674501">
                  <a:extLst>
                    <a:ext uri="{9D8B030D-6E8A-4147-A177-3AD203B41FA5}">
                      <a16:colId xmlns:a16="http://schemas.microsoft.com/office/drawing/2014/main" val="3054296969"/>
                    </a:ext>
                  </a:extLst>
                </a:gridCol>
                <a:gridCol w="3005499">
                  <a:extLst>
                    <a:ext uri="{9D8B030D-6E8A-4147-A177-3AD203B41FA5}">
                      <a16:colId xmlns:a16="http://schemas.microsoft.com/office/drawing/2014/main" val="736310960"/>
                    </a:ext>
                  </a:extLst>
                </a:gridCol>
              </a:tblGrid>
              <a:tr h="360000">
                <a:tc>
                  <a:txBody>
                    <a:bodyPr/>
                    <a:lstStyle/>
                    <a:p>
                      <a:pPr marL="0" indent="0" algn="ctr">
                        <a:lnSpc>
                          <a:spcPct val="150000"/>
                        </a:lnSpc>
                        <a:spcAft>
                          <a:spcPts val="0"/>
                        </a:spcAft>
                      </a:pPr>
                      <a:r>
                        <a:rPr lang="zh-CN" altLang="en-US" sz="1600" kern="100" dirty="0">
                          <a:effectLst/>
                          <a:latin typeface="思源黑体 CN Normal" panose="020B0400000000000000" pitchFamily="34" charset="-122"/>
                          <a:ea typeface="思源黑体 CN Normal" panose="020B0400000000000000" pitchFamily="34" charset="-122"/>
                        </a:rPr>
                        <a:t>裸屏信号线</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lnSpc>
                          <a:spcPct val="150000"/>
                        </a:lnSpc>
                        <a:spcAft>
                          <a:spcPts val="0"/>
                        </a:spcAft>
                      </a:pPr>
                      <a:r>
                        <a:rPr lang="zh-CN" altLang="en-US" sz="1600" kern="100" dirty="0">
                          <a:effectLst/>
                          <a:latin typeface="思源黑体 CN Normal" panose="020B0400000000000000" pitchFamily="34" charset="-122"/>
                          <a:ea typeface="思源黑体 CN Normal" panose="020B0400000000000000" pitchFamily="34" charset="-122"/>
                        </a:rPr>
                        <a:t>信号说明</a:t>
                      </a:r>
                      <a:endParaRPr lang="zh-CN" sz="1600" kern="100" dirty="0">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7018290"/>
                  </a:ext>
                </a:extLst>
              </a:tr>
              <a:tr h="360000">
                <a:tc>
                  <a:txBody>
                    <a:bodyPr/>
                    <a:lstStyle/>
                    <a:p>
                      <a:pPr marL="0" indent="0" algn="ctr">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rPr>
                        <a:t>R [0 : 7]</a:t>
                      </a:r>
                      <a:endParaRPr lang="zh-CN" sz="1600" b="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红色数据线，一般为</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8</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1460519"/>
                  </a:ext>
                </a:extLst>
              </a:tr>
              <a:tr h="360000">
                <a:tc>
                  <a:txBody>
                    <a:bodyPr/>
                    <a:lstStyle/>
                    <a:p>
                      <a:pPr marL="0" indent="0" algn="ctr">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rPr>
                        <a:t>G [0 : 7]</a:t>
                      </a:r>
                      <a:endParaRPr lang="zh-CN" sz="1600" b="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绿色数据线，一般为</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8</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771995"/>
                  </a:ext>
                </a:extLst>
              </a:tr>
              <a:tr h="360000">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B [0 : 7]</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蓝色数据线，一般为</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8</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6501857"/>
                  </a:ext>
                </a:extLst>
              </a:tr>
              <a:tr h="360000">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DE</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数据使能线</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2345980"/>
                  </a:ext>
                </a:extLst>
              </a:tr>
              <a:tr h="360000">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VSYNC</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垂直同步信号线</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4162467"/>
                  </a:ext>
                </a:extLst>
              </a:tr>
              <a:tr h="360000">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HSYNC</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水平同步信号线</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0526562"/>
                  </a:ext>
                </a:extLst>
              </a:tr>
              <a:tr h="360000">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DCLK</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像素时钟信号线</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4753208"/>
                  </a:ext>
                </a:extLst>
              </a:tr>
            </a:tbl>
          </a:graphicData>
        </a:graphic>
      </p:graphicFrame>
      <p:sp>
        <p:nvSpPr>
          <p:cNvPr id="3" name="右大括号 2">
            <a:extLst>
              <a:ext uri="{FF2B5EF4-FFF2-40B4-BE49-F238E27FC236}">
                <a16:creationId xmlns:a16="http://schemas.microsoft.com/office/drawing/2014/main" id="{C79A3E76-86E3-B327-3B50-1AB7A6D98136}"/>
              </a:ext>
            </a:extLst>
          </p:cNvPr>
          <p:cNvSpPr/>
          <p:nvPr/>
        </p:nvSpPr>
        <p:spPr>
          <a:xfrm>
            <a:off x="5417821" y="1508760"/>
            <a:ext cx="228599" cy="1055370"/>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B9886D45-ABA7-CD87-DED9-6E9531C78CF6}"/>
              </a:ext>
            </a:extLst>
          </p:cNvPr>
          <p:cNvSpPr/>
          <p:nvPr/>
        </p:nvSpPr>
        <p:spPr>
          <a:xfrm>
            <a:off x="5776576" y="1979831"/>
            <a:ext cx="2706190" cy="338554"/>
          </a:xfrm>
          <a:prstGeom prst="rect">
            <a:avLst/>
          </a:prstGeom>
        </p:spPr>
        <p:txBody>
          <a:bodyPr wrap="none">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该格式可表示最多</a:t>
            </a:r>
            <a:r>
              <a:rPr lang="en-US" altLang="zh-CN" sz="1600" dirty="0">
                <a:solidFill>
                  <a:srgbClr val="002060"/>
                </a:solidFill>
                <a:latin typeface="思源黑体 CN Normal" panose="020B0400000000000000" pitchFamily="34" charset="-122"/>
                <a:ea typeface="思源黑体 CN Normal" panose="020B0400000000000000" pitchFamily="34" charset="-122"/>
              </a:rPr>
              <a:t>1600W </a:t>
            </a:r>
            <a:r>
              <a:rPr lang="zh-CN" altLang="en-US" sz="1600" dirty="0">
                <a:solidFill>
                  <a:srgbClr val="002060"/>
                </a:solidFill>
                <a:latin typeface="思源黑体 CN Normal" panose="020B0400000000000000" pitchFamily="34" charset="-122"/>
                <a:ea typeface="思源黑体 CN Normal" panose="020B0400000000000000" pitchFamily="34" charset="-122"/>
              </a:rPr>
              <a:t>色</a:t>
            </a:r>
          </a:p>
        </p:txBody>
      </p:sp>
      <p:sp>
        <p:nvSpPr>
          <p:cNvPr id="21" name="矩形: 圆角 20">
            <a:extLst>
              <a:ext uri="{FF2B5EF4-FFF2-40B4-BE49-F238E27FC236}">
                <a16:creationId xmlns:a16="http://schemas.microsoft.com/office/drawing/2014/main" id="{50A4E165-B0DB-CC1C-A079-F7E1006E151C}"/>
              </a:ext>
            </a:extLst>
          </p:cNvPr>
          <p:cNvSpPr/>
          <p:nvPr/>
        </p:nvSpPr>
        <p:spPr>
          <a:xfrm>
            <a:off x="5776576" y="1536469"/>
            <a:ext cx="1546244"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RGB888</a:t>
            </a:r>
            <a:endParaRPr lang="zh-CN" altLang="en-US" sz="1600" dirty="0">
              <a:latin typeface="思源黑体 CN Normal" panose="020B0400000000000000" pitchFamily="34" charset="-122"/>
              <a:ea typeface="思源黑体 CN Normal" panose="020B0400000000000000" pitchFamily="34" charset="-122"/>
            </a:endParaRPr>
          </a:p>
        </p:txBody>
      </p:sp>
      <p:sp>
        <p:nvSpPr>
          <p:cNvPr id="22" name="右大括号 21">
            <a:extLst>
              <a:ext uri="{FF2B5EF4-FFF2-40B4-BE49-F238E27FC236}">
                <a16:creationId xmlns:a16="http://schemas.microsoft.com/office/drawing/2014/main" id="{73221662-13C0-FEB0-3AE3-5BF2205C9069}"/>
              </a:ext>
            </a:extLst>
          </p:cNvPr>
          <p:cNvSpPr/>
          <p:nvPr/>
        </p:nvSpPr>
        <p:spPr>
          <a:xfrm>
            <a:off x="5417821" y="2579370"/>
            <a:ext cx="228599" cy="1432379"/>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3" name="矩形: 圆角 22">
            <a:extLst>
              <a:ext uri="{FF2B5EF4-FFF2-40B4-BE49-F238E27FC236}">
                <a16:creationId xmlns:a16="http://schemas.microsoft.com/office/drawing/2014/main" id="{3175BBD2-E3D8-9E20-5850-336C4441D65C}"/>
              </a:ext>
            </a:extLst>
          </p:cNvPr>
          <p:cNvSpPr/>
          <p:nvPr/>
        </p:nvSpPr>
        <p:spPr>
          <a:xfrm>
            <a:off x="5776576" y="3142362"/>
            <a:ext cx="1546244"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控制数据传输</a:t>
            </a:r>
          </a:p>
        </p:txBody>
      </p:sp>
    </p:spTree>
    <p:extLst>
      <p:ext uri="{BB962C8B-B14F-4D97-AF65-F5344CB8AC3E}">
        <p14:creationId xmlns:p14="http://schemas.microsoft.com/office/powerpoint/2010/main" val="311923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p:bldP spid="21" grpId="0" animBg="1"/>
      <p:bldP spid="22" grpId="0" animBg="1"/>
      <p:bldP spid="2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graphicFrame>
        <p:nvGraphicFramePr>
          <p:cNvPr id="21" name="表格 20">
            <a:extLst>
              <a:ext uri="{FF2B5EF4-FFF2-40B4-BE49-F238E27FC236}">
                <a16:creationId xmlns:a16="http://schemas.microsoft.com/office/drawing/2014/main" id="{AF7EE591-0C62-D6F0-BAAB-1F6F1DA8D82A}"/>
              </a:ext>
            </a:extLst>
          </p:cNvPr>
          <p:cNvGraphicFramePr>
            <a:graphicFrameLocks noGrp="1"/>
          </p:cNvGraphicFramePr>
          <p:nvPr/>
        </p:nvGraphicFramePr>
        <p:xfrm>
          <a:off x="69314" y="767083"/>
          <a:ext cx="7524000" cy="3943464"/>
        </p:xfrm>
        <a:graphic>
          <a:graphicData uri="http://schemas.openxmlformats.org/drawingml/2006/table">
            <a:tbl>
              <a:tblPr firstRow="1" firstCol="1" bandRow="1">
                <a:tableStyleId>{69012ECD-51FC-41F1-AA8D-1B2483CD663E}</a:tableStyleId>
              </a:tblPr>
              <a:tblGrid>
                <a:gridCol w="1980000">
                  <a:extLst>
                    <a:ext uri="{9D8B030D-6E8A-4147-A177-3AD203B41FA5}">
                      <a16:colId xmlns:a16="http://schemas.microsoft.com/office/drawing/2014/main" val="3054296969"/>
                    </a:ext>
                  </a:extLst>
                </a:gridCol>
                <a:gridCol w="2448000">
                  <a:extLst>
                    <a:ext uri="{9D8B030D-6E8A-4147-A177-3AD203B41FA5}">
                      <a16:colId xmlns:a16="http://schemas.microsoft.com/office/drawing/2014/main" val="1296920376"/>
                    </a:ext>
                  </a:extLst>
                </a:gridCol>
                <a:gridCol w="3096000">
                  <a:extLst>
                    <a:ext uri="{9D8B030D-6E8A-4147-A177-3AD203B41FA5}">
                      <a16:colId xmlns:a16="http://schemas.microsoft.com/office/drawing/2014/main" val="3477601219"/>
                    </a:ext>
                  </a:extLst>
                </a:gridCol>
              </a:tblGrid>
              <a:tr h="328622">
                <a:tc>
                  <a:txBody>
                    <a:bodyPr/>
                    <a:lstStyle/>
                    <a:p>
                      <a:pPr marL="0" indent="0" algn="ctr">
                        <a:lnSpc>
                          <a:spcPct val="150000"/>
                        </a:lnSpc>
                        <a:spcAft>
                          <a:spcPts val="0"/>
                        </a:spcAft>
                      </a:pPr>
                      <a:r>
                        <a:rPr lang="zh-CN" altLang="en-US" sz="1600" kern="100" dirty="0">
                          <a:effectLst/>
                          <a:latin typeface="思源黑体 CN Normal" panose="020B0400000000000000" pitchFamily="34" charset="-122"/>
                          <a:ea typeface="思源黑体 CN Normal" panose="020B0400000000000000" pitchFamily="34" charset="-122"/>
                        </a:rPr>
                        <a:t>寄存器</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lnSpc>
                          <a:spcPct val="150000"/>
                        </a:lnSpc>
                        <a:spcAft>
                          <a:spcPts val="0"/>
                        </a:spcAft>
                      </a:pPr>
                      <a:r>
                        <a:rPr lang="zh-CN" altLang="en-US" sz="1600" kern="100" dirty="0">
                          <a:effectLst/>
                          <a:latin typeface="思源黑体 CN Normal" panose="020B0400000000000000" pitchFamily="34" charset="-122"/>
                          <a:ea typeface="思源黑体 CN Normal" panose="020B0400000000000000" pitchFamily="34" charset="-122"/>
                        </a:rPr>
                        <a:t>名称</a:t>
                      </a:r>
                      <a:endParaRPr lang="zh-CN" sz="1600" kern="100" dirty="0">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lnSpc>
                          <a:spcPct val="150000"/>
                        </a:lnSpc>
                        <a:spcAft>
                          <a:spcPts val="0"/>
                        </a:spcAft>
                      </a:pPr>
                      <a:r>
                        <a:rPr lang="zh-CN" altLang="en-US" sz="1600" kern="100" dirty="0">
                          <a:effectLst/>
                          <a:latin typeface="思源黑体 CN Normal" panose="020B0400000000000000" pitchFamily="34" charset="-122"/>
                          <a:ea typeface="思源黑体 CN Normal" panose="020B0400000000000000" pitchFamily="34" charset="-122"/>
                        </a:rPr>
                        <a:t>作用</a:t>
                      </a:r>
                      <a:endParaRPr lang="zh-CN" sz="1600" kern="100" dirty="0">
                        <a:effectLst/>
                        <a:latin typeface="思源黑体 CN Normal" panose="020B0400000000000000" pitchFamily="34" charset="-122"/>
                        <a:ea typeface="思源黑体 CN Normal" panose="020B0400000000000000"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7018290"/>
                  </a:ext>
                </a:extLst>
              </a:tr>
              <a:tr h="328622">
                <a:tc>
                  <a:txBody>
                    <a:bodyPr/>
                    <a:lstStyle/>
                    <a:p>
                      <a:pPr marL="0" indent="0" algn="ctr">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rPr>
                        <a:t>DMA2D_CR</a:t>
                      </a:r>
                      <a:endParaRPr lang="zh-CN" sz="1600" b="0" kern="100" dirty="0">
                        <a:solidFill>
                          <a:srgbClr val="002060"/>
                        </a:solidFill>
                        <a:effectLst/>
                        <a:latin typeface="思源黑体 CN Normal" panose="020B0400000000000000" pitchFamily="34" charset="-122"/>
                        <a:ea typeface="思源黑体 CN Normal" panose="020B0400000000000000"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控制寄存器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用于设置工作模式及启动</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DMA2D</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1460519"/>
                  </a:ext>
                </a:extLst>
              </a:tr>
              <a:tr h="328622">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DMA2D_OMAR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输出存储器地址寄存器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用于设置输出存储器地址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7125624"/>
                  </a:ext>
                </a:extLst>
              </a:tr>
              <a:tr h="328622">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DMA2D_OOR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输出偏移寄存器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用于设置输出行偏移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9216148"/>
                  </a:ext>
                </a:extLst>
              </a:tr>
              <a:tr h="328622">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DMA2D_NLR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行数寄存器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用于设置行数和每行像素数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0749522"/>
                  </a:ext>
                </a:extLst>
              </a:tr>
              <a:tr h="328622">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DMA2D_OCOLR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输出颜色寄存器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用于设置指定的颜色填充</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5376878"/>
                  </a:ext>
                </a:extLst>
              </a:tr>
              <a:tr h="328622">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DMA2D_OPFCCR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输出</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FPC</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控制寄存器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用于设置输出的颜色格式</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9604440"/>
                  </a:ext>
                </a:extLst>
              </a:tr>
              <a:tr h="328622">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DMA2D_FGPFCCR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前景层</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PFC</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控制寄存器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用于设置前景层输出的颜色格式</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1935166"/>
                  </a:ext>
                </a:extLst>
              </a:tr>
              <a:tr h="328622">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DMA2D_FGMAR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前景层存储器地址寄存器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用于设置前景层的存储器地址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082352"/>
                  </a:ext>
                </a:extLst>
              </a:tr>
              <a:tr h="328622">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DMA2D_FGOR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前景层偏移寄存器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用于控制前景层的偏移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4219958"/>
                  </a:ext>
                </a:extLst>
              </a:tr>
              <a:tr h="328622">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DMA2D_ISR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中断状态寄存器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表示</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DMA2D</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各种状态标识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5771280"/>
                  </a:ext>
                </a:extLst>
              </a:tr>
              <a:tr h="328622">
                <a:tc>
                  <a:txBody>
                    <a:bodyPr/>
                    <a:lstStyle/>
                    <a:p>
                      <a:pPr marL="0" indent="0" algn="ctr" defTabSz="685800" rtl="0" eaLnBrk="1" latinLnBrk="0" hangingPunct="1">
                        <a:lnSpc>
                          <a:spcPct val="150000"/>
                        </a:lnSpc>
                        <a:spcAft>
                          <a:spcPts val="0"/>
                        </a:spcAft>
                      </a:pP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DMA2D_IFCR</a:t>
                      </a:r>
                      <a:endPar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中断标志清零寄存器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685800" rtl="0" eaLnBrk="1" latinLnBrk="0" hangingPunct="1">
                        <a:lnSpc>
                          <a:spcPct val="150000"/>
                        </a:lnSpc>
                        <a:spcAft>
                          <a:spcPts val="0"/>
                        </a:spcAft>
                      </a:pP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用于清除</a:t>
                      </a:r>
                      <a:r>
                        <a:rPr lang="en-US" altLang="zh-CN" sz="1600" b="0" kern="100" dirty="0">
                          <a:solidFill>
                            <a:srgbClr val="002060"/>
                          </a:solidFill>
                          <a:effectLst/>
                          <a:latin typeface="思源黑体 CN Normal" panose="020B0400000000000000" pitchFamily="34" charset="-122"/>
                          <a:ea typeface="思源黑体 CN Normal" panose="020B0400000000000000" pitchFamily="34" charset="-122"/>
                          <a:cs typeface="+mn-cs"/>
                        </a:rPr>
                        <a:t>ISR</a:t>
                      </a:r>
                      <a:r>
                        <a:rPr lang="zh-CN" altLang="en-US" sz="1600" b="0" kern="100" dirty="0">
                          <a:solidFill>
                            <a:srgbClr val="002060"/>
                          </a:solidFill>
                          <a:effectLst/>
                          <a:latin typeface="思源黑体 CN Normal" panose="020B0400000000000000" pitchFamily="34" charset="-122"/>
                          <a:ea typeface="思源黑体 CN Normal" panose="020B0400000000000000" pitchFamily="34" charset="-122"/>
                          <a:cs typeface="+mn-cs"/>
                        </a:rPr>
                        <a:t>寄存器对应的标志</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340447"/>
                  </a:ext>
                </a:extLst>
              </a:tr>
            </a:tbl>
          </a:graphicData>
        </a:graphic>
      </p:graphicFrame>
      <p:sp>
        <p:nvSpPr>
          <p:cNvPr id="10" name="矩形 39">
            <a:extLst>
              <a:ext uri="{FF2B5EF4-FFF2-40B4-BE49-F238E27FC236}">
                <a16:creationId xmlns:a16="http://schemas.microsoft.com/office/drawing/2014/main" id="{8D49F2A2-D4F8-F04A-ADF1-8B71E90BFD53}"/>
              </a:ext>
            </a:extLst>
          </p:cNvPr>
          <p:cNvSpPr>
            <a:spLocks noChangeArrowheads="1"/>
          </p:cNvSpPr>
          <p:nvPr/>
        </p:nvSpPr>
        <p:spPr bwMode="auto">
          <a:xfrm>
            <a:off x="175260" y="460035"/>
            <a:ext cx="2772734" cy="323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en-US" altLang="zh-CN" dirty="0">
                <a:solidFill>
                  <a:srgbClr val="002060"/>
                </a:solidFill>
                <a:latin typeface="思源黑体 CN Normal" panose="020B0400000000000000" pitchFamily="34" charset="-122"/>
                <a:ea typeface="思源黑体 CN Normal" panose="020B0400000000000000" pitchFamily="34" charset="-122"/>
              </a:rPr>
              <a:t>DMA2D </a:t>
            </a:r>
            <a:r>
              <a:rPr lang="zh-CN" altLang="en-US" dirty="0">
                <a:solidFill>
                  <a:srgbClr val="002060"/>
                </a:solidFill>
                <a:latin typeface="思源黑体 CN Normal" panose="020B0400000000000000" pitchFamily="34" charset="-122"/>
                <a:ea typeface="思源黑体 CN Normal" panose="020B0400000000000000" pitchFamily="34" charset="-122"/>
              </a:rPr>
              <a:t>相关寄存器</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2" name="右大括号 1">
            <a:extLst>
              <a:ext uri="{FF2B5EF4-FFF2-40B4-BE49-F238E27FC236}">
                <a16:creationId xmlns:a16="http://schemas.microsoft.com/office/drawing/2014/main" id="{F18BC6E0-A8FD-6DE4-8CB5-7F9AEC4324BF}"/>
              </a:ext>
            </a:extLst>
          </p:cNvPr>
          <p:cNvSpPr/>
          <p:nvPr/>
        </p:nvSpPr>
        <p:spPr>
          <a:xfrm>
            <a:off x="7607300" y="1422400"/>
            <a:ext cx="190500" cy="984250"/>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EA903727-4783-F40F-7CB5-5150963E219D}"/>
              </a:ext>
            </a:extLst>
          </p:cNvPr>
          <p:cNvSpPr/>
          <p:nvPr/>
        </p:nvSpPr>
        <p:spPr>
          <a:xfrm>
            <a:off x="7810500" y="1783952"/>
            <a:ext cx="1295936"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dirty="0">
                <a:latin typeface="思源黑体 CN Normal" panose="020B0400000000000000" pitchFamily="34" charset="-122"/>
                <a:ea typeface="思源黑体 CN Normal" panose="020B0400000000000000" pitchFamily="34" charset="-122"/>
              </a:rPr>
              <a:t>目标区域设置</a:t>
            </a:r>
          </a:p>
        </p:txBody>
      </p:sp>
      <p:sp>
        <p:nvSpPr>
          <p:cNvPr id="7" name="右大括号 6">
            <a:extLst>
              <a:ext uri="{FF2B5EF4-FFF2-40B4-BE49-F238E27FC236}">
                <a16:creationId xmlns:a16="http://schemas.microsoft.com/office/drawing/2014/main" id="{1EBFFCC1-0697-CD83-17C4-C5858D470FFB}"/>
              </a:ext>
            </a:extLst>
          </p:cNvPr>
          <p:cNvSpPr/>
          <p:nvPr/>
        </p:nvSpPr>
        <p:spPr>
          <a:xfrm>
            <a:off x="7607300" y="3397250"/>
            <a:ext cx="190500" cy="654050"/>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792548A2-3C6A-6D1B-A930-D090AC8C1E04}"/>
              </a:ext>
            </a:extLst>
          </p:cNvPr>
          <p:cNvSpPr/>
          <p:nvPr/>
        </p:nvSpPr>
        <p:spPr>
          <a:xfrm>
            <a:off x="7810500" y="3600052"/>
            <a:ext cx="1295936"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dirty="0">
                <a:latin typeface="思源黑体 CN Normal" panose="020B0400000000000000" pitchFamily="34" charset="-122"/>
                <a:ea typeface="思源黑体 CN Normal" panose="020B0400000000000000" pitchFamily="34" charset="-122"/>
              </a:rPr>
              <a:t>源区域设置</a:t>
            </a:r>
          </a:p>
        </p:txBody>
      </p:sp>
      <p:sp>
        <p:nvSpPr>
          <p:cNvPr id="13" name="右大括号 12">
            <a:extLst>
              <a:ext uri="{FF2B5EF4-FFF2-40B4-BE49-F238E27FC236}">
                <a16:creationId xmlns:a16="http://schemas.microsoft.com/office/drawing/2014/main" id="{FC732B51-EB36-B939-497A-7A6C9A085C00}"/>
              </a:ext>
            </a:extLst>
          </p:cNvPr>
          <p:cNvSpPr/>
          <p:nvPr/>
        </p:nvSpPr>
        <p:spPr>
          <a:xfrm>
            <a:off x="7607300" y="4056497"/>
            <a:ext cx="190500" cy="654050"/>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49BA04F2-F018-8DAF-F908-A4DE84DD2809}"/>
              </a:ext>
            </a:extLst>
          </p:cNvPr>
          <p:cNvSpPr/>
          <p:nvPr/>
        </p:nvSpPr>
        <p:spPr>
          <a:xfrm>
            <a:off x="7810500" y="4256251"/>
            <a:ext cx="1295936"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dirty="0">
                <a:latin typeface="思源黑体 CN Normal" panose="020B0400000000000000" pitchFamily="34" charset="-122"/>
                <a:ea typeface="思源黑体 CN Normal" panose="020B0400000000000000" pitchFamily="34" charset="-122"/>
              </a:rPr>
              <a:t>状态检测</a:t>
            </a:r>
          </a:p>
        </p:txBody>
      </p:sp>
      <p:sp>
        <p:nvSpPr>
          <p:cNvPr id="15" name="右大括号 14">
            <a:extLst>
              <a:ext uri="{FF2B5EF4-FFF2-40B4-BE49-F238E27FC236}">
                <a16:creationId xmlns:a16="http://schemas.microsoft.com/office/drawing/2014/main" id="{B50BD21B-436C-4BD5-AEAD-B47CD157E481}"/>
              </a:ext>
            </a:extLst>
          </p:cNvPr>
          <p:cNvSpPr/>
          <p:nvPr/>
        </p:nvSpPr>
        <p:spPr>
          <a:xfrm>
            <a:off x="7607300" y="2736848"/>
            <a:ext cx="190500" cy="654051"/>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B4B62D4B-A758-4E09-D75F-6B8C5C158F62}"/>
              </a:ext>
            </a:extLst>
          </p:cNvPr>
          <p:cNvSpPr/>
          <p:nvPr/>
        </p:nvSpPr>
        <p:spPr>
          <a:xfrm>
            <a:off x="7810500" y="2938425"/>
            <a:ext cx="1295936"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dirty="0">
                <a:latin typeface="思源黑体 CN Normal" panose="020B0400000000000000" pitchFamily="34" charset="-122"/>
                <a:ea typeface="思源黑体 CN Normal" panose="020B0400000000000000" pitchFamily="34" charset="-122"/>
              </a:rPr>
              <a:t>像素格式设置</a:t>
            </a:r>
          </a:p>
        </p:txBody>
      </p:sp>
      <p:sp>
        <p:nvSpPr>
          <p:cNvPr id="17" name="矩形: 圆角 16">
            <a:extLst>
              <a:ext uri="{FF2B5EF4-FFF2-40B4-BE49-F238E27FC236}">
                <a16:creationId xmlns:a16="http://schemas.microsoft.com/office/drawing/2014/main" id="{0E92E4E4-CB1E-BB81-3127-4CD09B728806}"/>
              </a:ext>
            </a:extLst>
          </p:cNvPr>
          <p:cNvSpPr/>
          <p:nvPr/>
        </p:nvSpPr>
        <p:spPr>
          <a:xfrm>
            <a:off x="7810500" y="2453064"/>
            <a:ext cx="1295936" cy="24844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dirty="0">
                <a:latin typeface="思源黑体 CN Normal" panose="020B0400000000000000" pitchFamily="34" charset="-122"/>
                <a:ea typeface="思源黑体 CN Normal" panose="020B0400000000000000" pitchFamily="34" charset="-122"/>
              </a:rPr>
              <a:t>R2M</a:t>
            </a:r>
            <a:r>
              <a:rPr lang="zh-CN" altLang="en-US" sz="1400" dirty="0">
                <a:latin typeface="思源黑体 CN Normal" panose="020B0400000000000000" pitchFamily="34" charset="-122"/>
                <a:ea typeface="思源黑体 CN Normal" panose="020B0400000000000000" pitchFamily="34" charset="-122"/>
              </a:rPr>
              <a:t>用到</a:t>
            </a:r>
          </a:p>
        </p:txBody>
      </p:sp>
    </p:spTree>
    <p:extLst>
      <p:ext uri="{BB962C8B-B14F-4D97-AF65-F5344CB8AC3E}">
        <p14:creationId xmlns:p14="http://schemas.microsoft.com/office/powerpoint/2010/main" val="355882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P spid="13" grpId="0" animBg="1"/>
      <p:bldP spid="14" grpId="0" animBg="1"/>
      <p:bldP spid="15" grpId="0" animBg="1"/>
      <p:bldP spid="16"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pic>
        <p:nvPicPr>
          <p:cNvPr id="14" name="图片 13">
            <a:extLst>
              <a:ext uri="{FF2B5EF4-FFF2-40B4-BE49-F238E27FC236}">
                <a16:creationId xmlns:a16="http://schemas.microsoft.com/office/drawing/2014/main" id="{6C7DF555-1028-8E81-F1E0-A87144E6C0E0}"/>
              </a:ext>
            </a:extLst>
          </p:cNvPr>
          <p:cNvPicPr>
            <a:picLocks noChangeAspect="1"/>
          </p:cNvPicPr>
          <p:nvPr/>
        </p:nvPicPr>
        <p:blipFill rotWithShape="1">
          <a:blip r:embed="rId4"/>
          <a:srcRect l="13278" t="20968" r="12210" b="17459"/>
          <a:stretch/>
        </p:blipFill>
        <p:spPr>
          <a:xfrm>
            <a:off x="277837" y="597187"/>
            <a:ext cx="2397923" cy="1408746"/>
          </a:xfrm>
          <a:prstGeom prst="rect">
            <a:avLst/>
          </a:prstGeom>
          <a:effectLst/>
        </p:spPr>
      </p:pic>
      <p:graphicFrame>
        <p:nvGraphicFramePr>
          <p:cNvPr id="16" name="表格 9">
            <a:extLst>
              <a:ext uri="{FF2B5EF4-FFF2-40B4-BE49-F238E27FC236}">
                <a16:creationId xmlns:a16="http://schemas.microsoft.com/office/drawing/2014/main" id="{3BAE944B-8844-DEE0-FB3E-67F5CAE5DDB6}"/>
              </a:ext>
            </a:extLst>
          </p:cNvPr>
          <p:cNvGraphicFramePr>
            <a:graphicFrameLocks noGrp="1"/>
          </p:cNvGraphicFramePr>
          <p:nvPr/>
        </p:nvGraphicFramePr>
        <p:xfrm>
          <a:off x="4317324" y="536486"/>
          <a:ext cx="3744000" cy="2484000"/>
        </p:xfrm>
        <a:graphic>
          <a:graphicData uri="http://schemas.openxmlformats.org/drawingml/2006/table">
            <a:tbl>
              <a:tblPr firstRow="1" bandRow="1">
                <a:tableStyleId>{5940675A-B579-460E-94D1-54222C63F5DA}</a:tableStyleId>
              </a:tblPr>
              <a:tblGrid>
                <a:gridCol w="374400">
                  <a:extLst>
                    <a:ext uri="{9D8B030D-6E8A-4147-A177-3AD203B41FA5}">
                      <a16:colId xmlns:a16="http://schemas.microsoft.com/office/drawing/2014/main" val="152854988"/>
                    </a:ext>
                  </a:extLst>
                </a:gridCol>
                <a:gridCol w="374400">
                  <a:extLst>
                    <a:ext uri="{9D8B030D-6E8A-4147-A177-3AD203B41FA5}">
                      <a16:colId xmlns:a16="http://schemas.microsoft.com/office/drawing/2014/main" val="1469299017"/>
                    </a:ext>
                  </a:extLst>
                </a:gridCol>
                <a:gridCol w="374400">
                  <a:extLst>
                    <a:ext uri="{9D8B030D-6E8A-4147-A177-3AD203B41FA5}">
                      <a16:colId xmlns:a16="http://schemas.microsoft.com/office/drawing/2014/main" val="1699880746"/>
                    </a:ext>
                  </a:extLst>
                </a:gridCol>
                <a:gridCol w="374400">
                  <a:extLst>
                    <a:ext uri="{9D8B030D-6E8A-4147-A177-3AD203B41FA5}">
                      <a16:colId xmlns:a16="http://schemas.microsoft.com/office/drawing/2014/main" val="1981502992"/>
                    </a:ext>
                  </a:extLst>
                </a:gridCol>
                <a:gridCol w="374400">
                  <a:extLst>
                    <a:ext uri="{9D8B030D-6E8A-4147-A177-3AD203B41FA5}">
                      <a16:colId xmlns:a16="http://schemas.microsoft.com/office/drawing/2014/main" val="4009400140"/>
                    </a:ext>
                  </a:extLst>
                </a:gridCol>
                <a:gridCol w="374400">
                  <a:extLst>
                    <a:ext uri="{9D8B030D-6E8A-4147-A177-3AD203B41FA5}">
                      <a16:colId xmlns:a16="http://schemas.microsoft.com/office/drawing/2014/main" val="4109847283"/>
                    </a:ext>
                  </a:extLst>
                </a:gridCol>
                <a:gridCol w="374400">
                  <a:extLst>
                    <a:ext uri="{9D8B030D-6E8A-4147-A177-3AD203B41FA5}">
                      <a16:colId xmlns:a16="http://schemas.microsoft.com/office/drawing/2014/main" val="4159539843"/>
                    </a:ext>
                  </a:extLst>
                </a:gridCol>
                <a:gridCol w="374400">
                  <a:extLst>
                    <a:ext uri="{9D8B030D-6E8A-4147-A177-3AD203B41FA5}">
                      <a16:colId xmlns:a16="http://schemas.microsoft.com/office/drawing/2014/main" val="3056979226"/>
                    </a:ext>
                  </a:extLst>
                </a:gridCol>
                <a:gridCol w="374400">
                  <a:extLst>
                    <a:ext uri="{9D8B030D-6E8A-4147-A177-3AD203B41FA5}">
                      <a16:colId xmlns:a16="http://schemas.microsoft.com/office/drawing/2014/main" val="3551204355"/>
                    </a:ext>
                  </a:extLst>
                </a:gridCol>
                <a:gridCol w="374400">
                  <a:extLst>
                    <a:ext uri="{9D8B030D-6E8A-4147-A177-3AD203B41FA5}">
                      <a16:colId xmlns:a16="http://schemas.microsoft.com/office/drawing/2014/main" val="1466690003"/>
                    </a:ext>
                  </a:extLst>
                </a:gridCol>
              </a:tblGrid>
              <a:tr h="310500">
                <a:tc>
                  <a:txBody>
                    <a:bodyPr/>
                    <a:lstStyle/>
                    <a:p>
                      <a:r>
                        <a:rPr lang="en-US" altLang="zh-CN" dirty="0">
                          <a:latin typeface="思源黑体 CN Normal" panose="020B0400000000000000" pitchFamily="34" charset="-122"/>
                          <a:ea typeface="思源黑体 CN Normal" panose="020B0400000000000000" pitchFamily="34" charset="-122"/>
                        </a:rPr>
                        <a:t>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3</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5</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6</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7</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9</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10</a:t>
                      </a:r>
                      <a:endParaRPr lang="zh-CN" altLang="en-US" dirty="0">
                        <a:latin typeface="思源黑体 CN Normal" panose="020B0400000000000000" pitchFamily="34" charset="-122"/>
                        <a:ea typeface="思源黑体 CN Normal" panose="020B0400000000000000" pitchFamily="34" charset="-122"/>
                      </a:endParaRPr>
                    </a:p>
                  </a:txBody>
                  <a:tcPr/>
                </a:tc>
                <a:extLst>
                  <a:ext uri="{0D108BD9-81ED-4DB2-BD59-A6C34878D82A}">
                    <a16:rowId xmlns:a16="http://schemas.microsoft.com/office/drawing/2014/main" val="2870751486"/>
                  </a:ext>
                </a:extLst>
              </a:tr>
              <a:tr h="310500">
                <a:tc>
                  <a:txBody>
                    <a:bodyPr/>
                    <a:lstStyle/>
                    <a:p>
                      <a:r>
                        <a:rPr lang="en-US" altLang="zh-CN" dirty="0">
                          <a:latin typeface="思源黑体 CN Normal" panose="020B0400000000000000" pitchFamily="34" charset="-122"/>
                          <a:ea typeface="思源黑体 CN Normal" panose="020B0400000000000000" pitchFamily="34" charset="-122"/>
                        </a:rPr>
                        <a:t>11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12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13</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14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15</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16</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17</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18</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19</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20</a:t>
                      </a:r>
                      <a:endParaRPr lang="zh-CN" altLang="en-US" dirty="0">
                        <a:latin typeface="思源黑体 CN Normal" panose="020B0400000000000000" pitchFamily="34" charset="-122"/>
                        <a:ea typeface="思源黑体 CN Normal" panose="020B0400000000000000" pitchFamily="34" charset="-122"/>
                      </a:endParaRPr>
                    </a:p>
                  </a:txBody>
                  <a:tcPr/>
                </a:tc>
                <a:extLst>
                  <a:ext uri="{0D108BD9-81ED-4DB2-BD59-A6C34878D82A}">
                    <a16:rowId xmlns:a16="http://schemas.microsoft.com/office/drawing/2014/main" val="3709914440"/>
                  </a:ext>
                </a:extLst>
              </a:tr>
              <a:tr h="310500">
                <a:tc>
                  <a:txBody>
                    <a:bodyPr/>
                    <a:lstStyle/>
                    <a:p>
                      <a:r>
                        <a:rPr lang="en-US" altLang="zh-CN" dirty="0">
                          <a:latin typeface="思源黑体 CN Normal" panose="020B0400000000000000" pitchFamily="34" charset="-122"/>
                          <a:ea typeface="思源黑体 CN Normal" panose="020B0400000000000000" pitchFamily="34" charset="-122"/>
                        </a:rPr>
                        <a:t>21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22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23</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24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25</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26</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27</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28</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29</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30</a:t>
                      </a:r>
                      <a:endParaRPr lang="zh-CN" altLang="en-US" dirty="0">
                        <a:latin typeface="思源黑体 CN Normal" panose="020B0400000000000000" pitchFamily="34" charset="-122"/>
                        <a:ea typeface="思源黑体 CN Normal" panose="020B0400000000000000" pitchFamily="34" charset="-122"/>
                      </a:endParaRPr>
                    </a:p>
                  </a:txBody>
                  <a:tcPr/>
                </a:tc>
                <a:extLst>
                  <a:ext uri="{0D108BD9-81ED-4DB2-BD59-A6C34878D82A}">
                    <a16:rowId xmlns:a16="http://schemas.microsoft.com/office/drawing/2014/main" val="454841076"/>
                  </a:ext>
                </a:extLst>
              </a:tr>
              <a:tr h="310500">
                <a:tc>
                  <a:txBody>
                    <a:bodyPr/>
                    <a:lstStyle/>
                    <a:p>
                      <a:r>
                        <a:rPr lang="en-US" altLang="zh-CN" dirty="0">
                          <a:latin typeface="思源黑体 CN Normal" panose="020B0400000000000000" pitchFamily="34" charset="-122"/>
                          <a:ea typeface="思源黑体 CN Normal" panose="020B0400000000000000" pitchFamily="34" charset="-122"/>
                        </a:rPr>
                        <a:t>31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32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33</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34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35</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36</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37</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38</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39</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40</a:t>
                      </a:r>
                      <a:endParaRPr lang="zh-CN" altLang="en-US" dirty="0">
                        <a:latin typeface="思源黑体 CN Normal" panose="020B0400000000000000" pitchFamily="34" charset="-122"/>
                        <a:ea typeface="思源黑体 CN Normal" panose="020B0400000000000000" pitchFamily="34" charset="-122"/>
                      </a:endParaRPr>
                    </a:p>
                  </a:txBody>
                  <a:tcPr/>
                </a:tc>
                <a:extLst>
                  <a:ext uri="{0D108BD9-81ED-4DB2-BD59-A6C34878D82A}">
                    <a16:rowId xmlns:a16="http://schemas.microsoft.com/office/drawing/2014/main" val="1010335729"/>
                  </a:ext>
                </a:extLst>
              </a:tr>
              <a:tr h="310500">
                <a:tc>
                  <a:txBody>
                    <a:bodyPr/>
                    <a:lstStyle/>
                    <a:p>
                      <a:r>
                        <a:rPr lang="en-US" altLang="zh-CN" dirty="0">
                          <a:latin typeface="思源黑体 CN Normal" panose="020B0400000000000000" pitchFamily="34" charset="-122"/>
                          <a:ea typeface="思源黑体 CN Normal" panose="020B0400000000000000" pitchFamily="34" charset="-122"/>
                        </a:rPr>
                        <a:t>41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42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43</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44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45</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46</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47</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48</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49</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50</a:t>
                      </a:r>
                      <a:endParaRPr lang="zh-CN" altLang="en-US" dirty="0">
                        <a:latin typeface="思源黑体 CN Normal" panose="020B0400000000000000" pitchFamily="34" charset="-122"/>
                        <a:ea typeface="思源黑体 CN Normal" panose="020B0400000000000000" pitchFamily="34" charset="-122"/>
                      </a:endParaRPr>
                    </a:p>
                  </a:txBody>
                  <a:tcPr/>
                </a:tc>
                <a:extLst>
                  <a:ext uri="{0D108BD9-81ED-4DB2-BD59-A6C34878D82A}">
                    <a16:rowId xmlns:a16="http://schemas.microsoft.com/office/drawing/2014/main" val="3542476430"/>
                  </a:ext>
                </a:extLst>
              </a:tr>
              <a:tr h="310500">
                <a:tc>
                  <a:txBody>
                    <a:bodyPr/>
                    <a:lstStyle/>
                    <a:p>
                      <a:r>
                        <a:rPr lang="en-US" altLang="zh-CN" dirty="0">
                          <a:latin typeface="思源黑体 CN Normal" panose="020B0400000000000000" pitchFamily="34" charset="-122"/>
                          <a:ea typeface="思源黑体 CN Normal" panose="020B0400000000000000" pitchFamily="34" charset="-122"/>
                        </a:rPr>
                        <a:t>51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52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53</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54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55</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56</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57</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58</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59</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60</a:t>
                      </a:r>
                      <a:endParaRPr lang="zh-CN" altLang="en-US" dirty="0">
                        <a:latin typeface="思源黑体 CN Normal" panose="020B0400000000000000" pitchFamily="34" charset="-122"/>
                        <a:ea typeface="思源黑体 CN Normal" panose="020B0400000000000000" pitchFamily="34" charset="-122"/>
                      </a:endParaRPr>
                    </a:p>
                  </a:txBody>
                  <a:tcPr/>
                </a:tc>
                <a:extLst>
                  <a:ext uri="{0D108BD9-81ED-4DB2-BD59-A6C34878D82A}">
                    <a16:rowId xmlns:a16="http://schemas.microsoft.com/office/drawing/2014/main" val="1207409585"/>
                  </a:ext>
                </a:extLst>
              </a:tr>
              <a:tr h="310500">
                <a:tc>
                  <a:txBody>
                    <a:bodyPr/>
                    <a:lstStyle/>
                    <a:p>
                      <a:r>
                        <a:rPr lang="en-US" altLang="zh-CN" dirty="0">
                          <a:latin typeface="思源黑体 CN Normal" panose="020B0400000000000000" pitchFamily="34" charset="-122"/>
                          <a:ea typeface="思源黑体 CN Normal" panose="020B0400000000000000" pitchFamily="34" charset="-122"/>
                        </a:rPr>
                        <a:t>61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62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63</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64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65</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66</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67</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68</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69</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70</a:t>
                      </a:r>
                      <a:endParaRPr lang="zh-CN" altLang="en-US" dirty="0">
                        <a:latin typeface="思源黑体 CN Normal" panose="020B0400000000000000" pitchFamily="34" charset="-122"/>
                        <a:ea typeface="思源黑体 CN Normal" panose="020B0400000000000000" pitchFamily="34" charset="-122"/>
                      </a:endParaRPr>
                    </a:p>
                  </a:txBody>
                  <a:tcPr/>
                </a:tc>
                <a:extLst>
                  <a:ext uri="{0D108BD9-81ED-4DB2-BD59-A6C34878D82A}">
                    <a16:rowId xmlns:a16="http://schemas.microsoft.com/office/drawing/2014/main" val="408305019"/>
                  </a:ext>
                </a:extLst>
              </a:tr>
              <a:tr h="310500">
                <a:tc>
                  <a:txBody>
                    <a:bodyPr/>
                    <a:lstStyle/>
                    <a:p>
                      <a:r>
                        <a:rPr lang="en-US" altLang="zh-CN" dirty="0">
                          <a:latin typeface="思源黑体 CN Normal" panose="020B0400000000000000" pitchFamily="34" charset="-122"/>
                          <a:ea typeface="思源黑体 CN Normal" panose="020B0400000000000000" pitchFamily="34" charset="-122"/>
                        </a:rPr>
                        <a:t>71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72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73</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74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75</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76</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77</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78</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79</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80</a:t>
                      </a:r>
                      <a:endParaRPr lang="zh-CN" altLang="en-US" dirty="0">
                        <a:latin typeface="思源黑体 CN Normal" panose="020B0400000000000000" pitchFamily="34" charset="-122"/>
                        <a:ea typeface="思源黑体 CN Normal" panose="020B0400000000000000" pitchFamily="34" charset="-122"/>
                      </a:endParaRPr>
                    </a:p>
                  </a:txBody>
                  <a:tcPr/>
                </a:tc>
                <a:extLst>
                  <a:ext uri="{0D108BD9-81ED-4DB2-BD59-A6C34878D82A}">
                    <a16:rowId xmlns:a16="http://schemas.microsoft.com/office/drawing/2014/main" val="1487931584"/>
                  </a:ext>
                </a:extLst>
              </a:tr>
            </a:tbl>
          </a:graphicData>
        </a:graphic>
      </p:graphicFrame>
      <p:sp>
        <p:nvSpPr>
          <p:cNvPr id="3" name="矩形 2">
            <a:extLst>
              <a:ext uri="{FF2B5EF4-FFF2-40B4-BE49-F238E27FC236}">
                <a16:creationId xmlns:a16="http://schemas.microsoft.com/office/drawing/2014/main" id="{9E69D7F2-5D4A-FD8F-D02D-72CA54CBFA47}"/>
              </a:ext>
            </a:extLst>
          </p:cNvPr>
          <p:cNvSpPr/>
          <p:nvPr/>
        </p:nvSpPr>
        <p:spPr>
          <a:xfrm>
            <a:off x="5071196" y="1158232"/>
            <a:ext cx="2236962" cy="1237249"/>
          </a:xfrm>
          <a:prstGeom prst="rect">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ED58578-E933-2EAC-58C1-42D6DBC9C0E7}"/>
              </a:ext>
            </a:extLst>
          </p:cNvPr>
          <p:cNvSpPr/>
          <p:nvPr/>
        </p:nvSpPr>
        <p:spPr>
          <a:xfrm>
            <a:off x="5075342" y="1166437"/>
            <a:ext cx="364392" cy="298939"/>
          </a:xfrm>
          <a:prstGeom prst="rect">
            <a:avLst/>
          </a:prstGeom>
          <a:solidFill>
            <a:srgbClr val="FF000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19B353D-17D7-9F3D-3471-D5986013410C}"/>
              </a:ext>
            </a:extLst>
          </p:cNvPr>
          <p:cNvSpPr/>
          <p:nvPr/>
        </p:nvSpPr>
        <p:spPr>
          <a:xfrm>
            <a:off x="7308158" y="1165266"/>
            <a:ext cx="753166" cy="298939"/>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DF36E70-9B96-D14C-2ADE-43DB6614FBE5}"/>
              </a:ext>
            </a:extLst>
          </p:cNvPr>
          <p:cNvSpPr/>
          <p:nvPr/>
        </p:nvSpPr>
        <p:spPr>
          <a:xfrm>
            <a:off x="4313330" y="1463667"/>
            <a:ext cx="753166" cy="298939"/>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85ECD110-6E79-3C81-3556-A7E1DB7FA702}"/>
              </a:ext>
            </a:extLst>
          </p:cNvPr>
          <p:cNvSpPr/>
          <p:nvPr/>
        </p:nvSpPr>
        <p:spPr>
          <a:xfrm>
            <a:off x="254691" y="2089159"/>
            <a:ext cx="1369903" cy="311932"/>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确定区域</a:t>
            </a:r>
          </a:p>
        </p:txBody>
      </p:sp>
      <p:sp>
        <p:nvSpPr>
          <p:cNvPr id="23" name="矩形 39">
            <a:extLst>
              <a:ext uri="{FF2B5EF4-FFF2-40B4-BE49-F238E27FC236}">
                <a16:creationId xmlns:a16="http://schemas.microsoft.com/office/drawing/2014/main" id="{509A10AB-2EA5-0656-12D3-A49B2020E7DE}"/>
              </a:ext>
            </a:extLst>
          </p:cNvPr>
          <p:cNvSpPr>
            <a:spLocks noChangeArrowheads="1"/>
          </p:cNvSpPr>
          <p:nvPr/>
        </p:nvSpPr>
        <p:spPr bwMode="auto">
          <a:xfrm>
            <a:off x="238227" y="2484317"/>
            <a:ext cx="979786"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zh-CN" altLang="en-US" sz="1600" dirty="0">
                <a:solidFill>
                  <a:srgbClr val="002060"/>
                </a:solidFill>
                <a:latin typeface="思源黑体 CN Normal" panose="020B0400000000000000" pitchFamily="34" charset="-122"/>
                <a:ea typeface="思源黑体 CN Normal" panose="020B0400000000000000" pitchFamily="34" charset="-122"/>
              </a:rPr>
              <a:t>起始地址</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4" name="矩形 39">
            <a:extLst>
              <a:ext uri="{FF2B5EF4-FFF2-40B4-BE49-F238E27FC236}">
                <a16:creationId xmlns:a16="http://schemas.microsoft.com/office/drawing/2014/main" id="{8B1B0E70-9AFB-2C18-A9FF-65CD993BA91C}"/>
              </a:ext>
            </a:extLst>
          </p:cNvPr>
          <p:cNvSpPr>
            <a:spLocks noChangeArrowheads="1"/>
          </p:cNvSpPr>
          <p:nvPr/>
        </p:nvSpPr>
        <p:spPr bwMode="auto">
          <a:xfrm>
            <a:off x="238227" y="2821380"/>
            <a:ext cx="979786"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zh-CN" altLang="en-US" sz="1600" dirty="0">
                <a:solidFill>
                  <a:srgbClr val="002060"/>
                </a:solidFill>
                <a:latin typeface="思源黑体 CN Normal" panose="020B0400000000000000" pitchFamily="34" charset="-122"/>
                <a:ea typeface="思源黑体 CN Normal" panose="020B0400000000000000" pitchFamily="34" charset="-122"/>
              </a:rPr>
              <a:t>矩形宽度</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5" name="矩形 39">
            <a:extLst>
              <a:ext uri="{FF2B5EF4-FFF2-40B4-BE49-F238E27FC236}">
                <a16:creationId xmlns:a16="http://schemas.microsoft.com/office/drawing/2014/main" id="{5B5191FB-FC62-CEBE-8168-79B088FABACA}"/>
              </a:ext>
            </a:extLst>
          </p:cNvPr>
          <p:cNvSpPr>
            <a:spLocks noChangeArrowheads="1"/>
          </p:cNvSpPr>
          <p:nvPr/>
        </p:nvSpPr>
        <p:spPr bwMode="auto">
          <a:xfrm>
            <a:off x="238227" y="3158443"/>
            <a:ext cx="979786"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zh-CN" altLang="en-US" sz="1600" dirty="0">
                <a:solidFill>
                  <a:srgbClr val="002060"/>
                </a:solidFill>
                <a:latin typeface="思源黑体 CN Normal" panose="020B0400000000000000" pitchFamily="34" charset="-122"/>
                <a:ea typeface="思源黑体 CN Normal" panose="020B0400000000000000" pitchFamily="34" charset="-122"/>
              </a:rPr>
              <a:t>矩形高度</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6" name="矩形: 圆角 25">
            <a:extLst>
              <a:ext uri="{FF2B5EF4-FFF2-40B4-BE49-F238E27FC236}">
                <a16:creationId xmlns:a16="http://schemas.microsoft.com/office/drawing/2014/main" id="{7FBF2833-AFAB-B703-3837-C072DDB8C5DE}"/>
              </a:ext>
            </a:extLst>
          </p:cNvPr>
          <p:cNvSpPr/>
          <p:nvPr/>
        </p:nvSpPr>
        <p:spPr>
          <a:xfrm>
            <a:off x="5127589" y="3086795"/>
            <a:ext cx="2123470" cy="311932"/>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寄存器到存储器模式</a:t>
            </a:r>
          </a:p>
        </p:txBody>
      </p:sp>
      <p:sp>
        <p:nvSpPr>
          <p:cNvPr id="27" name="矩形 39">
            <a:extLst>
              <a:ext uri="{FF2B5EF4-FFF2-40B4-BE49-F238E27FC236}">
                <a16:creationId xmlns:a16="http://schemas.microsoft.com/office/drawing/2014/main" id="{DDE62CF2-3183-E6DA-4FC2-434F2046AAFE}"/>
              </a:ext>
            </a:extLst>
          </p:cNvPr>
          <p:cNvSpPr>
            <a:spLocks noChangeArrowheads="1"/>
          </p:cNvSpPr>
          <p:nvPr/>
        </p:nvSpPr>
        <p:spPr bwMode="auto">
          <a:xfrm>
            <a:off x="1246149" y="2484317"/>
            <a:ext cx="1202787"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en-US" altLang="zh-CN" sz="1600" dirty="0">
                <a:solidFill>
                  <a:srgbClr val="002060"/>
                </a:solidFill>
                <a:latin typeface="思源黑体 CN Normal" panose="020B0400000000000000" pitchFamily="34" charset="-122"/>
                <a:ea typeface="思源黑体 CN Normal" panose="020B0400000000000000" pitchFamily="34" charset="-122"/>
              </a:rPr>
              <a:t>OMAR</a:t>
            </a:r>
            <a:r>
              <a:rPr lang="zh-CN" altLang="en-US" sz="1600" dirty="0">
                <a:solidFill>
                  <a:srgbClr val="002060"/>
                </a:solidFill>
                <a:latin typeface="思源黑体 CN Normal" panose="020B0400000000000000" pitchFamily="34" charset="-122"/>
                <a:ea typeface="思源黑体 CN Normal" panose="020B0400000000000000" pitchFamily="34" charset="-122"/>
              </a:rPr>
              <a:t>设置</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8" name="矩形 39">
            <a:extLst>
              <a:ext uri="{FF2B5EF4-FFF2-40B4-BE49-F238E27FC236}">
                <a16:creationId xmlns:a16="http://schemas.microsoft.com/office/drawing/2014/main" id="{614318C4-8D78-489F-C0FD-6F18AE556E95}"/>
              </a:ext>
            </a:extLst>
          </p:cNvPr>
          <p:cNvSpPr>
            <a:spLocks noChangeArrowheads="1"/>
          </p:cNvSpPr>
          <p:nvPr/>
        </p:nvSpPr>
        <p:spPr bwMode="auto">
          <a:xfrm>
            <a:off x="1246149" y="2979491"/>
            <a:ext cx="1202787"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en-US" altLang="zh-CN" sz="1600" dirty="0">
                <a:solidFill>
                  <a:srgbClr val="002060"/>
                </a:solidFill>
                <a:latin typeface="思源黑体 CN Normal" panose="020B0400000000000000" pitchFamily="34" charset="-122"/>
                <a:ea typeface="思源黑体 CN Normal" panose="020B0400000000000000" pitchFamily="34" charset="-122"/>
              </a:rPr>
              <a:t>NLR</a:t>
            </a:r>
            <a:r>
              <a:rPr lang="zh-CN" altLang="en-US" sz="1600" dirty="0">
                <a:solidFill>
                  <a:srgbClr val="002060"/>
                </a:solidFill>
                <a:latin typeface="思源黑体 CN Normal" panose="020B0400000000000000" pitchFamily="34" charset="-122"/>
                <a:ea typeface="思源黑体 CN Normal" panose="020B0400000000000000" pitchFamily="34" charset="-122"/>
              </a:rPr>
              <a:t>设置</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9" name="矩形 39">
            <a:extLst>
              <a:ext uri="{FF2B5EF4-FFF2-40B4-BE49-F238E27FC236}">
                <a16:creationId xmlns:a16="http://schemas.microsoft.com/office/drawing/2014/main" id="{23A56958-5527-424E-C5D0-CBFDA77935C6}"/>
              </a:ext>
            </a:extLst>
          </p:cNvPr>
          <p:cNvSpPr>
            <a:spLocks noChangeArrowheads="1"/>
          </p:cNvSpPr>
          <p:nvPr/>
        </p:nvSpPr>
        <p:spPr bwMode="auto">
          <a:xfrm>
            <a:off x="238227" y="3495506"/>
            <a:ext cx="2921128"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zh-CN" altLang="en-US" sz="1600" dirty="0">
                <a:solidFill>
                  <a:srgbClr val="FF0000"/>
                </a:solidFill>
                <a:latin typeface="思源黑体 CN Normal" panose="020B0400000000000000" pitchFamily="34" charset="-122"/>
                <a:ea typeface="思源黑体 CN Normal" panose="020B0400000000000000" pitchFamily="34" charset="-122"/>
              </a:rPr>
              <a:t>填充一行后需要跳过多少像素</a:t>
            </a:r>
            <a:endParaRPr lang="en-US" altLang="zh-CN" sz="1600" dirty="0">
              <a:solidFill>
                <a:srgbClr val="FF0000"/>
              </a:solidFill>
              <a:latin typeface="思源黑体 CN Normal" panose="020B0400000000000000" pitchFamily="34" charset="-122"/>
              <a:ea typeface="思源黑体 CN Normal" panose="020B0400000000000000" pitchFamily="34" charset="-122"/>
            </a:endParaRPr>
          </a:p>
        </p:txBody>
      </p:sp>
      <p:sp>
        <p:nvSpPr>
          <p:cNvPr id="30" name="矩形 39">
            <a:extLst>
              <a:ext uri="{FF2B5EF4-FFF2-40B4-BE49-F238E27FC236}">
                <a16:creationId xmlns:a16="http://schemas.microsoft.com/office/drawing/2014/main" id="{EF375371-A5A9-8495-8C60-AFFA862289CF}"/>
              </a:ext>
            </a:extLst>
          </p:cNvPr>
          <p:cNvSpPr>
            <a:spLocks noChangeArrowheads="1"/>
          </p:cNvSpPr>
          <p:nvPr/>
        </p:nvSpPr>
        <p:spPr bwMode="auto">
          <a:xfrm>
            <a:off x="3159355" y="3495506"/>
            <a:ext cx="1202787"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en-US" altLang="zh-CN" sz="1600" dirty="0">
                <a:solidFill>
                  <a:srgbClr val="002060"/>
                </a:solidFill>
                <a:latin typeface="思源黑体 CN Normal" panose="020B0400000000000000" pitchFamily="34" charset="-122"/>
                <a:ea typeface="思源黑体 CN Normal" panose="020B0400000000000000" pitchFamily="34" charset="-122"/>
              </a:rPr>
              <a:t>OOR</a:t>
            </a:r>
            <a:r>
              <a:rPr lang="zh-CN" altLang="en-US" sz="1600" dirty="0">
                <a:solidFill>
                  <a:srgbClr val="002060"/>
                </a:solidFill>
                <a:latin typeface="思源黑体 CN Normal" panose="020B0400000000000000" pitchFamily="34" charset="-122"/>
                <a:ea typeface="思源黑体 CN Normal" panose="020B0400000000000000" pitchFamily="34" charset="-122"/>
              </a:rPr>
              <a:t>设置</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31" name="矩形: 圆角 30">
            <a:extLst>
              <a:ext uri="{FF2B5EF4-FFF2-40B4-BE49-F238E27FC236}">
                <a16:creationId xmlns:a16="http://schemas.microsoft.com/office/drawing/2014/main" id="{8CC1E921-8DF2-C861-8AC8-FD5C0052A1C6}"/>
              </a:ext>
            </a:extLst>
          </p:cNvPr>
          <p:cNvSpPr/>
          <p:nvPr/>
        </p:nvSpPr>
        <p:spPr>
          <a:xfrm>
            <a:off x="254691" y="3948100"/>
            <a:ext cx="1369903" cy="311932"/>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填充啥</a:t>
            </a:r>
          </a:p>
        </p:txBody>
      </p:sp>
      <p:sp>
        <p:nvSpPr>
          <p:cNvPr id="32" name="矩形 39">
            <a:extLst>
              <a:ext uri="{FF2B5EF4-FFF2-40B4-BE49-F238E27FC236}">
                <a16:creationId xmlns:a16="http://schemas.microsoft.com/office/drawing/2014/main" id="{973C85A6-FD3C-ABF2-5DA4-71E24588ACA6}"/>
              </a:ext>
            </a:extLst>
          </p:cNvPr>
          <p:cNvSpPr>
            <a:spLocks noChangeArrowheads="1"/>
          </p:cNvSpPr>
          <p:nvPr/>
        </p:nvSpPr>
        <p:spPr bwMode="auto">
          <a:xfrm>
            <a:off x="1673004" y="3941066"/>
            <a:ext cx="979786"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zh-CN" altLang="en-US" sz="1600" dirty="0">
                <a:solidFill>
                  <a:srgbClr val="002060"/>
                </a:solidFill>
                <a:latin typeface="思源黑体 CN Normal" panose="020B0400000000000000" pitchFamily="34" charset="-122"/>
                <a:ea typeface="思源黑体 CN Normal" panose="020B0400000000000000" pitchFamily="34" charset="-122"/>
              </a:rPr>
              <a:t>颜色</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33" name="矩形 39">
            <a:extLst>
              <a:ext uri="{FF2B5EF4-FFF2-40B4-BE49-F238E27FC236}">
                <a16:creationId xmlns:a16="http://schemas.microsoft.com/office/drawing/2014/main" id="{E1C76E71-A6A9-C644-729E-3628385C2C73}"/>
              </a:ext>
            </a:extLst>
          </p:cNvPr>
          <p:cNvSpPr>
            <a:spLocks noChangeArrowheads="1"/>
          </p:cNvSpPr>
          <p:nvPr/>
        </p:nvSpPr>
        <p:spPr bwMode="auto">
          <a:xfrm>
            <a:off x="2680926" y="3941066"/>
            <a:ext cx="1202787"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en-US" altLang="zh-CN" sz="1600" dirty="0">
                <a:solidFill>
                  <a:srgbClr val="002060"/>
                </a:solidFill>
                <a:latin typeface="思源黑体 CN Normal" panose="020B0400000000000000" pitchFamily="34" charset="-122"/>
                <a:ea typeface="思源黑体 CN Normal" panose="020B0400000000000000" pitchFamily="34" charset="-122"/>
              </a:rPr>
              <a:t>OCOLR</a:t>
            </a:r>
            <a:r>
              <a:rPr lang="zh-CN" altLang="en-US" sz="1600" dirty="0">
                <a:solidFill>
                  <a:srgbClr val="002060"/>
                </a:solidFill>
                <a:latin typeface="思源黑体 CN Normal" panose="020B0400000000000000" pitchFamily="34" charset="-122"/>
                <a:ea typeface="思源黑体 CN Normal" panose="020B0400000000000000" pitchFamily="34" charset="-122"/>
              </a:rPr>
              <a:t>设置</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34" name="矩形 39">
            <a:extLst>
              <a:ext uri="{FF2B5EF4-FFF2-40B4-BE49-F238E27FC236}">
                <a16:creationId xmlns:a16="http://schemas.microsoft.com/office/drawing/2014/main" id="{9371A41B-54E4-87CB-E3A9-C2AD3C7C5CFF}"/>
              </a:ext>
            </a:extLst>
          </p:cNvPr>
          <p:cNvSpPr>
            <a:spLocks noChangeArrowheads="1"/>
          </p:cNvSpPr>
          <p:nvPr/>
        </p:nvSpPr>
        <p:spPr bwMode="auto">
          <a:xfrm>
            <a:off x="1673004" y="4233733"/>
            <a:ext cx="979786"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zh-CN" altLang="en-US" sz="1600" dirty="0">
                <a:solidFill>
                  <a:srgbClr val="002060"/>
                </a:solidFill>
                <a:latin typeface="思源黑体 CN Normal" panose="020B0400000000000000" pitchFamily="34" charset="-122"/>
                <a:ea typeface="思源黑体 CN Normal" panose="020B0400000000000000" pitchFamily="34" charset="-122"/>
              </a:rPr>
              <a:t>颜色格式</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35" name="矩形 39">
            <a:extLst>
              <a:ext uri="{FF2B5EF4-FFF2-40B4-BE49-F238E27FC236}">
                <a16:creationId xmlns:a16="http://schemas.microsoft.com/office/drawing/2014/main" id="{36640016-BFB2-D067-3C74-C7CBA545E0FD}"/>
              </a:ext>
            </a:extLst>
          </p:cNvPr>
          <p:cNvSpPr>
            <a:spLocks noChangeArrowheads="1"/>
          </p:cNvSpPr>
          <p:nvPr/>
        </p:nvSpPr>
        <p:spPr bwMode="auto">
          <a:xfrm>
            <a:off x="2680926" y="4233733"/>
            <a:ext cx="1455587"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en-US" altLang="zh-CN" sz="1600" dirty="0">
                <a:solidFill>
                  <a:srgbClr val="002060"/>
                </a:solidFill>
                <a:latin typeface="思源黑体 CN Normal" panose="020B0400000000000000" pitchFamily="34" charset="-122"/>
                <a:ea typeface="思源黑体 CN Normal" panose="020B0400000000000000" pitchFamily="34" charset="-122"/>
              </a:rPr>
              <a:t>OPFCCR</a:t>
            </a:r>
            <a:r>
              <a:rPr lang="zh-CN" altLang="en-US" sz="1600" dirty="0">
                <a:solidFill>
                  <a:srgbClr val="002060"/>
                </a:solidFill>
                <a:latin typeface="思源黑体 CN Normal" panose="020B0400000000000000" pitchFamily="34" charset="-122"/>
                <a:ea typeface="思源黑体 CN Normal" panose="020B0400000000000000" pitchFamily="34" charset="-122"/>
              </a:rPr>
              <a:t>设置</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36" name="矩形 39">
            <a:extLst>
              <a:ext uri="{FF2B5EF4-FFF2-40B4-BE49-F238E27FC236}">
                <a16:creationId xmlns:a16="http://schemas.microsoft.com/office/drawing/2014/main" id="{7C17B265-F968-4293-4F8B-D9EDF5EED86D}"/>
              </a:ext>
            </a:extLst>
          </p:cNvPr>
          <p:cNvSpPr>
            <a:spLocks noChangeArrowheads="1"/>
          </p:cNvSpPr>
          <p:nvPr/>
        </p:nvSpPr>
        <p:spPr bwMode="auto">
          <a:xfrm>
            <a:off x="7313719" y="3094749"/>
            <a:ext cx="1202787"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en-US" altLang="zh-CN" sz="1600" dirty="0">
                <a:solidFill>
                  <a:srgbClr val="002060"/>
                </a:solidFill>
                <a:latin typeface="思源黑体 CN Normal" panose="020B0400000000000000" pitchFamily="34" charset="-122"/>
                <a:ea typeface="思源黑体 CN Normal" panose="020B0400000000000000" pitchFamily="34" charset="-122"/>
              </a:rPr>
              <a:t>CR</a:t>
            </a:r>
            <a:r>
              <a:rPr lang="zh-CN" altLang="en-US" sz="1600" dirty="0">
                <a:solidFill>
                  <a:srgbClr val="002060"/>
                </a:solidFill>
                <a:latin typeface="思源黑体 CN Normal" panose="020B0400000000000000" pitchFamily="34" charset="-122"/>
                <a:ea typeface="思源黑体 CN Normal" panose="020B0400000000000000" pitchFamily="34" charset="-122"/>
              </a:rPr>
              <a:t>设置</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37" name="矩形: 圆角 36">
            <a:extLst>
              <a:ext uri="{FF2B5EF4-FFF2-40B4-BE49-F238E27FC236}">
                <a16:creationId xmlns:a16="http://schemas.microsoft.com/office/drawing/2014/main" id="{55E5A5C4-3496-A396-F9B7-5A3472CB9ABE}"/>
              </a:ext>
            </a:extLst>
          </p:cNvPr>
          <p:cNvSpPr/>
          <p:nvPr/>
        </p:nvSpPr>
        <p:spPr>
          <a:xfrm>
            <a:off x="5127589" y="3593173"/>
            <a:ext cx="1369903" cy="311932"/>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启动</a:t>
            </a:r>
            <a:r>
              <a:rPr lang="en-US" altLang="zh-CN" sz="1600" dirty="0">
                <a:latin typeface="思源黑体 CN Normal" panose="020B0400000000000000" pitchFamily="34" charset="-122"/>
                <a:ea typeface="思源黑体 CN Normal" panose="020B0400000000000000" pitchFamily="34" charset="-122"/>
              </a:rPr>
              <a:t>DMA2D</a:t>
            </a:r>
            <a:endParaRPr lang="zh-CN" altLang="en-US" sz="1600" dirty="0">
              <a:latin typeface="思源黑体 CN Normal" panose="020B0400000000000000" pitchFamily="34" charset="-122"/>
              <a:ea typeface="思源黑体 CN Normal" panose="020B0400000000000000" pitchFamily="34" charset="-122"/>
            </a:endParaRPr>
          </a:p>
        </p:txBody>
      </p:sp>
      <p:sp>
        <p:nvSpPr>
          <p:cNvPr id="38" name="矩形 39">
            <a:extLst>
              <a:ext uri="{FF2B5EF4-FFF2-40B4-BE49-F238E27FC236}">
                <a16:creationId xmlns:a16="http://schemas.microsoft.com/office/drawing/2014/main" id="{9991F297-F2FA-CA0D-552D-352459EE6AB0}"/>
              </a:ext>
            </a:extLst>
          </p:cNvPr>
          <p:cNvSpPr>
            <a:spLocks noChangeArrowheads="1"/>
          </p:cNvSpPr>
          <p:nvPr/>
        </p:nvSpPr>
        <p:spPr bwMode="auto">
          <a:xfrm>
            <a:off x="6504526" y="3598234"/>
            <a:ext cx="1202787"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en-US" altLang="zh-CN" sz="1600" dirty="0">
                <a:solidFill>
                  <a:srgbClr val="002060"/>
                </a:solidFill>
                <a:latin typeface="思源黑体 CN Normal" panose="020B0400000000000000" pitchFamily="34" charset="-122"/>
                <a:ea typeface="思源黑体 CN Normal" panose="020B0400000000000000" pitchFamily="34" charset="-122"/>
              </a:rPr>
              <a:t>CR</a:t>
            </a:r>
            <a:r>
              <a:rPr lang="zh-CN" altLang="en-US" sz="1600" dirty="0">
                <a:solidFill>
                  <a:srgbClr val="002060"/>
                </a:solidFill>
                <a:latin typeface="思源黑体 CN Normal" panose="020B0400000000000000" pitchFamily="34" charset="-122"/>
                <a:ea typeface="思源黑体 CN Normal" panose="020B0400000000000000" pitchFamily="34" charset="-122"/>
              </a:rPr>
              <a:t>设置</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39" name="矩形: 圆角 38">
            <a:extLst>
              <a:ext uri="{FF2B5EF4-FFF2-40B4-BE49-F238E27FC236}">
                <a16:creationId xmlns:a16="http://schemas.microsoft.com/office/drawing/2014/main" id="{1245544E-B798-79F9-F37F-4C094E47FF91}"/>
              </a:ext>
            </a:extLst>
          </p:cNvPr>
          <p:cNvSpPr/>
          <p:nvPr/>
        </p:nvSpPr>
        <p:spPr>
          <a:xfrm>
            <a:off x="5134623" y="4073388"/>
            <a:ext cx="1369903" cy="311932"/>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传输完成</a:t>
            </a:r>
          </a:p>
        </p:txBody>
      </p:sp>
      <p:sp>
        <p:nvSpPr>
          <p:cNvPr id="40" name="矩形 39">
            <a:extLst>
              <a:ext uri="{FF2B5EF4-FFF2-40B4-BE49-F238E27FC236}">
                <a16:creationId xmlns:a16="http://schemas.microsoft.com/office/drawing/2014/main" id="{09C02AE9-943B-2D8F-ACA4-5C932366231D}"/>
              </a:ext>
            </a:extLst>
          </p:cNvPr>
          <p:cNvSpPr>
            <a:spLocks noChangeArrowheads="1"/>
          </p:cNvSpPr>
          <p:nvPr/>
        </p:nvSpPr>
        <p:spPr bwMode="auto">
          <a:xfrm>
            <a:off x="6511560" y="4076457"/>
            <a:ext cx="2201366"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en-US" altLang="zh-CN" sz="1600" dirty="0">
                <a:solidFill>
                  <a:srgbClr val="002060"/>
                </a:solidFill>
                <a:latin typeface="思源黑体 CN Normal" panose="020B0400000000000000" pitchFamily="34" charset="-122"/>
                <a:ea typeface="思源黑体 CN Normal" panose="020B0400000000000000" pitchFamily="34" charset="-122"/>
              </a:rPr>
              <a:t>ISR</a:t>
            </a:r>
            <a:r>
              <a:rPr lang="zh-CN" altLang="en-US" sz="1600" dirty="0">
                <a:solidFill>
                  <a:srgbClr val="002060"/>
                </a:solidFill>
                <a:latin typeface="思源黑体 CN Normal" panose="020B0400000000000000" pitchFamily="34" charset="-122"/>
                <a:ea typeface="思源黑体 CN Normal" panose="020B0400000000000000" pitchFamily="34" charset="-122"/>
              </a:rPr>
              <a:t>检测</a:t>
            </a:r>
            <a:r>
              <a:rPr lang="en-US" altLang="zh-CN" sz="1600" dirty="0">
                <a:solidFill>
                  <a:srgbClr val="002060"/>
                </a:solidFill>
                <a:latin typeface="思源黑体 CN Normal" panose="020B0400000000000000" pitchFamily="34" charset="-122"/>
                <a:ea typeface="思源黑体 CN Normal" panose="020B0400000000000000" pitchFamily="34" charset="-122"/>
              </a:rPr>
              <a:t> &amp; IFCR</a:t>
            </a:r>
            <a:r>
              <a:rPr lang="zh-CN" altLang="en-US" sz="1600" dirty="0">
                <a:solidFill>
                  <a:srgbClr val="002060"/>
                </a:solidFill>
                <a:latin typeface="思源黑体 CN Normal" panose="020B0400000000000000" pitchFamily="34" charset="-122"/>
                <a:ea typeface="思源黑体 CN Normal" panose="020B0400000000000000" pitchFamily="34" charset="-122"/>
              </a:rPr>
              <a:t>清标志</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41" name="文本框 40">
            <a:extLst>
              <a:ext uri="{FF2B5EF4-FFF2-40B4-BE49-F238E27FC236}">
                <a16:creationId xmlns:a16="http://schemas.microsoft.com/office/drawing/2014/main" id="{AD465442-6EDB-F493-EC7A-503F912F8D43}"/>
              </a:ext>
            </a:extLst>
          </p:cNvPr>
          <p:cNvSpPr txBox="1"/>
          <p:nvPr/>
        </p:nvSpPr>
        <p:spPr>
          <a:xfrm>
            <a:off x="3179280" y="4525667"/>
            <a:ext cx="5964720" cy="338554"/>
          </a:xfrm>
          <a:prstGeom prst="rect">
            <a:avLst/>
          </a:prstGeom>
          <a:noFill/>
        </p:spPr>
        <p:txBody>
          <a:bodyPr wrap="square">
            <a:spAutoFit/>
          </a:bodyPr>
          <a:lstStyle/>
          <a:p>
            <a:r>
              <a:rPr lang="zh-CN" altLang="en-US" sz="1600" dirty="0">
                <a:solidFill>
                  <a:srgbClr val="FF0000"/>
                </a:solidFill>
                <a:latin typeface="思源黑体 CN Normal" panose="020B0400000000000000" pitchFamily="34" charset="-122"/>
                <a:ea typeface="思源黑体 CN Normal" panose="020B0400000000000000" pitchFamily="34" charset="-122"/>
              </a:rPr>
              <a:t>https://blog.csdn.net/rtthreadiotos/article/details/118347934</a:t>
            </a:r>
          </a:p>
        </p:txBody>
      </p:sp>
      <p:sp>
        <p:nvSpPr>
          <p:cNvPr id="8" name="矩形 7">
            <a:extLst>
              <a:ext uri="{FF2B5EF4-FFF2-40B4-BE49-F238E27FC236}">
                <a16:creationId xmlns:a16="http://schemas.microsoft.com/office/drawing/2014/main" id="{D021718C-1132-BE22-7D05-325113A53A84}"/>
              </a:ext>
            </a:extLst>
          </p:cNvPr>
          <p:cNvSpPr/>
          <p:nvPr/>
        </p:nvSpPr>
        <p:spPr>
          <a:xfrm>
            <a:off x="320040" y="622023"/>
            <a:ext cx="2332750" cy="1361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42D712EA-B0AF-8F64-FD24-60DF224AC726}"/>
              </a:ext>
            </a:extLst>
          </p:cNvPr>
          <p:cNvSpPr/>
          <p:nvPr/>
        </p:nvSpPr>
        <p:spPr>
          <a:xfrm>
            <a:off x="530392" y="869702"/>
            <a:ext cx="818500" cy="881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72B0072D-3C50-E0D7-447B-7B6ED4061D96}"/>
              </a:ext>
            </a:extLst>
          </p:cNvPr>
          <p:cNvSpPr/>
          <p:nvPr/>
        </p:nvSpPr>
        <p:spPr>
          <a:xfrm>
            <a:off x="2356296" y="3077449"/>
            <a:ext cx="2522680" cy="311932"/>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不涉及前景层寄存器设置</a:t>
            </a:r>
          </a:p>
        </p:txBody>
      </p:sp>
    </p:spTree>
    <p:extLst>
      <p:ext uri="{BB962C8B-B14F-4D97-AF65-F5344CB8AC3E}">
        <p14:creationId xmlns:p14="http://schemas.microsoft.com/office/powerpoint/2010/main" val="199736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500"/>
                                        <p:tgtEl>
                                          <p:spTgt spid="3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500"/>
                                        <p:tgtEl>
                                          <p:spTgt spid="3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fade">
                                      <p:cBhvr>
                                        <p:cTn id="98" dur="500"/>
                                        <p:tgtEl>
                                          <p:spTgt spid="34"/>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fade">
                                      <p:cBhvr>
                                        <p:cTn id="103" dur="500"/>
                                        <p:tgtEl>
                                          <p:spTgt spid="3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fade">
                                      <p:cBhvr>
                                        <p:cTn id="113" dur="500"/>
                                        <p:tgtEl>
                                          <p:spTgt spid="38"/>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39"/>
                                        </p:tgtEl>
                                        <p:attrNameLst>
                                          <p:attrName>style.visibility</p:attrName>
                                        </p:attrNameLst>
                                      </p:cBhvr>
                                      <p:to>
                                        <p:strVal val="visible"/>
                                      </p:to>
                                    </p:set>
                                    <p:animEffect transition="in" filter="fade">
                                      <p:cBhvr>
                                        <p:cTn id="118" dur="500"/>
                                        <p:tgtEl>
                                          <p:spTgt spid="39"/>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500"/>
                                        <p:tgtEl>
                                          <p:spTgt spid="4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0"/>
                                        </p:tgtEl>
                                        <p:attrNameLst>
                                          <p:attrName>style.visibility</p:attrName>
                                        </p:attrNameLst>
                                      </p:cBhvr>
                                      <p:to>
                                        <p:strVal val="visible"/>
                                      </p:to>
                                    </p:set>
                                    <p:animEffect transition="in" filter="fade">
                                      <p:cBhvr>
                                        <p:cTn id="128" dur="500"/>
                                        <p:tgtEl>
                                          <p:spTgt spid="10"/>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41"/>
                                        </p:tgtEl>
                                        <p:attrNameLst>
                                          <p:attrName>style.visibility</p:attrName>
                                        </p:attrNameLst>
                                      </p:cBhvr>
                                      <p:to>
                                        <p:strVal val="visible"/>
                                      </p:to>
                                    </p:set>
                                    <p:animEffect transition="in" filter="fade">
                                      <p:cBhvr>
                                        <p:cTn id="13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8" grpId="0" animBg="1"/>
      <p:bldP spid="20" grpId="0" animBg="1"/>
      <p:bldP spid="22" grpId="0" animBg="1"/>
      <p:bldP spid="23" grpId="0"/>
      <p:bldP spid="24" grpId="0"/>
      <p:bldP spid="25" grpId="0"/>
      <p:bldP spid="26" grpId="0" animBg="1"/>
      <p:bldP spid="27" grpId="0"/>
      <p:bldP spid="28" grpId="0"/>
      <p:bldP spid="29" grpId="0"/>
      <p:bldP spid="30" grpId="0"/>
      <p:bldP spid="31" grpId="0" animBg="1"/>
      <p:bldP spid="32" grpId="0"/>
      <p:bldP spid="33" grpId="0"/>
      <p:bldP spid="34" grpId="0"/>
      <p:bldP spid="35" grpId="0"/>
      <p:bldP spid="36" grpId="0"/>
      <p:bldP spid="37" grpId="0" animBg="1"/>
      <p:bldP spid="38" grpId="0"/>
      <p:bldP spid="39" grpId="0" animBg="1"/>
      <p:bldP spid="40" grpId="0"/>
      <p:bldP spid="41" grpId="0"/>
      <p:bldP spid="2" grpId="0" animBg="1"/>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pic>
        <p:nvPicPr>
          <p:cNvPr id="14" name="图片 13">
            <a:extLst>
              <a:ext uri="{FF2B5EF4-FFF2-40B4-BE49-F238E27FC236}">
                <a16:creationId xmlns:a16="http://schemas.microsoft.com/office/drawing/2014/main" id="{6C7DF555-1028-8E81-F1E0-A87144E6C0E0}"/>
              </a:ext>
            </a:extLst>
          </p:cNvPr>
          <p:cNvPicPr>
            <a:picLocks noChangeAspect="1"/>
          </p:cNvPicPr>
          <p:nvPr/>
        </p:nvPicPr>
        <p:blipFill rotWithShape="1">
          <a:blip r:embed="rId4"/>
          <a:srcRect l="13278" t="20968" r="12210" b="17459"/>
          <a:stretch/>
        </p:blipFill>
        <p:spPr>
          <a:xfrm>
            <a:off x="277837" y="597187"/>
            <a:ext cx="2397923" cy="1408746"/>
          </a:xfrm>
          <a:prstGeom prst="rect">
            <a:avLst/>
          </a:prstGeom>
          <a:effectLst/>
        </p:spPr>
      </p:pic>
      <p:sp>
        <p:nvSpPr>
          <p:cNvPr id="2" name="矩形 1">
            <a:extLst>
              <a:ext uri="{FF2B5EF4-FFF2-40B4-BE49-F238E27FC236}">
                <a16:creationId xmlns:a16="http://schemas.microsoft.com/office/drawing/2014/main" id="{42D712EA-B0AF-8F64-FD24-60DF224AC726}"/>
              </a:ext>
            </a:extLst>
          </p:cNvPr>
          <p:cNvSpPr/>
          <p:nvPr/>
        </p:nvSpPr>
        <p:spPr>
          <a:xfrm>
            <a:off x="1598819" y="699558"/>
            <a:ext cx="1041260" cy="10749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9">
            <a:extLst>
              <a:ext uri="{FF2B5EF4-FFF2-40B4-BE49-F238E27FC236}">
                <a16:creationId xmlns:a16="http://schemas.microsoft.com/office/drawing/2014/main" id="{3BAE944B-8844-DEE0-FB3E-67F5CAE5DDB6}"/>
              </a:ext>
            </a:extLst>
          </p:cNvPr>
          <p:cNvGraphicFramePr>
            <a:graphicFrameLocks noGrp="1"/>
          </p:cNvGraphicFramePr>
          <p:nvPr/>
        </p:nvGraphicFramePr>
        <p:xfrm>
          <a:off x="4317324" y="536486"/>
          <a:ext cx="3744000" cy="2484000"/>
        </p:xfrm>
        <a:graphic>
          <a:graphicData uri="http://schemas.openxmlformats.org/drawingml/2006/table">
            <a:tbl>
              <a:tblPr firstRow="1" bandRow="1">
                <a:tableStyleId>{5940675A-B579-460E-94D1-54222C63F5DA}</a:tableStyleId>
              </a:tblPr>
              <a:tblGrid>
                <a:gridCol w="374400">
                  <a:extLst>
                    <a:ext uri="{9D8B030D-6E8A-4147-A177-3AD203B41FA5}">
                      <a16:colId xmlns:a16="http://schemas.microsoft.com/office/drawing/2014/main" val="152854988"/>
                    </a:ext>
                  </a:extLst>
                </a:gridCol>
                <a:gridCol w="374400">
                  <a:extLst>
                    <a:ext uri="{9D8B030D-6E8A-4147-A177-3AD203B41FA5}">
                      <a16:colId xmlns:a16="http://schemas.microsoft.com/office/drawing/2014/main" val="1469299017"/>
                    </a:ext>
                  </a:extLst>
                </a:gridCol>
                <a:gridCol w="374400">
                  <a:extLst>
                    <a:ext uri="{9D8B030D-6E8A-4147-A177-3AD203B41FA5}">
                      <a16:colId xmlns:a16="http://schemas.microsoft.com/office/drawing/2014/main" val="1699880746"/>
                    </a:ext>
                  </a:extLst>
                </a:gridCol>
                <a:gridCol w="374400">
                  <a:extLst>
                    <a:ext uri="{9D8B030D-6E8A-4147-A177-3AD203B41FA5}">
                      <a16:colId xmlns:a16="http://schemas.microsoft.com/office/drawing/2014/main" val="1981502992"/>
                    </a:ext>
                  </a:extLst>
                </a:gridCol>
                <a:gridCol w="374400">
                  <a:extLst>
                    <a:ext uri="{9D8B030D-6E8A-4147-A177-3AD203B41FA5}">
                      <a16:colId xmlns:a16="http://schemas.microsoft.com/office/drawing/2014/main" val="4009400140"/>
                    </a:ext>
                  </a:extLst>
                </a:gridCol>
                <a:gridCol w="374400">
                  <a:extLst>
                    <a:ext uri="{9D8B030D-6E8A-4147-A177-3AD203B41FA5}">
                      <a16:colId xmlns:a16="http://schemas.microsoft.com/office/drawing/2014/main" val="4109847283"/>
                    </a:ext>
                  </a:extLst>
                </a:gridCol>
                <a:gridCol w="374400">
                  <a:extLst>
                    <a:ext uri="{9D8B030D-6E8A-4147-A177-3AD203B41FA5}">
                      <a16:colId xmlns:a16="http://schemas.microsoft.com/office/drawing/2014/main" val="4159539843"/>
                    </a:ext>
                  </a:extLst>
                </a:gridCol>
                <a:gridCol w="374400">
                  <a:extLst>
                    <a:ext uri="{9D8B030D-6E8A-4147-A177-3AD203B41FA5}">
                      <a16:colId xmlns:a16="http://schemas.microsoft.com/office/drawing/2014/main" val="3056979226"/>
                    </a:ext>
                  </a:extLst>
                </a:gridCol>
                <a:gridCol w="374400">
                  <a:extLst>
                    <a:ext uri="{9D8B030D-6E8A-4147-A177-3AD203B41FA5}">
                      <a16:colId xmlns:a16="http://schemas.microsoft.com/office/drawing/2014/main" val="3551204355"/>
                    </a:ext>
                  </a:extLst>
                </a:gridCol>
                <a:gridCol w="374400">
                  <a:extLst>
                    <a:ext uri="{9D8B030D-6E8A-4147-A177-3AD203B41FA5}">
                      <a16:colId xmlns:a16="http://schemas.microsoft.com/office/drawing/2014/main" val="1466690003"/>
                    </a:ext>
                  </a:extLst>
                </a:gridCol>
              </a:tblGrid>
              <a:tr h="310500">
                <a:tc>
                  <a:txBody>
                    <a:bodyPr/>
                    <a:lstStyle/>
                    <a:p>
                      <a:r>
                        <a:rPr lang="en-US" altLang="zh-CN" dirty="0">
                          <a:latin typeface="思源黑体 CN Normal" panose="020B0400000000000000" pitchFamily="34" charset="-122"/>
                          <a:ea typeface="思源黑体 CN Normal" panose="020B0400000000000000" pitchFamily="34" charset="-122"/>
                        </a:rPr>
                        <a:t>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3</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5</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6</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7</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9</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10</a:t>
                      </a:r>
                      <a:endParaRPr lang="zh-CN" altLang="en-US" dirty="0">
                        <a:latin typeface="思源黑体 CN Normal" panose="020B0400000000000000" pitchFamily="34" charset="-122"/>
                        <a:ea typeface="思源黑体 CN Normal" panose="020B0400000000000000" pitchFamily="34" charset="-122"/>
                      </a:endParaRPr>
                    </a:p>
                  </a:txBody>
                  <a:tcPr/>
                </a:tc>
                <a:extLst>
                  <a:ext uri="{0D108BD9-81ED-4DB2-BD59-A6C34878D82A}">
                    <a16:rowId xmlns:a16="http://schemas.microsoft.com/office/drawing/2014/main" val="2870751486"/>
                  </a:ext>
                </a:extLst>
              </a:tr>
              <a:tr h="310500">
                <a:tc>
                  <a:txBody>
                    <a:bodyPr/>
                    <a:lstStyle/>
                    <a:p>
                      <a:r>
                        <a:rPr lang="en-US" altLang="zh-CN" dirty="0">
                          <a:latin typeface="思源黑体 CN Normal" panose="020B0400000000000000" pitchFamily="34" charset="-122"/>
                          <a:ea typeface="思源黑体 CN Normal" panose="020B0400000000000000" pitchFamily="34" charset="-122"/>
                        </a:rPr>
                        <a:t>11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12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13</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14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15</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16</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17</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18</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19</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20</a:t>
                      </a:r>
                      <a:endParaRPr lang="zh-CN" altLang="en-US" dirty="0">
                        <a:latin typeface="思源黑体 CN Normal" panose="020B0400000000000000" pitchFamily="34" charset="-122"/>
                        <a:ea typeface="思源黑体 CN Normal" panose="020B0400000000000000" pitchFamily="34" charset="-122"/>
                      </a:endParaRPr>
                    </a:p>
                  </a:txBody>
                  <a:tcPr/>
                </a:tc>
                <a:extLst>
                  <a:ext uri="{0D108BD9-81ED-4DB2-BD59-A6C34878D82A}">
                    <a16:rowId xmlns:a16="http://schemas.microsoft.com/office/drawing/2014/main" val="3709914440"/>
                  </a:ext>
                </a:extLst>
              </a:tr>
              <a:tr h="310500">
                <a:tc>
                  <a:txBody>
                    <a:bodyPr/>
                    <a:lstStyle/>
                    <a:p>
                      <a:r>
                        <a:rPr lang="en-US" altLang="zh-CN" dirty="0">
                          <a:latin typeface="思源黑体 CN Normal" panose="020B0400000000000000" pitchFamily="34" charset="-122"/>
                          <a:ea typeface="思源黑体 CN Normal" panose="020B0400000000000000" pitchFamily="34" charset="-122"/>
                        </a:rPr>
                        <a:t>21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22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23</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24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25</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26</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27</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28</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29</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30</a:t>
                      </a:r>
                      <a:endParaRPr lang="zh-CN" altLang="en-US" dirty="0">
                        <a:latin typeface="思源黑体 CN Normal" panose="020B0400000000000000" pitchFamily="34" charset="-122"/>
                        <a:ea typeface="思源黑体 CN Normal" panose="020B0400000000000000" pitchFamily="34" charset="-122"/>
                      </a:endParaRPr>
                    </a:p>
                  </a:txBody>
                  <a:tcPr/>
                </a:tc>
                <a:extLst>
                  <a:ext uri="{0D108BD9-81ED-4DB2-BD59-A6C34878D82A}">
                    <a16:rowId xmlns:a16="http://schemas.microsoft.com/office/drawing/2014/main" val="454841076"/>
                  </a:ext>
                </a:extLst>
              </a:tr>
              <a:tr h="310500">
                <a:tc>
                  <a:txBody>
                    <a:bodyPr/>
                    <a:lstStyle/>
                    <a:p>
                      <a:r>
                        <a:rPr lang="en-US" altLang="zh-CN" dirty="0">
                          <a:latin typeface="思源黑体 CN Normal" panose="020B0400000000000000" pitchFamily="34" charset="-122"/>
                          <a:ea typeface="思源黑体 CN Normal" panose="020B0400000000000000" pitchFamily="34" charset="-122"/>
                        </a:rPr>
                        <a:t>31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32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33</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34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35</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36</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37</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38</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39</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40</a:t>
                      </a:r>
                      <a:endParaRPr lang="zh-CN" altLang="en-US" dirty="0">
                        <a:latin typeface="思源黑体 CN Normal" panose="020B0400000000000000" pitchFamily="34" charset="-122"/>
                        <a:ea typeface="思源黑体 CN Normal" panose="020B0400000000000000" pitchFamily="34" charset="-122"/>
                      </a:endParaRPr>
                    </a:p>
                  </a:txBody>
                  <a:tcPr/>
                </a:tc>
                <a:extLst>
                  <a:ext uri="{0D108BD9-81ED-4DB2-BD59-A6C34878D82A}">
                    <a16:rowId xmlns:a16="http://schemas.microsoft.com/office/drawing/2014/main" val="1010335729"/>
                  </a:ext>
                </a:extLst>
              </a:tr>
              <a:tr h="310500">
                <a:tc>
                  <a:txBody>
                    <a:bodyPr/>
                    <a:lstStyle/>
                    <a:p>
                      <a:r>
                        <a:rPr lang="en-US" altLang="zh-CN" dirty="0">
                          <a:latin typeface="思源黑体 CN Normal" panose="020B0400000000000000" pitchFamily="34" charset="-122"/>
                          <a:ea typeface="思源黑体 CN Normal" panose="020B0400000000000000" pitchFamily="34" charset="-122"/>
                        </a:rPr>
                        <a:t>41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42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43</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44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45</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46</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47</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48</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49</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50</a:t>
                      </a:r>
                      <a:endParaRPr lang="zh-CN" altLang="en-US" dirty="0">
                        <a:latin typeface="思源黑体 CN Normal" panose="020B0400000000000000" pitchFamily="34" charset="-122"/>
                        <a:ea typeface="思源黑体 CN Normal" panose="020B0400000000000000" pitchFamily="34" charset="-122"/>
                      </a:endParaRPr>
                    </a:p>
                  </a:txBody>
                  <a:tcPr/>
                </a:tc>
                <a:extLst>
                  <a:ext uri="{0D108BD9-81ED-4DB2-BD59-A6C34878D82A}">
                    <a16:rowId xmlns:a16="http://schemas.microsoft.com/office/drawing/2014/main" val="3542476430"/>
                  </a:ext>
                </a:extLst>
              </a:tr>
              <a:tr h="310500">
                <a:tc>
                  <a:txBody>
                    <a:bodyPr/>
                    <a:lstStyle/>
                    <a:p>
                      <a:r>
                        <a:rPr lang="en-US" altLang="zh-CN" dirty="0">
                          <a:latin typeface="思源黑体 CN Normal" panose="020B0400000000000000" pitchFamily="34" charset="-122"/>
                          <a:ea typeface="思源黑体 CN Normal" panose="020B0400000000000000" pitchFamily="34" charset="-122"/>
                        </a:rPr>
                        <a:t>51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52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53</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54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55</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56</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57</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58</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59</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60</a:t>
                      </a:r>
                      <a:endParaRPr lang="zh-CN" altLang="en-US" dirty="0">
                        <a:latin typeface="思源黑体 CN Normal" panose="020B0400000000000000" pitchFamily="34" charset="-122"/>
                        <a:ea typeface="思源黑体 CN Normal" panose="020B0400000000000000" pitchFamily="34" charset="-122"/>
                      </a:endParaRPr>
                    </a:p>
                  </a:txBody>
                  <a:tcPr/>
                </a:tc>
                <a:extLst>
                  <a:ext uri="{0D108BD9-81ED-4DB2-BD59-A6C34878D82A}">
                    <a16:rowId xmlns:a16="http://schemas.microsoft.com/office/drawing/2014/main" val="1207409585"/>
                  </a:ext>
                </a:extLst>
              </a:tr>
              <a:tr h="310500">
                <a:tc>
                  <a:txBody>
                    <a:bodyPr/>
                    <a:lstStyle/>
                    <a:p>
                      <a:r>
                        <a:rPr lang="en-US" altLang="zh-CN" dirty="0">
                          <a:latin typeface="思源黑体 CN Normal" panose="020B0400000000000000" pitchFamily="34" charset="-122"/>
                          <a:ea typeface="思源黑体 CN Normal" panose="020B0400000000000000" pitchFamily="34" charset="-122"/>
                        </a:rPr>
                        <a:t>61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62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63</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64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65</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66</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67</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68</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69</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70</a:t>
                      </a:r>
                      <a:endParaRPr lang="zh-CN" altLang="en-US" dirty="0">
                        <a:latin typeface="思源黑体 CN Normal" panose="020B0400000000000000" pitchFamily="34" charset="-122"/>
                        <a:ea typeface="思源黑体 CN Normal" panose="020B0400000000000000" pitchFamily="34" charset="-122"/>
                      </a:endParaRPr>
                    </a:p>
                  </a:txBody>
                  <a:tcPr/>
                </a:tc>
                <a:extLst>
                  <a:ext uri="{0D108BD9-81ED-4DB2-BD59-A6C34878D82A}">
                    <a16:rowId xmlns:a16="http://schemas.microsoft.com/office/drawing/2014/main" val="408305019"/>
                  </a:ext>
                </a:extLst>
              </a:tr>
              <a:tr h="310500">
                <a:tc>
                  <a:txBody>
                    <a:bodyPr/>
                    <a:lstStyle/>
                    <a:p>
                      <a:r>
                        <a:rPr lang="en-US" altLang="zh-CN" dirty="0">
                          <a:latin typeface="思源黑体 CN Normal" panose="020B0400000000000000" pitchFamily="34" charset="-122"/>
                          <a:ea typeface="思源黑体 CN Normal" panose="020B0400000000000000" pitchFamily="34" charset="-122"/>
                        </a:rPr>
                        <a:t>71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72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73</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74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75</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76</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77</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78</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79</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r>
                        <a:rPr lang="en-US" altLang="zh-CN" dirty="0">
                          <a:latin typeface="思源黑体 CN Normal" panose="020B0400000000000000" pitchFamily="34" charset="-122"/>
                          <a:ea typeface="思源黑体 CN Normal" panose="020B0400000000000000" pitchFamily="34" charset="-122"/>
                        </a:rPr>
                        <a:t>80</a:t>
                      </a:r>
                      <a:endParaRPr lang="zh-CN" altLang="en-US" dirty="0">
                        <a:latin typeface="思源黑体 CN Normal" panose="020B0400000000000000" pitchFamily="34" charset="-122"/>
                        <a:ea typeface="思源黑体 CN Normal" panose="020B0400000000000000" pitchFamily="34" charset="-122"/>
                      </a:endParaRPr>
                    </a:p>
                  </a:txBody>
                  <a:tcPr/>
                </a:tc>
                <a:extLst>
                  <a:ext uri="{0D108BD9-81ED-4DB2-BD59-A6C34878D82A}">
                    <a16:rowId xmlns:a16="http://schemas.microsoft.com/office/drawing/2014/main" val="1487931584"/>
                  </a:ext>
                </a:extLst>
              </a:tr>
            </a:tbl>
          </a:graphicData>
        </a:graphic>
      </p:graphicFrame>
      <p:sp>
        <p:nvSpPr>
          <p:cNvPr id="3" name="矩形 2">
            <a:extLst>
              <a:ext uri="{FF2B5EF4-FFF2-40B4-BE49-F238E27FC236}">
                <a16:creationId xmlns:a16="http://schemas.microsoft.com/office/drawing/2014/main" id="{9E69D7F2-5D4A-FD8F-D02D-72CA54CBFA47}"/>
              </a:ext>
            </a:extLst>
          </p:cNvPr>
          <p:cNvSpPr/>
          <p:nvPr/>
        </p:nvSpPr>
        <p:spPr>
          <a:xfrm>
            <a:off x="5071196" y="1158232"/>
            <a:ext cx="2236962" cy="1237249"/>
          </a:xfrm>
          <a:prstGeom prst="rect">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ED58578-E933-2EAC-58C1-42D6DBC9C0E7}"/>
              </a:ext>
            </a:extLst>
          </p:cNvPr>
          <p:cNvSpPr/>
          <p:nvPr/>
        </p:nvSpPr>
        <p:spPr>
          <a:xfrm>
            <a:off x="5075342" y="1169431"/>
            <a:ext cx="364392" cy="298939"/>
          </a:xfrm>
          <a:prstGeom prst="rect">
            <a:avLst/>
          </a:prstGeom>
          <a:solidFill>
            <a:srgbClr val="FF000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19B353D-17D7-9F3D-3471-D5986013410C}"/>
              </a:ext>
            </a:extLst>
          </p:cNvPr>
          <p:cNvSpPr/>
          <p:nvPr/>
        </p:nvSpPr>
        <p:spPr>
          <a:xfrm>
            <a:off x="7308158" y="1165266"/>
            <a:ext cx="753166" cy="298939"/>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DF36E70-9B96-D14C-2ADE-43DB6614FBE5}"/>
              </a:ext>
            </a:extLst>
          </p:cNvPr>
          <p:cNvSpPr/>
          <p:nvPr/>
        </p:nvSpPr>
        <p:spPr>
          <a:xfrm>
            <a:off x="4313330" y="1463667"/>
            <a:ext cx="753166" cy="298939"/>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85ECD110-6E79-3C81-3556-A7E1DB7FA702}"/>
              </a:ext>
            </a:extLst>
          </p:cNvPr>
          <p:cNvSpPr/>
          <p:nvPr/>
        </p:nvSpPr>
        <p:spPr>
          <a:xfrm>
            <a:off x="254691" y="2415722"/>
            <a:ext cx="1369903" cy="311932"/>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确定区域</a:t>
            </a:r>
          </a:p>
        </p:txBody>
      </p:sp>
      <p:sp>
        <p:nvSpPr>
          <p:cNvPr id="23" name="矩形 39">
            <a:extLst>
              <a:ext uri="{FF2B5EF4-FFF2-40B4-BE49-F238E27FC236}">
                <a16:creationId xmlns:a16="http://schemas.microsoft.com/office/drawing/2014/main" id="{509A10AB-2EA5-0656-12D3-A49B2020E7DE}"/>
              </a:ext>
            </a:extLst>
          </p:cNvPr>
          <p:cNvSpPr>
            <a:spLocks noChangeArrowheads="1"/>
          </p:cNvSpPr>
          <p:nvPr/>
        </p:nvSpPr>
        <p:spPr bwMode="auto">
          <a:xfrm>
            <a:off x="238227" y="2810880"/>
            <a:ext cx="979786"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zh-CN" altLang="en-US" sz="1600" dirty="0">
                <a:solidFill>
                  <a:srgbClr val="002060"/>
                </a:solidFill>
                <a:latin typeface="思源黑体 CN Normal" panose="020B0400000000000000" pitchFamily="34" charset="-122"/>
                <a:ea typeface="思源黑体 CN Normal" panose="020B0400000000000000" pitchFamily="34" charset="-122"/>
              </a:rPr>
              <a:t>起始地址</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4" name="矩形 39">
            <a:extLst>
              <a:ext uri="{FF2B5EF4-FFF2-40B4-BE49-F238E27FC236}">
                <a16:creationId xmlns:a16="http://schemas.microsoft.com/office/drawing/2014/main" id="{8B1B0E70-9AFB-2C18-A9FF-65CD993BA91C}"/>
              </a:ext>
            </a:extLst>
          </p:cNvPr>
          <p:cNvSpPr>
            <a:spLocks noChangeArrowheads="1"/>
          </p:cNvSpPr>
          <p:nvPr/>
        </p:nvSpPr>
        <p:spPr bwMode="auto">
          <a:xfrm>
            <a:off x="238227" y="3147943"/>
            <a:ext cx="979786"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zh-CN" altLang="en-US" sz="1600" dirty="0">
                <a:solidFill>
                  <a:srgbClr val="002060"/>
                </a:solidFill>
                <a:latin typeface="思源黑体 CN Normal" panose="020B0400000000000000" pitchFamily="34" charset="-122"/>
                <a:ea typeface="思源黑体 CN Normal" panose="020B0400000000000000" pitchFamily="34" charset="-122"/>
              </a:rPr>
              <a:t>矩形宽度</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5" name="矩形 39">
            <a:extLst>
              <a:ext uri="{FF2B5EF4-FFF2-40B4-BE49-F238E27FC236}">
                <a16:creationId xmlns:a16="http://schemas.microsoft.com/office/drawing/2014/main" id="{5B5191FB-FC62-CEBE-8168-79B088FABACA}"/>
              </a:ext>
            </a:extLst>
          </p:cNvPr>
          <p:cNvSpPr>
            <a:spLocks noChangeArrowheads="1"/>
          </p:cNvSpPr>
          <p:nvPr/>
        </p:nvSpPr>
        <p:spPr bwMode="auto">
          <a:xfrm>
            <a:off x="238227" y="3465412"/>
            <a:ext cx="979786"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zh-CN" altLang="en-US" sz="1600" dirty="0">
                <a:solidFill>
                  <a:srgbClr val="002060"/>
                </a:solidFill>
                <a:latin typeface="思源黑体 CN Normal" panose="020B0400000000000000" pitchFamily="34" charset="-122"/>
                <a:ea typeface="思源黑体 CN Normal" panose="020B0400000000000000" pitchFamily="34" charset="-122"/>
              </a:rPr>
              <a:t>矩形高度</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6" name="矩形: 圆角 25">
            <a:extLst>
              <a:ext uri="{FF2B5EF4-FFF2-40B4-BE49-F238E27FC236}">
                <a16:creationId xmlns:a16="http://schemas.microsoft.com/office/drawing/2014/main" id="{7FBF2833-AFAB-B703-3837-C072DDB8C5DE}"/>
              </a:ext>
            </a:extLst>
          </p:cNvPr>
          <p:cNvSpPr/>
          <p:nvPr/>
        </p:nvSpPr>
        <p:spPr>
          <a:xfrm>
            <a:off x="5127589" y="3393764"/>
            <a:ext cx="2123470" cy="311932"/>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存储器到存储器模式</a:t>
            </a:r>
          </a:p>
        </p:txBody>
      </p:sp>
      <p:sp>
        <p:nvSpPr>
          <p:cNvPr id="27" name="矩形 39">
            <a:extLst>
              <a:ext uri="{FF2B5EF4-FFF2-40B4-BE49-F238E27FC236}">
                <a16:creationId xmlns:a16="http://schemas.microsoft.com/office/drawing/2014/main" id="{DDE62CF2-3183-E6DA-4FC2-434F2046AAFE}"/>
              </a:ext>
            </a:extLst>
          </p:cNvPr>
          <p:cNvSpPr>
            <a:spLocks noChangeArrowheads="1"/>
          </p:cNvSpPr>
          <p:nvPr/>
        </p:nvSpPr>
        <p:spPr bwMode="auto">
          <a:xfrm>
            <a:off x="1592907" y="2810880"/>
            <a:ext cx="2495409"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en-US" altLang="zh-CN" sz="1600" dirty="0">
                <a:solidFill>
                  <a:srgbClr val="002060"/>
                </a:solidFill>
                <a:latin typeface="思源黑体 CN Normal" panose="020B0400000000000000" pitchFamily="34" charset="-122"/>
                <a:ea typeface="思源黑体 CN Normal" panose="020B0400000000000000" pitchFamily="34" charset="-122"/>
              </a:rPr>
              <a:t>FGMAR &amp; OMAR</a:t>
            </a:r>
            <a:r>
              <a:rPr lang="zh-CN" altLang="en-US" sz="1600" dirty="0">
                <a:solidFill>
                  <a:srgbClr val="002060"/>
                </a:solidFill>
                <a:latin typeface="思源黑体 CN Normal" panose="020B0400000000000000" pitchFamily="34" charset="-122"/>
                <a:ea typeface="思源黑体 CN Normal" panose="020B0400000000000000" pitchFamily="34" charset="-122"/>
              </a:rPr>
              <a:t>设置</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8" name="矩形 39">
            <a:extLst>
              <a:ext uri="{FF2B5EF4-FFF2-40B4-BE49-F238E27FC236}">
                <a16:creationId xmlns:a16="http://schemas.microsoft.com/office/drawing/2014/main" id="{614318C4-8D78-489F-C0FD-6F18AE556E95}"/>
              </a:ext>
            </a:extLst>
          </p:cNvPr>
          <p:cNvSpPr>
            <a:spLocks noChangeArrowheads="1"/>
          </p:cNvSpPr>
          <p:nvPr/>
        </p:nvSpPr>
        <p:spPr bwMode="auto">
          <a:xfrm>
            <a:off x="1879107" y="3306771"/>
            <a:ext cx="1202787"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en-US" altLang="zh-CN" sz="1600" dirty="0">
                <a:solidFill>
                  <a:srgbClr val="002060"/>
                </a:solidFill>
                <a:latin typeface="思源黑体 CN Normal" panose="020B0400000000000000" pitchFamily="34" charset="-122"/>
                <a:ea typeface="思源黑体 CN Normal" panose="020B0400000000000000" pitchFamily="34" charset="-122"/>
              </a:rPr>
              <a:t>NLR</a:t>
            </a:r>
            <a:r>
              <a:rPr lang="zh-CN" altLang="en-US" sz="1600" dirty="0">
                <a:solidFill>
                  <a:srgbClr val="002060"/>
                </a:solidFill>
                <a:latin typeface="思源黑体 CN Normal" panose="020B0400000000000000" pitchFamily="34" charset="-122"/>
                <a:ea typeface="思源黑体 CN Normal" panose="020B0400000000000000" pitchFamily="34" charset="-122"/>
              </a:rPr>
              <a:t>设置</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9" name="矩形 39">
            <a:extLst>
              <a:ext uri="{FF2B5EF4-FFF2-40B4-BE49-F238E27FC236}">
                <a16:creationId xmlns:a16="http://schemas.microsoft.com/office/drawing/2014/main" id="{23A56958-5527-424E-C5D0-CBFDA77935C6}"/>
              </a:ext>
            </a:extLst>
          </p:cNvPr>
          <p:cNvSpPr>
            <a:spLocks noChangeArrowheads="1"/>
          </p:cNvSpPr>
          <p:nvPr/>
        </p:nvSpPr>
        <p:spPr bwMode="auto">
          <a:xfrm>
            <a:off x="238227" y="3802475"/>
            <a:ext cx="2921128"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zh-CN" altLang="en-US" sz="1600" dirty="0">
                <a:solidFill>
                  <a:srgbClr val="FF0000"/>
                </a:solidFill>
                <a:latin typeface="思源黑体 CN Normal" panose="020B0400000000000000" pitchFamily="34" charset="-122"/>
                <a:ea typeface="思源黑体 CN Normal" panose="020B0400000000000000" pitchFamily="34" charset="-122"/>
              </a:rPr>
              <a:t>填充一行后需要跳过多少像素</a:t>
            </a:r>
            <a:endParaRPr lang="en-US" altLang="zh-CN" sz="1600" dirty="0">
              <a:solidFill>
                <a:srgbClr val="FF0000"/>
              </a:solidFill>
              <a:latin typeface="思源黑体 CN Normal" panose="020B0400000000000000" pitchFamily="34" charset="-122"/>
              <a:ea typeface="思源黑体 CN Normal" panose="020B0400000000000000" pitchFamily="34" charset="-122"/>
            </a:endParaRPr>
          </a:p>
        </p:txBody>
      </p:sp>
      <p:sp>
        <p:nvSpPr>
          <p:cNvPr id="30" name="矩形 39">
            <a:extLst>
              <a:ext uri="{FF2B5EF4-FFF2-40B4-BE49-F238E27FC236}">
                <a16:creationId xmlns:a16="http://schemas.microsoft.com/office/drawing/2014/main" id="{EF375371-A5A9-8495-8C60-AFFA862289CF}"/>
              </a:ext>
            </a:extLst>
          </p:cNvPr>
          <p:cNvSpPr>
            <a:spLocks noChangeArrowheads="1"/>
          </p:cNvSpPr>
          <p:nvPr/>
        </p:nvSpPr>
        <p:spPr bwMode="auto">
          <a:xfrm>
            <a:off x="3080981" y="3802475"/>
            <a:ext cx="1726154"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en-US" altLang="zh-CN" sz="1600" dirty="0">
                <a:solidFill>
                  <a:srgbClr val="002060"/>
                </a:solidFill>
                <a:latin typeface="思源黑体 CN Normal" panose="020B0400000000000000" pitchFamily="34" charset="-122"/>
                <a:ea typeface="思源黑体 CN Normal" panose="020B0400000000000000" pitchFamily="34" charset="-122"/>
              </a:rPr>
              <a:t>FGOR &amp; OOR</a:t>
            </a:r>
            <a:r>
              <a:rPr lang="zh-CN" altLang="en-US" sz="1600" dirty="0">
                <a:solidFill>
                  <a:srgbClr val="002060"/>
                </a:solidFill>
                <a:latin typeface="思源黑体 CN Normal" panose="020B0400000000000000" pitchFamily="34" charset="-122"/>
                <a:ea typeface="思源黑体 CN Normal" panose="020B0400000000000000" pitchFamily="34" charset="-122"/>
              </a:rPr>
              <a:t>设置</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31" name="矩形: 圆角 30">
            <a:extLst>
              <a:ext uri="{FF2B5EF4-FFF2-40B4-BE49-F238E27FC236}">
                <a16:creationId xmlns:a16="http://schemas.microsoft.com/office/drawing/2014/main" id="{8CC1E921-8DF2-C861-8AC8-FD5C0052A1C6}"/>
              </a:ext>
            </a:extLst>
          </p:cNvPr>
          <p:cNvSpPr/>
          <p:nvPr/>
        </p:nvSpPr>
        <p:spPr>
          <a:xfrm>
            <a:off x="254691" y="4255069"/>
            <a:ext cx="1369903" cy="311932"/>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源数据格式</a:t>
            </a:r>
          </a:p>
        </p:txBody>
      </p:sp>
      <p:sp>
        <p:nvSpPr>
          <p:cNvPr id="34" name="矩形 39">
            <a:extLst>
              <a:ext uri="{FF2B5EF4-FFF2-40B4-BE49-F238E27FC236}">
                <a16:creationId xmlns:a16="http://schemas.microsoft.com/office/drawing/2014/main" id="{9371A41B-54E4-87CB-E3A9-C2AD3C7C5CFF}"/>
              </a:ext>
            </a:extLst>
          </p:cNvPr>
          <p:cNvSpPr>
            <a:spLocks noChangeArrowheads="1"/>
          </p:cNvSpPr>
          <p:nvPr/>
        </p:nvSpPr>
        <p:spPr bwMode="auto">
          <a:xfrm>
            <a:off x="1673004" y="4266384"/>
            <a:ext cx="979786"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zh-CN" altLang="en-US" sz="1600" dirty="0">
                <a:solidFill>
                  <a:srgbClr val="002060"/>
                </a:solidFill>
                <a:latin typeface="思源黑体 CN Normal" panose="020B0400000000000000" pitchFamily="34" charset="-122"/>
                <a:ea typeface="思源黑体 CN Normal" panose="020B0400000000000000" pitchFamily="34" charset="-122"/>
              </a:rPr>
              <a:t>颜色格式</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35" name="矩形 39">
            <a:extLst>
              <a:ext uri="{FF2B5EF4-FFF2-40B4-BE49-F238E27FC236}">
                <a16:creationId xmlns:a16="http://schemas.microsoft.com/office/drawing/2014/main" id="{36640016-BFB2-D067-3C74-C7CBA545E0FD}"/>
              </a:ext>
            </a:extLst>
          </p:cNvPr>
          <p:cNvSpPr>
            <a:spLocks noChangeArrowheads="1"/>
          </p:cNvSpPr>
          <p:nvPr/>
        </p:nvSpPr>
        <p:spPr bwMode="auto">
          <a:xfrm>
            <a:off x="2680926" y="4272915"/>
            <a:ext cx="1425502"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en-US" altLang="zh-CN" sz="1600" dirty="0">
                <a:solidFill>
                  <a:srgbClr val="002060"/>
                </a:solidFill>
                <a:latin typeface="思源黑体 CN Normal" panose="020B0400000000000000" pitchFamily="34" charset="-122"/>
                <a:ea typeface="思源黑体 CN Normal" panose="020B0400000000000000" pitchFamily="34" charset="-122"/>
              </a:rPr>
              <a:t>FGPFCCR</a:t>
            </a:r>
            <a:r>
              <a:rPr lang="zh-CN" altLang="en-US" sz="1600" dirty="0">
                <a:solidFill>
                  <a:srgbClr val="002060"/>
                </a:solidFill>
                <a:latin typeface="思源黑体 CN Normal" panose="020B0400000000000000" pitchFamily="34" charset="-122"/>
                <a:ea typeface="思源黑体 CN Normal" panose="020B0400000000000000" pitchFamily="34" charset="-122"/>
              </a:rPr>
              <a:t>设置</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36" name="矩形 39">
            <a:extLst>
              <a:ext uri="{FF2B5EF4-FFF2-40B4-BE49-F238E27FC236}">
                <a16:creationId xmlns:a16="http://schemas.microsoft.com/office/drawing/2014/main" id="{7C17B265-F968-4293-4F8B-D9EDF5EED86D}"/>
              </a:ext>
            </a:extLst>
          </p:cNvPr>
          <p:cNvSpPr>
            <a:spLocks noChangeArrowheads="1"/>
          </p:cNvSpPr>
          <p:nvPr/>
        </p:nvSpPr>
        <p:spPr bwMode="auto">
          <a:xfrm>
            <a:off x="7313719" y="3401718"/>
            <a:ext cx="1202787"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en-US" altLang="zh-CN" sz="1600" dirty="0">
                <a:solidFill>
                  <a:srgbClr val="002060"/>
                </a:solidFill>
                <a:latin typeface="思源黑体 CN Normal" panose="020B0400000000000000" pitchFamily="34" charset="-122"/>
                <a:ea typeface="思源黑体 CN Normal" panose="020B0400000000000000" pitchFamily="34" charset="-122"/>
              </a:rPr>
              <a:t>CR</a:t>
            </a:r>
            <a:r>
              <a:rPr lang="zh-CN" altLang="en-US" sz="1600" dirty="0">
                <a:solidFill>
                  <a:srgbClr val="002060"/>
                </a:solidFill>
                <a:latin typeface="思源黑体 CN Normal" panose="020B0400000000000000" pitchFamily="34" charset="-122"/>
                <a:ea typeface="思源黑体 CN Normal" panose="020B0400000000000000" pitchFamily="34" charset="-122"/>
              </a:rPr>
              <a:t>设置</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37" name="矩形: 圆角 36">
            <a:extLst>
              <a:ext uri="{FF2B5EF4-FFF2-40B4-BE49-F238E27FC236}">
                <a16:creationId xmlns:a16="http://schemas.microsoft.com/office/drawing/2014/main" id="{55E5A5C4-3496-A396-F9B7-5A3472CB9ABE}"/>
              </a:ext>
            </a:extLst>
          </p:cNvPr>
          <p:cNvSpPr/>
          <p:nvPr/>
        </p:nvSpPr>
        <p:spPr>
          <a:xfrm>
            <a:off x="5127589" y="3900142"/>
            <a:ext cx="1369903" cy="311932"/>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启动</a:t>
            </a:r>
            <a:r>
              <a:rPr lang="en-US" altLang="zh-CN" sz="1600" dirty="0">
                <a:latin typeface="思源黑体 CN Normal" panose="020B0400000000000000" pitchFamily="34" charset="-122"/>
                <a:ea typeface="思源黑体 CN Normal" panose="020B0400000000000000" pitchFamily="34" charset="-122"/>
              </a:rPr>
              <a:t>DMA2D</a:t>
            </a:r>
            <a:endParaRPr lang="zh-CN" altLang="en-US" sz="1600" dirty="0">
              <a:latin typeface="思源黑体 CN Normal" panose="020B0400000000000000" pitchFamily="34" charset="-122"/>
              <a:ea typeface="思源黑体 CN Normal" panose="020B0400000000000000" pitchFamily="34" charset="-122"/>
            </a:endParaRPr>
          </a:p>
        </p:txBody>
      </p:sp>
      <p:sp>
        <p:nvSpPr>
          <p:cNvPr id="38" name="矩形 39">
            <a:extLst>
              <a:ext uri="{FF2B5EF4-FFF2-40B4-BE49-F238E27FC236}">
                <a16:creationId xmlns:a16="http://schemas.microsoft.com/office/drawing/2014/main" id="{9991F297-F2FA-CA0D-552D-352459EE6AB0}"/>
              </a:ext>
            </a:extLst>
          </p:cNvPr>
          <p:cNvSpPr>
            <a:spLocks noChangeArrowheads="1"/>
          </p:cNvSpPr>
          <p:nvPr/>
        </p:nvSpPr>
        <p:spPr bwMode="auto">
          <a:xfrm>
            <a:off x="6504526" y="3905203"/>
            <a:ext cx="1202787"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en-US" altLang="zh-CN" sz="1600" dirty="0">
                <a:solidFill>
                  <a:srgbClr val="002060"/>
                </a:solidFill>
                <a:latin typeface="思源黑体 CN Normal" panose="020B0400000000000000" pitchFamily="34" charset="-122"/>
                <a:ea typeface="思源黑体 CN Normal" panose="020B0400000000000000" pitchFamily="34" charset="-122"/>
              </a:rPr>
              <a:t>CR</a:t>
            </a:r>
            <a:r>
              <a:rPr lang="zh-CN" altLang="en-US" sz="1600" dirty="0">
                <a:solidFill>
                  <a:srgbClr val="002060"/>
                </a:solidFill>
                <a:latin typeface="思源黑体 CN Normal" panose="020B0400000000000000" pitchFamily="34" charset="-122"/>
                <a:ea typeface="思源黑体 CN Normal" panose="020B0400000000000000" pitchFamily="34" charset="-122"/>
              </a:rPr>
              <a:t>设置</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39" name="矩形: 圆角 38">
            <a:extLst>
              <a:ext uri="{FF2B5EF4-FFF2-40B4-BE49-F238E27FC236}">
                <a16:creationId xmlns:a16="http://schemas.microsoft.com/office/drawing/2014/main" id="{1245544E-B798-79F9-F37F-4C094E47FF91}"/>
              </a:ext>
            </a:extLst>
          </p:cNvPr>
          <p:cNvSpPr/>
          <p:nvPr/>
        </p:nvSpPr>
        <p:spPr>
          <a:xfrm>
            <a:off x="5134623" y="4380357"/>
            <a:ext cx="1369903" cy="311932"/>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传输完成</a:t>
            </a:r>
          </a:p>
        </p:txBody>
      </p:sp>
      <p:sp>
        <p:nvSpPr>
          <p:cNvPr id="40" name="矩形 39">
            <a:extLst>
              <a:ext uri="{FF2B5EF4-FFF2-40B4-BE49-F238E27FC236}">
                <a16:creationId xmlns:a16="http://schemas.microsoft.com/office/drawing/2014/main" id="{09C02AE9-943B-2D8F-ACA4-5C932366231D}"/>
              </a:ext>
            </a:extLst>
          </p:cNvPr>
          <p:cNvSpPr>
            <a:spLocks noChangeArrowheads="1"/>
          </p:cNvSpPr>
          <p:nvPr/>
        </p:nvSpPr>
        <p:spPr bwMode="auto">
          <a:xfrm>
            <a:off x="6511560" y="4383426"/>
            <a:ext cx="2083800"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defRPr/>
            </a:pPr>
            <a:r>
              <a:rPr lang="en-US" altLang="zh-CN" sz="1600" dirty="0">
                <a:solidFill>
                  <a:srgbClr val="002060"/>
                </a:solidFill>
                <a:latin typeface="思源黑体 CN Normal" panose="020B0400000000000000" pitchFamily="34" charset="-122"/>
                <a:ea typeface="思源黑体 CN Normal" panose="020B0400000000000000" pitchFamily="34" charset="-122"/>
              </a:rPr>
              <a:t>ISR</a:t>
            </a:r>
            <a:r>
              <a:rPr lang="zh-CN" altLang="en-US" sz="1600" dirty="0">
                <a:solidFill>
                  <a:srgbClr val="002060"/>
                </a:solidFill>
                <a:latin typeface="思源黑体 CN Normal" panose="020B0400000000000000" pitchFamily="34" charset="-122"/>
                <a:ea typeface="思源黑体 CN Normal" panose="020B0400000000000000" pitchFamily="34" charset="-122"/>
              </a:rPr>
              <a:t>检测 </a:t>
            </a:r>
            <a:r>
              <a:rPr lang="en-US" altLang="zh-CN" sz="1600" dirty="0">
                <a:solidFill>
                  <a:srgbClr val="002060"/>
                </a:solidFill>
                <a:latin typeface="思源黑体 CN Normal" panose="020B0400000000000000" pitchFamily="34" charset="-122"/>
                <a:ea typeface="思源黑体 CN Normal" panose="020B0400000000000000" pitchFamily="34" charset="-122"/>
              </a:rPr>
              <a:t>&amp; IFCR</a:t>
            </a:r>
            <a:r>
              <a:rPr lang="zh-CN" altLang="en-US" sz="1600" dirty="0">
                <a:solidFill>
                  <a:srgbClr val="002060"/>
                </a:solidFill>
                <a:latin typeface="思源黑体 CN Normal" panose="020B0400000000000000" pitchFamily="34" charset="-122"/>
                <a:ea typeface="思源黑体 CN Normal" panose="020B0400000000000000" pitchFamily="34" charset="-122"/>
              </a:rPr>
              <a:t>清标志</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cxnSp>
        <p:nvCxnSpPr>
          <p:cNvPr id="21" name="直接箭头连接符 20">
            <a:extLst>
              <a:ext uri="{FF2B5EF4-FFF2-40B4-BE49-F238E27FC236}">
                <a16:creationId xmlns:a16="http://schemas.microsoft.com/office/drawing/2014/main" id="{221EC68A-0D25-DBFA-3F9F-93C836E0B226}"/>
              </a:ext>
            </a:extLst>
          </p:cNvPr>
          <p:cNvCxnSpPr>
            <a:cxnSpLocks/>
          </p:cNvCxnSpPr>
          <p:nvPr/>
        </p:nvCxnSpPr>
        <p:spPr>
          <a:xfrm flipH="1" flipV="1">
            <a:off x="1592907" y="699558"/>
            <a:ext cx="425304" cy="211132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10CFB8AD-8065-C9A1-392F-E239C51E21DC}"/>
              </a:ext>
            </a:extLst>
          </p:cNvPr>
          <p:cNvCxnSpPr>
            <a:cxnSpLocks/>
            <a:stCxn id="27" idx="0"/>
          </p:cNvCxnSpPr>
          <p:nvPr/>
        </p:nvCxnSpPr>
        <p:spPr>
          <a:xfrm flipV="1">
            <a:off x="2840612" y="1165266"/>
            <a:ext cx="2225884" cy="164561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455C6E7-5513-1A92-C931-64501B824AC6}"/>
              </a:ext>
            </a:extLst>
          </p:cNvPr>
          <p:cNvCxnSpPr/>
          <p:nvPr/>
        </p:nvCxnSpPr>
        <p:spPr>
          <a:xfrm>
            <a:off x="277837" y="706089"/>
            <a:ext cx="13150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88EFB5A9-96E3-AF51-4886-E6A840019C51}"/>
              </a:ext>
            </a:extLst>
          </p:cNvPr>
          <p:cNvCxnSpPr>
            <a:cxnSpLocks/>
          </p:cNvCxnSpPr>
          <p:nvPr/>
        </p:nvCxnSpPr>
        <p:spPr>
          <a:xfrm flipH="1" flipV="1">
            <a:off x="751783" y="699558"/>
            <a:ext cx="2579246" cy="3102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9BAAE096-3DEC-2B2D-7156-6516ABA29CC8}"/>
              </a:ext>
            </a:extLst>
          </p:cNvPr>
          <p:cNvSpPr/>
          <p:nvPr/>
        </p:nvSpPr>
        <p:spPr>
          <a:xfrm>
            <a:off x="1378856" y="3041277"/>
            <a:ext cx="1241263" cy="275198"/>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填充的内容</a:t>
            </a:r>
          </a:p>
        </p:txBody>
      </p:sp>
      <p:cxnSp>
        <p:nvCxnSpPr>
          <p:cNvPr id="59" name="直接箭头连接符 58">
            <a:extLst>
              <a:ext uri="{FF2B5EF4-FFF2-40B4-BE49-F238E27FC236}">
                <a16:creationId xmlns:a16="http://schemas.microsoft.com/office/drawing/2014/main" id="{E33BF067-0247-A523-DB58-3BF603840602}"/>
              </a:ext>
            </a:extLst>
          </p:cNvPr>
          <p:cNvCxnSpPr>
            <a:cxnSpLocks/>
            <a:endCxn id="18" idx="2"/>
          </p:cNvCxnSpPr>
          <p:nvPr/>
        </p:nvCxnSpPr>
        <p:spPr>
          <a:xfrm flipV="1">
            <a:off x="4068189" y="1464205"/>
            <a:ext cx="3616552" cy="23047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46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fade">
                                      <p:cBhvr>
                                        <p:cTn id="59" dur="500"/>
                                        <p:tgtEl>
                                          <p:spTgt spid="5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500"/>
                                        <p:tgtEl>
                                          <p:spTgt spid="20"/>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500"/>
                                        <p:tgtEl>
                                          <p:spTgt spid="30"/>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fade">
                                      <p:cBhvr>
                                        <p:cTn id="94" dur="500"/>
                                        <p:tgtEl>
                                          <p:spTgt spid="50"/>
                                        </p:tgtEl>
                                      </p:cBhvr>
                                    </p:animEffect>
                                  </p:childTnLst>
                                </p:cTn>
                              </p:par>
                            </p:childTnLst>
                          </p:cTn>
                        </p:par>
                        <p:par>
                          <p:cTn id="95" fill="hold">
                            <p:stCondLst>
                              <p:cond delay="1000"/>
                            </p:stCondLst>
                            <p:childTnLst>
                              <p:par>
                                <p:cTn id="96" presetID="10" presetClass="entr" presetSubtype="0" fill="hold" nodeType="after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500"/>
                                        <p:tgtEl>
                                          <p:spTgt spid="51"/>
                                        </p:tgtEl>
                                      </p:cBhvr>
                                    </p:animEffect>
                                  </p:childTnLst>
                                </p:cTn>
                              </p:par>
                              <p:par>
                                <p:cTn id="99" presetID="10" presetClass="entr" presetSubtype="0" fill="hold" nodeType="with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500"/>
                                        <p:tgtEl>
                                          <p:spTgt spid="34"/>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5"/>
                                        </p:tgtEl>
                                        <p:attrNameLst>
                                          <p:attrName>style.visibility</p:attrName>
                                        </p:attrNameLst>
                                      </p:cBhvr>
                                      <p:to>
                                        <p:strVal val="visible"/>
                                      </p:to>
                                    </p:set>
                                    <p:animEffect transition="in" filter="fade">
                                      <p:cBhvr>
                                        <p:cTn id="116" dur="500"/>
                                        <p:tgtEl>
                                          <p:spTgt spid="35"/>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fade">
                                      <p:cBhvr>
                                        <p:cTn id="121" dur="500"/>
                                        <p:tgtEl>
                                          <p:spTgt spid="37"/>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38"/>
                                        </p:tgtEl>
                                        <p:attrNameLst>
                                          <p:attrName>style.visibility</p:attrName>
                                        </p:attrNameLst>
                                      </p:cBhvr>
                                      <p:to>
                                        <p:strVal val="visible"/>
                                      </p:to>
                                    </p:set>
                                    <p:animEffect transition="in" filter="fade">
                                      <p:cBhvr>
                                        <p:cTn id="126" dur="500"/>
                                        <p:tgtEl>
                                          <p:spTgt spid="38"/>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fade">
                                      <p:cBhvr>
                                        <p:cTn id="131" dur="500"/>
                                        <p:tgtEl>
                                          <p:spTgt spid="39"/>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0"/>
                                        </p:tgtEl>
                                        <p:attrNameLst>
                                          <p:attrName>style.visibility</p:attrName>
                                        </p:attrNameLst>
                                      </p:cBhvr>
                                      <p:to>
                                        <p:strVal val="visible"/>
                                      </p:to>
                                    </p:set>
                                    <p:animEffect transition="in" filter="fade">
                                      <p:cBhvr>
                                        <p:cTn id="13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18" grpId="0" animBg="1"/>
      <p:bldP spid="20" grpId="0" animBg="1"/>
      <p:bldP spid="22" grpId="0" animBg="1"/>
      <p:bldP spid="23" grpId="0"/>
      <p:bldP spid="24" grpId="0"/>
      <p:bldP spid="25" grpId="0"/>
      <p:bldP spid="26" grpId="0" animBg="1"/>
      <p:bldP spid="27" grpId="0"/>
      <p:bldP spid="28" grpId="0"/>
      <p:bldP spid="29" grpId="0"/>
      <p:bldP spid="30" grpId="0"/>
      <p:bldP spid="31" grpId="0" animBg="1"/>
      <p:bldP spid="34" grpId="0"/>
      <p:bldP spid="35" grpId="0"/>
      <p:bldP spid="36" grpId="0"/>
      <p:bldP spid="37" grpId="0" animBg="1"/>
      <p:bldP spid="38" grpId="0"/>
      <p:bldP spid="39" grpId="0" animBg="1"/>
      <p:bldP spid="40" grpId="0"/>
      <p:bldP spid="5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51311" y="468015"/>
            <a:ext cx="8543109"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DMA2D</a:t>
            </a:r>
            <a:r>
              <a:rPr lang="zh-CN" altLang="en-US" dirty="0">
                <a:solidFill>
                  <a:srgbClr val="002060"/>
                </a:solidFill>
                <a:latin typeface="思源黑体 CN Normal" panose="020B0400000000000000" pitchFamily="34" charset="-122"/>
                <a:ea typeface="思源黑体 CN Normal" panose="020B0400000000000000" pitchFamily="34" charset="-122"/>
              </a:rPr>
              <a:t>控制寄存器（</a:t>
            </a:r>
            <a:r>
              <a:rPr lang="en-US" altLang="zh-CN" dirty="0">
                <a:solidFill>
                  <a:srgbClr val="002060"/>
                </a:solidFill>
                <a:latin typeface="思源黑体 CN Normal" panose="020B0400000000000000" pitchFamily="34" charset="-122"/>
                <a:ea typeface="思源黑体 CN Normal" panose="020B0400000000000000" pitchFamily="34" charset="-122"/>
              </a:rPr>
              <a:t>DMA2D_CR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1">
            <a:extLst>
              <a:ext uri="{FF2B5EF4-FFF2-40B4-BE49-F238E27FC236}">
                <a16:creationId xmlns:a16="http://schemas.microsoft.com/office/drawing/2014/main" id="{91D45A63-4E95-4651-894A-37DAF5149CB5}"/>
              </a:ext>
            </a:extLst>
          </p:cNvPr>
          <p:cNvSpPr>
            <a:spLocks noChangeArrowheads="1"/>
          </p:cNvSpPr>
          <p:nvPr/>
        </p:nvSpPr>
        <p:spPr bwMode="auto">
          <a:xfrm>
            <a:off x="326887" y="2795526"/>
            <a:ext cx="8191955" cy="153138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MODE</a:t>
            </a:r>
            <a:r>
              <a:rPr lang="zh-CN" altLang="en-US" sz="1600" b="0" dirty="0">
                <a:solidFill>
                  <a:srgbClr val="002060"/>
                </a:solidFill>
                <a:latin typeface="思源黑体 CN Normal" panose="020B0400000000000000" pitchFamily="34" charset="-122"/>
                <a:ea typeface="思源黑体 CN Normal" panose="020B0400000000000000" pitchFamily="34" charset="-122"/>
              </a:rPr>
              <a:t>： 表示</a:t>
            </a:r>
            <a:r>
              <a:rPr lang="en-US" altLang="zh-CN" sz="1600" b="0" dirty="0">
                <a:solidFill>
                  <a:srgbClr val="002060"/>
                </a:solidFill>
                <a:latin typeface="思源黑体 CN Normal" panose="020B0400000000000000" pitchFamily="34" charset="-122"/>
                <a:ea typeface="思源黑体 CN Normal" panose="020B0400000000000000" pitchFamily="34" charset="-122"/>
              </a:rPr>
              <a:t>DMA2D</a:t>
            </a:r>
            <a:r>
              <a:rPr lang="zh-CN" altLang="en-US" sz="1600" b="0" dirty="0">
                <a:solidFill>
                  <a:srgbClr val="002060"/>
                </a:solidFill>
                <a:latin typeface="思源黑体 CN Normal" panose="020B0400000000000000" pitchFamily="34" charset="-122"/>
                <a:ea typeface="思源黑体 CN Normal" panose="020B0400000000000000" pitchFamily="34" charset="-122"/>
              </a:rPr>
              <a:t>的工作模式（四种）</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	        00 </a:t>
            </a:r>
            <a:r>
              <a:rPr lang="zh-CN" altLang="en-US" sz="1600" b="0" dirty="0">
                <a:solidFill>
                  <a:srgbClr val="002060"/>
                </a:solidFill>
                <a:latin typeface="思源黑体 CN Normal" panose="020B0400000000000000" pitchFamily="34" charset="-122"/>
                <a:ea typeface="思源黑体 CN Normal" panose="020B0400000000000000" pitchFamily="34" charset="-122"/>
              </a:rPr>
              <a:t>存储器到存储器</a:t>
            </a:r>
            <a:r>
              <a:rPr lang="en-US" altLang="zh-CN" sz="1600" b="0" dirty="0">
                <a:solidFill>
                  <a:srgbClr val="002060"/>
                </a:solidFill>
                <a:latin typeface="思源黑体 CN Normal" panose="020B0400000000000000" pitchFamily="34" charset="-122"/>
                <a:ea typeface="思源黑体 CN Normal" panose="020B0400000000000000" pitchFamily="34" charset="-122"/>
              </a:rPr>
              <a:t>				01 </a:t>
            </a:r>
            <a:r>
              <a:rPr lang="zh-CN" altLang="en-US" sz="1600" b="0" dirty="0">
                <a:solidFill>
                  <a:srgbClr val="002060"/>
                </a:solidFill>
                <a:latin typeface="思源黑体 CN Normal" panose="020B0400000000000000" pitchFamily="34" charset="-122"/>
                <a:ea typeface="思源黑体 CN Normal" panose="020B0400000000000000" pitchFamily="34" charset="-122"/>
              </a:rPr>
              <a:t>存储器到存储器并执行</a:t>
            </a:r>
            <a:r>
              <a:rPr lang="en-US" altLang="zh-CN" sz="1600" b="0" dirty="0">
                <a:solidFill>
                  <a:srgbClr val="002060"/>
                </a:solidFill>
                <a:latin typeface="思源黑体 CN Normal" panose="020B0400000000000000" pitchFamily="34" charset="-122"/>
                <a:ea typeface="思源黑体 CN Normal" panose="020B0400000000000000" pitchFamily="34" charset="-122"/>
              </a:rPr>
              <a:t>PFC</a:t>
            </a:r>
          </a:p>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	        10 </a:t>
            </a:r>
            <a:r>
              <a:rPr lang="zh-CN" altLang="en-US" sz="1600" b="0" dirty="0">
                <a:solidFill>
                  <a:srgbClr val="002060"/>
                </a:solidFill>
                <a:latin typeface="思源黑体 CN Normal" panose="020B0400000000000000" pitchFamily="34" charset="-122"/>
                <a:ea typeface="思源黑体 CN Normal" panose="020B0400000000000000" pitchFamily="34" charset="-122"/>
              </a:rPr>
              <a:t>存储器到存储器并执行混合    </a:t>
            </a:r>
            <a:r>
              <a:rPr lang="en-US" altLang="zh-CN" sz="1600" b="0" dirty="0">
                <a:solidFill>
                  <a:srgbClr val="002060"/>
                </a:solidFill>
                <a:latin typeface="思源黑体 CN Normal" panose="020B0400000000000000" pitchFamily="34" charset="-122"/>
                <a:ea typeface="思源黑体 CN Normal" panose="020B0400000000000000" pitchFamily="34" charset="-122"/>
              </a:rPr>
              <a:t>	11 </a:t>
            </a:r>
            <a:r>
              <a:rPr lang="zh-CN" altLang="en-US" sz="1600" b="0" dirty="0">
                <a:solidFill>
                  <a:srgbClr val="002060"/>
                </a:solidFill>
                <a:latin typeface="思源黑体 CN Normal" panose="020B0400000000000000" pitchFamily="34" charset="-122"/>
                <a:ea typeface="思源黑体 CN Normal" panose="020B0400000000000000" pitchFamily="34" charset="-122"/>
              </a:rPr>
              <a:t>寄存器到存储器</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START</a:t>
            </a:r>
            <a:r>
              <a:rPr lang="zh-CN" altLang="en-US" sz="1600" b="0" dirty="0">
                <a:solidFill>
                  <a:srgbClr val="002060"/>
                </a:solidFill>
                <a:latin typeface="思源黑体 CN Normal" panose="020B0400000000000000" pitchFamily="34" charset="-122"/>
                <a:ea typeface="思源黑体 CN Normal" panose="020B0400000000000000" pitchFamily="34" charset="-122"/>
              </a:rPr>
              <a:t>： 控制</a:t>
            </a:r>
            <a:r>
              <a:rPr lang="en-US" altLang="zh-CN" sz="1600" b="0" dirty="0">
                <a:solidFill>
                  <a:srgbClr val="002060"/>
                </a:solidFill>
                <a:latin typeface="思源黑体 CN Normal" panose="020B0400000000000000" pitchFamily="34" charset="-122"/>
                <a:ea typeface="思源黑体 CN Normal" panose="020B0400000000000000" pitchFamily="34" charset="-122"/>
              </a:rPr>
              <a:t>DMA2D</a:t>
            </a:r>
            <a:r>
              <a:rPr lang="zh-CN" altLang="en-US" sz="1600" b="0" dirty="0">
                <a:solidFill>
                  <a:srgbClr val="002060"/>
                </a:solidFill>
                <a:latin typeface="思源黑体 CN Normal" panose="020B0400000000000000" pitchFamily="34" charset="-122"/>
                <a:ea typeface="思源黑体 CN Normal" panose="020B0400000000000000" pitchFamily="34" charset="-122"/>
              </a:rPr>
              <a:t>的启动，配置完成后，设置为</a:t>
            </a:r>
            <a:r>
              <a:rPr lang="en-US" altLang="zh-CN" sz="1600" b="0" dirty="0">
                <a:solidFill>
                  <a:srgbClr val="002060"/>
                </a:solidFill>
                <a:latin typeface="思源黑体 CN Normal" panose="020B0400000000000000" pitchFamily="34" charset="-122"/>
                <a:ea typeface="思源黑体 CN Normal" panose="020B0400000000000000" pitchFamily="34" charset="-122"/>
              </a:rPr>
              <a:t>1</a:t>
            </a:r>
            <a:r>
              <a:rPr lang="zh-CN" altLang="en-US" sz="1600" b="0" dirty="0">
                <a:solidFill>
                  <a:srgbClr val="002060"/>
                </a:solidFill>
                <a:latin typeface="思源黑体 CN Normal" panose="020B0400000000000000" pitchFamily="34" charset="-122"/>
                <a:ea typeface="思源黑体 CN Normal" panose="020B0400000000000000" pitchFamily="34" charset="-122"/>
              </a:rPr>
              <a:t>，启动</a:t>
            </a:r>
            <a:r>
              <a:rPr lang="en-US" altLang="zh-CN" sz="1600" b="0" dirty="0">
                <a:solidFill>
                  <a:srgbClr val="002060"/>
                </a:solidFill>
                <a:latin typeface="思源黑体 CN Normal" panose="020B0400000000000000" pitchFamily="34" charset="-122"/>
                <a:ea typeface="思源黑体 CN Normal" panose="020B0400000000000000" pitchFamily="34" charset="-122"/>
              </a:rPr>
              <a:t>DMA2D</a:t>
            </a:r>
            <a:r>
              <a:rPr lang="zh-CN" altLang="en-US" sz="1600" b="0" dirty="0">
                <a:solidFill>
                  <a:srgbClr val="002060"/>
                </a:solidFill>
                <a:latin typeface="思源黑体 CN Normal" panose="020B0400000000000000" pitchFamily="34" charset="-122"/>
                <a:ea typeface="思源黑体 CN Normal" panose="020B0400000000000000" pitchFamily="34" charset="-122"/>
              </a:rPr>
              <a:t>传输</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pic>
        <p:nvPicPr>
          <p:cNvPr id="3" name="图片 2">
            <a:extLst>
              <a:ext uri="{FF2B5EF4-FFF2-40B4-BE49-F238E27FC236}">
                <a16:creationId xmlns:a16="http://schemas.microsoft.com/office/drawing/2014/main" id="{A9F04F91-4B1C-485F-B2C6-4A11BC1EE702}"/>
              </a:ext>
            </a:extLst>
          </p:cNvPr>
          <p:cNvPicPr>
            <a:picLocks noChangeAspect="1"/>
          </p:cNvPicPr>
          <p:nvPr/>
        </p:nvPicPr>
        <p:blipFill>
          <a:blip r:embed="rId3"/>
          <a:stretch>
            <a:fillRect/>
          </a:stretch>
        </p:blipFill>
        <p:spPr>
          <a:xfrm>
            <a:off x="224403" y="922630"/>
            <a:ext cx="8695193" cy="1731571"/>
          </a:xfrm>
          <a:prstGeom prst="rect">
            <a:avLst/>
          </a:prstGeom>
        </p:spPr>
      </p:pic>
      <p:sp>
        <p:nvSpPr>
          <p:cNvPr id="2" name="矩形 1">
            <a:extLst>
              <a:ext uri="{FF2B5EF4-FFF2-40B4-BE49-F238E27FC236}">
                <a16:creationId xmlns:a16="http://schemas.microsoft.com/office/drawing/2014/main" id="{3ABD66BC-5F43-8F62-EF7A-AC084A466645}"/>
              </a:ext>
            </a:extLst>
          </p:cNvPr>
          <p:cNvSpPr/>
          <p:nvPr/>
        </p:nvSpPr>
        <p:spPr>
          <a:xfrm>
            <a:off x="1110343" y="3239589"/>
            <a:ext cx="2103120" cy="3461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AEA4DBD-E16C-95DE-6E7F-90E09195F6CD}"/>
              </a:ext>
            </a:extLst>
          </p:cNvPr>
          <p:cNvSpPr/>
          <p:nvPr/>
        </p:nvSpPr>
        <p:spPr>
          <a:xfrm>
            <a:off x="4422864" y="3587931"/>
            <a:ext cx="2103120" cy="3461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308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xEl>
                                              <p:pRg st="3" end="3"/>
                                            </p:txEl>
                                          </p:spTgt>
                                        </p:tgtEl>
                                        <p:attrNameLst>
                                          <p:attrName>style.visibility</p:attrName>
                                        </p:attrNameLst>
                                      </p:cBhvr>
                                      <p:to>
                                        <p:strVal val="visible"/>
                                      </p:to>
                                    </p:set>
                                    <p:animEffect transition="in" filter="fade">
                                      <p:cBhvr>
                                        <p:cTn id="28"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51311" y="468015"/>
            <a:ext cx="8543109"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DMA2D</a:t>
            </a:r>
            <a:r>
              <a:rPr lang="zh-CN" altLang="en-US" dirty="0">
                <a:solidFill>
                  <a:srgbClr val="002060"/>
                </a:solidFill>
                <a:latin typeface="思源黑体 CN Normal" panose="020B0400000000000000" pitchFamily="34" charset="-122"/>
                <a:ea typeface="思源黑体 CN Normal" panose="020B0400000000000000" pitchFamily="34" charset="-122"/>
              </a:rPr>
              <a:t>输出存储器地址寄存器（</a:t>
            </a:r>
            <a:r>
              <a:rPr lang="en-US" altLang="zh-CN" dirty="0">
                <a:solidFill>
                  <a:srgbClr val="002060"/>
                </a:solidFill>
                <a:latin typeface="思源黑体 CN Normal" panose="020B0400000000000000" pitchFamily="34" charset="-122"/>
                <a:ea typeface="思源黑体 CN Normal" panose="020B0400000000000000" pitchFamily="34" charset="-122"/>
              </a:rPr>
              <a:t>DMA2D_OMAR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1">
            <a:extLst>
              <a:ext uri="{FF2B5EF4-FFF2-40B4-BE49-F238E27FC236}">
                <a16:creationId xmlns:a16="http://schemas.microsoft.com/office/drawing/2014/main" id="{91D45A63-4E95-4651-894A-37DAF5149CB5}"/>
              </a:ext>
            </a:extLst>
          </p:cNvPr>
          <p:cNvSpPr>
            <a:spLocks noChangeArrowheads="1"/>
          </p:cNvSpPr>
          <p:nvPr/>
        </p:nvSpPr>
        <p:spPr bwMode="auto">
          <a:xfrm>
            <a:off x="214343" y="2557812"/>
            <a:ext cx="8191955" cy="7927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该寄存器用于设置输出存储器地址，也就是输出</a:t>
            </a:r>
            <a:r>
              <a:rPr lang="en-US" altLang="zh-CN" sz="1600" b="0" dirty="0">
                <a:solidFill>
                  <a:srgbClr val="002060"/>
                </a:solidFill>
                <a:latin typeface="思源黑体 CN Normal" panose="020B0400000000000000" pitchFamily="34" charset="-122"/>
                <a:ea typeface="思源黑体 CN Normal" panose="020B0400000000000000" pitchFamily="34" charset="-122"/>
              </a:rPr>
              <a:t>FIFO</a:t>
            </a:r>
            <a:r>
              <a:rPr lang="zh-CN" altLang="en-US" sz="1600" b="0" dirty="0">
                <a:solidFill>
                  <a:srgbClr val="002060"/>
                </a:solidFill>
                <a:latin typeface="思源黑体 CN Normal" panose="020B0400000000000000" pitchFamily="34" charset="-122"/>
                <a:ea typeface="思源黑体 CN Normal" panose="020B0400000000000000" pitchFamily="34" charset="-122"/>
              </a:rPr>
              <a:t>所存储的数据地址，该地址需要根据开窗的起始坐标来进行设置。</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sp>
        <p:nvSpPr>
          <p:cNvPr id="14" name="矩形 1">
            <a:extLst>
              <a:ext uri="{FF2B5EF4-FFF2-40B4-BE49-F238E27FC236}">
                <a16:creationId xmlns:a16="http://schemas.microsoft.com/office/drawing/2014/main" id="{44FBDDA6-2552-B32B-DA06-47588664EF62}"/>
              </a:ext>
            </a:extLst>
          </p:cNvPr>
          <p:cNvSpPr>
            <a:spLocks noChangeArrowheads="1"/>
          </p:cNvSpPr>
          <p:nvPr/>
        </p:nvSpPr>
        <p:spPr bwMode="auto">
          <a:xfrm>
            <a:off x="214343" y="3270637"/>
            <a:ext cx="8929657" cy="116204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以</a:t>
            </a:r>
            <a:r>
              <a:rPr lang="en-US" altLang="zh-CN" sz="1600" b="0" dirty="0">
                <a:solidFill>
                  <a:srgbClr val="002060"/>
                </a:solidFill>
                <a:latin typeface="思源黑体 CN Normal" panose="020B0400000000000000" pitchFamily="34" charset="-122"/>
                <a:ea typeface="思源黑体 CN Normal" panose="020B0400000000000000" pitchFamily="34" charset="-122"/>
              </a:rPr>
              <a:t>800</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480</a:t>
            </a:r>
            <a:r>
              <a:rPr lang="zh-CN" altLang="en-US" sz="1600" b="0" dirty="0">
                <a:solidFill>
                  <a:srgbClr val="002060"/>
                </a:solidFill>
                <a:latin typeface="思源黑体 CN Normal" panose="020B0400000000000000" pitchFamily="34" charset="-122"/>
                <a:ea typeface="思源黑体 CN Normal" panose="020B0400000000000000" pitchFamily="34" charset="-122"/>
              </a:rPr>
              <a:t>的</a:t>
            </a:r>
            <a:r>
              <a:rPr lang="en-US" altLang="zh-CN" sz="1600" b="0" dirty="0">
                <a:solidFill>
                  <a:srgbClr val="002060"/>
                </a:solidFill>
                <a:latin typeface="思源黑体 CN Normal" panose="020B0400000000000000" pitchFamily="34" charset="-122"/>
                <a:ea typeface="思源黑体 CN Normal" panose="020B0400000000000000" pitchFamily="34" charset="-122"/>
              </a:rPr>
              <a:t>LCD</a:t>
            </a:r>
            <a:r>
              <a:rPr lang="zh-CN" altLang="en-US" sz="1600" b="0" dirty="0">
                <a:solidFill>
                  <a:srgbClr val="002060"/>
                </a:solidFill>
                <a:latin typeface="思源黑体 CN Normal" panose="020B0400000000000000" pitchFamily="34" charset="-122"/>
                <a:ea typeface="思源黑体 CN Normal" panose="020B0400000000000000" pitchFamily="34" charset="-122"/>
              </a:rPr>
              <a:t>屏为例，行宽度</a:t>
            </a:r>
            <a:r>
              <a:rPr lang="en-US" altLang="zh-CN" sz="1600" b="0" dirty="0">
                <a:solidFill>
                  <a:srgbClr val="002060"/>
                </a:solidFill>
                <a:latin typeface="思源黑体 CN Normal" panose="020B0400000000000000" pitchFamily="34" charset="-122"/>
                <a:ea typeface="思源黑体 CN Normal" panose="020B0400000000000000" pitchFamily="34" charset="-122"/>
              </a:rPr>
              <a:t>800</a:t>
            </a:r>
            <a:r>
              <a:rPr lang="zh-CN" altLang="en-US" sz="1600" b="0" dirty="0">
                <a:solidFill>
                  <a:srgbClr val="002060"/>
                </a:solidFill>
                <a:latin typeface="思源黑体 CN Normal" panose="020B0400000000000000" pitchFamily="34" charset="-122"/>
                <a:ea typeface="思源黑体 CN Normal" panose="020B0400000000000000" pitchFamily="34" charset="-122"/>
              </a:rPr>
              <a:t>，假定帧缓冲数组</a:t>
            </a:r>
            <a:r>
              <a:rPr lang="en-US" altLang="zh-CN" sz="1600" b="0" dirty="0" err="1">
                <a:solidFill>
                  <a:srgbClr val="002060"/>
                </a:solidFill>
                <a:latin typeface="思源黑体 CN Normal" panose="020B0400000000000000" pitchFamily="34" charset="-122"/>
                <a:ea typeface="思源黑体 CN Normal" panose="020B0400000000000000" pitchFamily="34" charset="-122"/>
              </a:rPr>
              <a:t>ltdc_framebuf</a:t>
            </a:r>
            <a:r>
              <a:rPr lang="zh-CN" altLang="en-US" sz="1600" b="0" dirty="0">
                <a:solidFill>
                  <a:srgbClr val="002060"/>
                </a:solidFill>
                <a:latin typeface="思源黑体 CN Normal" panose="020B0400000000000000" pitchFamily="34" charset="-122"/>
                <a:ea typeface="思源黑体 CN Normal" panose="020B0400000000000000" pitchFamily="34" charset="-122"/>
              </a:rPr>
              <a:t>，窗口的起始地址为</a:t>
            </a:r>
            <a:r>
              <a:rPr lang="en-US" altLang="zh-CN" sz="1600" b="0" dirty="0" err="1">
                <a:solidFill>
                  <a:srgbClr val="002060"/>
                </a:solidFill>
                <a:latin typeface="思源黑体 CN Normal" panose="020B0400000000000000" pitchFamily="34" charset="-122"/>
                <a:ea typeface="思源黑体 CN Normal" panose="020B0400000000000000" pitchFamily="34" charset="-122"/>
              </a:rPr>
              <a:t>sx</a:t>
            </a:r>
            <a:r>
              <a:rPr lang="zh-CN" altLang="en-US" sz="1600" b="0" dirty="0">
                <a:solidFill>
                  <a:srgbClr val="002060"/>
                </a:solidFill>
                <a:latin typeface="思源黑体 CN Normal" panose="020B0400000000000000" pitchFamily="34" charset="-122"/>
                <a:ea typeface="思源黑体 CN Normal" panose="020B0400000000000000" pitchFamily="34" charset="-122"/>
              </a:rPr>
              <a:t>和</a:t>
            </a:r>
            <a:r>
              <a:rPr lang="en-US" altLang="zh-CN" sz="1600" b="0" dirty="0" err="1">
                <a:solidFill>
                  <a:srgbClr val="002060"/>
                </a:solidFill>
                <a:latin typeface="思源黑体 CN Normal" panose="020B0400000000000000" pitchFamily="34" charset="-122"/>
                <a:ea typeface="思源黑体 CN Normal" panose="020B0400000000000000" pitchFamily="34" charset="-122"/>
              </a:rPr>
              <a:t>sy</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a:p>
            <a:pPr eaLnBrk="1" hangingPunct="1">
              <a:lnSpc>
                <a:spcPct val="150000"/>
              </a:lnSpc>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颜色格式为</a:t>
            </a:r>
            <a:r>
              <a:rPr lang="en-US" altLang="zh-CN" sz="1600" b="0" dirty="0">
                <a:solidFill>
                  <a:srgbClr val="002060"/>
                </a:solidFill>
                <a:latin typeface="思源黑体 CN Normal" panose="020B0400000000000000" pitchFamily="34" charset="-122"/>
                <a:ea typeface="思源黑体 CN Normal" panose="020B0400000000000000" pitchFamily="34" charset="-122"/>
              </a:rPr>
              <a:t>RGB565</a:t>
            </a:r>
            <a:r>
              <a:rPr lang="zh-CN" altLang="en-US" sz="1600" b="0" dirty="0">
                <a:solidFill>
                  <a:srgbClr val="002060"/>
                </a:solidFill>
                <a:latin typeface="思源黑体 CN Normal" panose="020B0400000000000000" pitchFamily="34" charset="-122"/>
                <a:ea typeface="思源黑体 CN Normal" panose="020B0400000000000000" pitchFamily="34" charset="-122"/>
              </a:rPr>
              <a:t>，每个像素</a:t>
            </a:r>
            <a:r>
              <a:rPr lang="en-US" altLang="zh-CN" sz="1600" b="0" dirty="0">
                <a:solidFill>
                  <a:srgbClr val="002060"/>
                </a:solidFill>
                <a:latin typeface="思源黑体 CN Normal" panose="020B0400000000000000" pitchFamily="34" charset="-122"/>
                <a:ea typeface="思源黑体 CN Normal" panose="020B0400000000000000" pitchFamily="34" charset="-122"/>
              </a:rPr>
              <a:t>2</a:t>
            </a:r>
            <a:r>
              <a:rPr lang="zh-CN" altLang="en-US" sz="1600" b="0" dirty="0">
                <a:solidFill>
                  <a:srgbClr val="002060"/>
                </a:solidFill>
                <a:latin typeface="思源黑体 CN Normal" panose="020B0400000000000000" pitchFamily="34" charset="-122"/>
                <a:ea typeface="思源黑体 CN Normal" panose="020B0400000000000000" pitchFamily="34" charset="-122"/>
              </a:rPr>
              <a:t>个字节，</a:t>
            </a:r>
            <a:r>
              <a:rPr lang="en-US" altLang="zh-CN" sz="1600" b="0" dirty="0">
                <a:solidFill>
                  <a:srgbClr val="002060"/>
                </a:solidFill>
                <a:latin typeface="思源黑体 CN Normal" panose="020B0400000000000000" pitchFamily="34" charset="-122"/>
                <a:ea typeface="思源黑体 CN Normal" panose="020B0400000000000000" pitchFamily="34" charset="-122"/>
              </a:rPr>
              <a:t>MA</a:t>
            </a:r>
            <a:r>
              <a:rPr lang="zh-CN" altLang="en-US" sz="1600" b="0" dirty="0">
                <a:solidFill>
                  <a:srgbClr val="002060"/>
                </a:solidFill>
                <a:latin typeface="思源黑体 CN Normal" panose="020B0400000000000000" pitchFamily="34" charset="-122"/>
                <a:ea typeface="思源黑体 CN Normal" panose="020B0400000000000000" pitchFamily="34" charset="-122"/>
              </a:rPr>
              <a:t>的设置值：</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					MA[31:0] = </a:t>
            </a:r>
            <a:r>
              <a:rPr lang="en-US" altLang="zh-CN" sz="1600" b="0" dirty="0" err="1">
                <a:solidFill>
                  <a:srgbClr val="002060"/>
                </a:solidFill>
                <a:latin typeface="思源黑体 CN Normal" panose="020B0400000000000000" pitchFamily="34" charset="-122"/>
                <a:ea typeface="思源黑体 CN Normal" panose="020B0400000000000000" pitchFamily="34" charset="-122"/>
              </a:rPr>
              <a:t>framebuf</a:t>
            </a:r>
            <a:r>
              <a:rPr lang="en-US" altLang="zh-CN" sz="1600" b="0" dirty="0">
                <a:solidFill>
                  <a:srgbClr val="002060"/>
                </a:solidFill>
                <a:latin typeface="思源黑体 CN Normal" panose="020B0400000000000000" pitchFamily="34" charset="-122"/>
                <a:ea typeface="思源黑体 CN Normal" panose="020B0400000000000000" pitchFamily="34" charset="-122"/>
              </a:rPr>
              <a:t> + 2 * (800 * </a:t>
            </a:r>
            <a:r>
              <a:rPr lang="en-US" altLang="zh-CN" sz="1600" b="0" dirty="0" err="1">
                <a:solidFill>
                  <a:srgbClr val="002060"/>
                </a:solidFill>
                <a:latin typeface="思源黑体 CN Normal" panose="020B0400000000000000" pitchFamily="34" charset="-122"/>
                <a:ea typeface="思源黑体 CN Normal" panose="020B0400000000000000" pitchFamily="34" charset="-122"/>
              </a:rPr>
              <a:t>sy</a:t>
            </a:r>
            <a:r>
              <a:rPr lang="en-US" altLang="zh-CN" sz="1600" b="0" dirty="0">
                <a:solidFill>
                  <a:srgbClr val="002060"/>
                </a:solidFill>
                <a:latin typeface="思源黑体 CN Normal" panose="020B0400000000000000" pitchFamily="34" charset="-122"/>
                <a:ea typeface="思源黑体 CN Normal" panose="020B0400000000000000" pitchFamily="34" charset="-122"/>
              </a:rPr>
              <a:t> + </a:t>
            </a:r>
            <a:r>
              <a:rPr lang="en-US" altLang="zh-CN" sz="1600" b="0" dirty="0" err="1">
                <a:solidFill>
                  <a:srgbClr val="002060"/>
                </a:solidFill>
                <a:latin typeface="思源黑体 CN Normal" panose="020B0400000000000000" pitchFamily="34" charset="-122"/>
                <a:ea typeface="思源黑体 CN Normal" panose="020B0400000000000000" pitchFamily="34" charset="-122"/>
              </a:rPr>
              <a:t>sx</a:t>
            </a:r>
            <a:r>
              <a:rPr lang="en-US" altLang="zh-CN" sz="1600" b="0" dirty="0">
                <a:solidFill>
                  <a:srgbClr val="002060"/>
                </a:solidFill>
                <a:latin typeface="思源黑体 CN Normal" panose="020B0400000000000000" pitchFamily="34" charset="-122"/>
                <a:ea typeface="思源黑体 CN Normal" panose="020B0400000000000000" pitchFamily="34" charset="-122"/>
              </a:rPr>
              <a:t>)</a:t>
            </a:r>
          </a:p>
        </p:txBody>
      </p:sp>
      <p:sp>
        <p:nvSpPr>
          <p:cNvPr id="15" name="矩形 1">
            <a:extLst>
              <a:ext uri="{FF2B5EF4-FFF2-40B4-BE49-F238E27FC236}">
                <a16:creationId xmlns:a16="http://schemas.microsoft.com/office/drawing/2014/main" id="{6432C676-7EBF-8A91-170E-6B7E5A375860}"/>
              </a:ext>
            </a:extLst>
          </p:cNvPr>
          <p:cNvSpPr>
            <a:spLocks noChangeArrowheads="1"/>
          </p:cNvSpPr>
          <p:nvPr/>
        </p:nvSpPr>
        <p:spPr bwMode="auto">
          <a:xfrm>
            <a:off x="45526" y="4412341"/>
            <a:ext cx="9260249" cy="4233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前景层存储器地址寄存器</a:t>
            </a:r>
            <a:r>
              <a:rPr lang="en-US" altLang="zh-CN" sz="1600" b="0" dirty="0">
                <a:solidFill>
                  <a:srgbClr val="002060"/>
                </a:solidFill>
                <a:latin typeface="思源黑体 CN Normal" panose="020B0400000000000000" pitchFamily="34" charset="-122"/>
                <a:ea typeface="思源黑体 CN Normal" panose="020B0400000000000000" pitchFamily="34" charset="-122"/>
              </a:rPr>
              <a:t>DMA2D_FGMAR</a:t>
            </a:r>
            <a:r>
              <a:rPr lang="zh-CN" altLang="en-US" sz="1600" b="0" dirty="0">
                <a:solidFill>
                  <a:srgbClr val="002060"/>
                </a:solidFill>
                <a:latin typeface="思源黑体 CN Normal" panose="020B0400000000000000" pitchFamily="34" charset="-122"/>
                <a:ea typeface="思源黑体 CN Normal" panose="020B0400000000000000" pitchFamily="34" charset="-122"/>
              </a:rPr>
              <a:t>与</a:t>
            </a:r>
            <a:r>
              <a:rPr lang="en-US" altLang="zh-CN" sz="1600" b="0" dirty="0">
                <a:solidFill>
                  <a:srgbClr val="002060"/>
                </a:solidFill>
                <a:latin typeface="思源黑体 CN Normal" panose="020B0400000000000000" pitchFamily="34" charset="-122"/>
                <a:ea typeface="思源黑体 CN Normal" panose="020B0400000000000000" pitchFamily="34" charset="-122"/>
              </a:rPr>
              <a:t>DMA2D_OMAR</a:t>
            </a:r>
            <a:r>
              <a:rPr lang="zh-CN" altLang="en-US" sz="1600" b="0" dirty="0">
                <a:solidFill>
                  <a:srgbClr val="002060"/>
                </a:solidFill>
                <a:latin typeface="思源黑体 CN Normal" panose="020B0400000000000000" pitchFamily="34" charset="-122"/>
                <a:ea typeface="思源黑体 CN Normal" panose="020B0400000000000000" pitchFamily="34" charset="-122"/>
              </a:rPr>
              <a:t>一样，不过设置的是</a:t>
            </a:r>
            <a:r>
              <a:rPr lang="zh-CN" altLang="en-US" sz="1600" b="0" dirty="0">
                <a:solidFill>
                  <a:srgbClr val="FF0000"/>
                </a:solidFill>
                <a:latin typeface="思源黑体 CN Normal" panose="020B0400000000000000" pitchFamily="34" charset="-122"/>
                <a:ea typeface="思源黑体 CN Normal" panose="020B0400000000000000" pitchFamily="34" charset="-122"/>
              </a:rPr>
              <a:t>前景层</a:t>
            </a:r>
            <a:r>
              <a:rPr lang="zh-CN" altLang="en-US" sz="1600" b="0" dirty="0">
                <a:solidFill>
                  <a:srgbClr val="002060"/>
                </a:solidFill>
                <a:latin typeface="思源黑体 CN Normal" panose="020B0400000000000000" pitchFamily="34" charset="-122"/>
                <a:ea typeface="思源黑体 CN Normal" panose="020B0400000000000000" pitchFamily="34" charset="-122"/>
              </a:rPr>
              <a:t>的存储器地址</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pic>
        <p:nvPicPr>
          <p:cNvPr id="7" name="图片 6">
            <a:extLst>
              <a:ext uri="{FF2B5EF4-FFF2-40B4-BE49-F238E27FC236}">
                <a16:creationId xmlns:a16="http://schemas.microsoft.com/office/drawing/2014/main" id="{1CEC5665-7920-7A9D-86BB-81A2B631FA74}"/>
              </a:ext>
            </a:extLst>
          </p:cNvPr>
          <p:cNvPicPr>
            <a:picLocks noChangeAspect="1"/>
          </p:cNvPicPr>
          <p:nvPr/>
        </p:nvPicPr>
        <p:blipFill>
          <a:blip r:embed="rId3"/>
          <a:stretch>
            <a:fillRect/>
          </a:stretch>
        </p:blipFill>
        <p:spPr>
          <a:xfrm>
            <a:off x="192316" y="876124"/>
            <a:ext cx="8502104" cy="1695862"/>
          </a:xfrm>
          <a:prstGeom prst="rect">
            <a:avLst/>
          </a:prstGeom>
        </p:spPr>
      </p:pic>
    </p:spTree>
    <p:extLst>
      <p:ext uri="{BB962C8B-B14F-4D97-AF65-F5344CB8AC3E}">
        <p14:creationId xmlns:p14="http://schemas.microsoft.com/office/powerpoint/2010/main" val="291919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fade">
                                      <p:cBhvr>
                                        <p:cTn id="22" dur="500"/>
                                        <p:tgtEl>
                                          <p:spTgt spid="1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fade">
                                      <p:cBhvr>
                                        <p:cTn id="2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51311" y="468015"/>
            <a:ext cx="4315181"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DMA2D</a:t>
            </a:r>
            <a:r>
              <a:rPr lang="zh-CN" altLang="en-US" dirty="0">
                <a:solidFill>
                  <a:srgbClr val="002060"/>
                </a:solidFill>
                <a:latin typeface="思源黑体 CN Normal" panose="020B0400000000000000" pitchFamily="34" charset="-122"/>
                <a:ea typeface="思源黑体 CN Normal" panose="020B0400000000000000" pitchFamily="34" charset="-122"/>
              </a:rPr>
              <a:t>输出偏移寄存器（</a:t>
            </a:r>
            <a:r>
              <a:rPr lang="en-US" altLang="zh-CN" dirty="0">
                <a:solidFill>
                  <a:srgbClr val="002060"/>
                </a:solidFill>
                <a:latin typeface="思源黑体 CN Normal" panose="020B0400000000000000" pitchFamily="34" charset="-122"/>
                <a:ea typeface="思源黑体 CN Normal" panose="020B0400000000000000" pitchFamily="34" charset="-122"/>
              </a:rPr>
              <a:t>DMA2D_OOR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1">
            <a:extLst>
              <a:ext uri="{FF2B5EF4-FFF2-40B4-BE49-F238E27FC236}">
                <a16:creationId xmlns:a16="http://schemas.microsoft.com/office/drawing/2014/main" id="{91D45A63-4E95-4651-894A-37DAF5149CB5}"/>
              </a:ext>
            </a:extLst>
          </p:cNvPr>
          <p:cNvSpPr>
            <a:spLocks noChangeArrowheads="1"/>
          </p:cNvSpPr>
          <p:nvPr/>
        </p:nvSpPr>
        <p:spPr bwMode="auto">
          <a:xfrm>
            <a:off x="290052" y="2640455"/>
            <a:ext cx="8563895" cy="7927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LO[13:0]</a:t>
            </a:r>
            <a:r>
              <a:rPr lang="zh-CN" altLang="en-US" sz="1600" b="0" dirty="0">
                <a:solidFill>
                  <a:srgbClr val="002060"/>
                </a:solidFill>
                <a:latin typeface="思源黑体 CN Normal" panose="020B0400000000000000" pitchFamily="34" charset="-122"/>
                <a:ea typeface="思源黑体 CN Normal" panose="020B0400000000000000" pitchFamily="34" charset="-122"/>
              </a:rPr>
              <a:t>用于设置输出行偏移，作用于显示层，以像素为单位。行偏移将添加到各行末尾，用于确定下一行的起始地址。</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sp>
        <p:nvSpPr>
          <p:cNvPr id="15" name="矩形 1">
            <a:extLst>
              <a:ext uri="{FF2B5EF4-FFF2-40B4-BE49-F238E27FC236}">
                <a16:creationId xmlns:a16="http://schemas.microsoft.com/office/drawing/2014/main" id="{4295C9AD-D66F-F4D1-1C0F-008D9B1BDC5B}"/>
              </a:ext>
            </a:extLst>
          </p:cNvPr>
          <p:cNvSpPr>
            <a:spLocks noChangeArrowheads="1"/>
          </p:cNvSpPr>
          <p:nvPr/>
        </p:nvSpPr>
        <p:spPr bwMode="auto">
          <a:xfrm>
            <a:off x="252878" y="3922757"/>
            <a:ext cx="8715315" cy="4233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前景层偏移寄存器</a:t>
            </a:r>
            <a:r>
              <a:rPr lang="en-US" altLang="zh-CN" sz="1600" b="0" dirty="0">
                <a:solidFill>
                  <a:srgbClr val="002060"/>
                </a:solidFill>
                <a:latin typeface="思源黑体 CN Normal" panose="020B0400000000000000" pitchFamily="34" charset="-122"/>
                <a:ea typeface="思源黑体 CN Normal" panose="020B0400000000000000" pitchFamily="34" charset="-122"/>
              </a:rPr>
              <a:t>DMA2D_FGOR</a:t>
            </a:r>
            <a:r>
              <a:rPr lang="zh-CN" altLang="en-US" sz="1600" b="0" dirty="0">
                <a:solidFill>
                  <a:srgbClr val="002060"/>
                </a:solidFill>
                <a:latin typeface="思源黑体 CN Normal" panose="020B0400000000000000" pitchFamily="34" charset="-122"/>
                <a:ea typeface="思源黑体 CN Normal" panose="020B0400000000000000" pitchFamily="34" charset="-122"/>
              </a:rPr>
              <a:t>与</a:t>
            </a:r>
            <a:r>
              <a:rPr lang="en-US" altLang="zh-CN" sz="1600" b="0" dirty="0">
                <a:solidFill>
                  <a:srgbClr val="002060"/>
                </a:solidFill>
                <a:latin typeface="思源黑体 CN Normal" panose="020B0400000000000000" pitchFamily="34" charset="-122"/>
                <a:ea typeface="思源黑体 CN Normal" panose="020B0400000000000000" pitchFamily="34" charset="-122"/>
              </a:rPr>
              <a:t>DMA2D_OOR</a:t>
            </a:r>
            <a:r>
              <a:rPr lang="zh-CN" altLang="en-US" sz="1600" b="0" dirty="0">
                <a:solidFill>
                  <a:srgbClr val="002060"/>
                </a:solidFill>
                <a:latin typeface="思源黑体 CN Normal" panose="020B0400000000000000" pitchFamily="34" charset="-122"/>
                <a:ea typeface="思源黑体 CN Normal" panose="020B0400000000000000" pitchFamily="34" charset="-122"/>
              </a:rPr>
              <a:t>一样，不过设置的是</a:t>
            </a:r>
            <a:r>
              <a:rPr lang="zh-CN" altLang="en-US" sz="1600" b="0" dirty="0">
                <a:solidFill>
                  <a:srgbClr val="FF0000"/>
                </a:solidFill>
                <a:latin typeface="思源黑体 CN Normal" panose="020B0400000000000000" pitchFamily="34" charset="-122"/>
                <a:ea typeface="思源黑体 CN Normal" panose="020B0400000000000000" pitchFamily="34" charset="-122"/>
              </a:rPr>
              <a:t>前景层</a:t>
            </a:r>
            <a:r>
              <a:rPr lang="zh-CN" altLang="en-US" sz="1600" b="0" dirty="0">
                <a:solidFill>
                  <a:srgbClr val="002060"/>
                </a:solidFill>
                <a:latin typeface="思源黑体 CN Normal" panose="020B0400000000000000" pitchFamily="34" charset="-122"/>
                <a:ea typeface="思源黑体 CN Normal" panose="020B0400000000000000" pitchFamily="34" charset="-122"/>
              </a:rPr>
              <a:t>的行偏移。</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pic>
        <p:nvPicPr>
          <p:cNvPr id="7" name="图片 6">
            <a:extLst>
              <a:ext uri="{FF2B5EF4-FFF2-40B4-BE49-F238E27FC236}">
                <a16:creationId xmlns:a16="http://schemas.microsoft.com/office/drawing/2014/main" id="{DCC223FB-3755-59D0-C30F-64F96F4B3E0E}"/>
              </a:ext>
            </a:extLst>
          </p:cNvPr>
          <p:cNvPicPr>
            <a:picLocks noChangeAspect="1"/>
          </p:cNvPicPr>
          <p:nvPr/>
        </p:nvPicPr>
        <p:blipFill>
          <a:blip r:embed="rId3"/>
          <a:stretch>
            <a:fillRect/>
          </a:stretch>
        </p:blipFill>
        <p:spPr>
          <a:xfrm>
            <a:off x="290052" y="898883"/>
            <a:ext cx="8263106" cy="1622396"/>
          </a:xfrm>
          <a:prstGeom prst="rect">
            <a:avLst/>
          </a:prstGeom>
        </p:spPr>
      </p:pic>
    </p:spTree>
    <p:extLst>
      <p:ext uri="{BB962C8B-B14F-4D97-AF65-F5344CB8AC3E}">
        <p14:creationId xmlns:p14="http://schemas.microsoft.com/office/powerpoint/2010/main" val="100413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51311" y="468015"/>
            <a:ext cx="4315181"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DMA2D</a:t>
            </a:r>
            <a:r>
              <a:rPr lang="zh-CN" altLang="en-US" dirty="0">
                <a:solidFill>
                  <a:srgbClr val="002060"/>
                </a:solidFill>
                <a:latin typeface="思源黑体 CN Normal" panose="020B0400000000000000" pitchFamily="34" charset="-122"/>
                <a:ea typeface="思源黑体 CN Normal" panose="020B0400000000000000" pitchFamily="34" charset="-122"/>
              </a:rPr>
              <a:t>行数寄存器（</a:t>
            </a:r>
            <a:r>
              <a:rPr lang="en-US" altLang="zh-CN" dirty="0">
                <a:solidFill>
                  <a:srgbClr val="002060"/>
                </a:solidFill>
                <a:latin typeface="思源黑体 CN Normal" panose="020B0400000000000000" pitchFamily="34" charset="-122"/>
                <a:ea typeface="思源黑体 CN Normal" panose="020B0400000000000000" pitchFamily="34" charset="-122"/>
              </a:rPr>
              <a:t>DMA2D_NLR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1">
            <a:extLst>
              <a:ext uri="{FF2B5EF4-FFF2-40B4-BE49-F238E27FC236}">
                <a16:creationId xmlns:a16="http://schemas.microsoft.com/office/drawing/2014/main" id="{91D45A63-4E95-4651-894A-37DAF5149CB5}"/>
              </a:ext>
            </a:extLst>
          </p:cNvPr>
          <p:cNvSpPr>
            <a:spLocks noChangeArrowheads="1"/>
          </p:cNvSpPr>
          <p:nvPr/>
        </p:nvSpPr>
        <p:spPr bwMode="auto">
          <a:xfrm>
            <a:off x="290051" y="2578655"/>
            <a:ext cx="8563895" cy="7927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该寄存器用于控制每行的像素和行数，该寄存器的设置对前景层和显示层均有效，通过该寄存器的配置，就可以设置开窗的大小。</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sp>
        <p:nvSpPr>
          <p:cNvPr id="15" name="矩形 1">
            <a:extLst>
              <a:ext uri="{FF2B5EF4-FFF2-40B4-BE49-F238E27FC236}">
                <a16:creationId xmlns:a16="http://schemas.microsoft.com/office/drawing/2014/main" id="{4295C9AD-D66F-F4D1-1C0F-008D9B1BDC5B}"/>
              </a:ext>
            </a:extLst>
          </p:cNvPr>
          <p:cNvSpPr>
            <a:spLocks noChangeArrowheads="1"/>
          </p:cNvSpPr>
          <p:nvPr/>
        </p:nvSpPr>
        <p:spPr bwMode="auto">
          <a:xfrm>
            <a:off x="306765" y="3371373"/>
            <a:ext cx="8715315" cy="7927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NL</a:t>
            </a:r>
            <a:r>
              <a:rPr lang="zh-CN" altLang="en-US" sz="1600" b="0" dirty="0">
                <a:solidFill>
                  <a:srgbClr val="002060"/>
                </a:solidFill>
                <a:latin typeface="思源黑体 CN Normal" panose="020B0400000000000000" pitchFamily="34" charset="-122"/>
                <a:ea typeface="思源黑体 CN Normal" panose="020B0400000000000000" pitchFamily="34" charset="-122"/>
              </a:rPr>
              <a:t>：设置待传输区域的行数，用于确定窗口的高度</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PL</a:t>
            </a:r>
            <a:r>
              <a:rPr lang="zh-CN" altLang="en-US" sz="1600" b="0" dirty="0">
                <a:solidFill>
                  <a:srgbClr val="002060"/>
                </a:solidFill>
                <a:latin typeface="思源黑体 CN Normal" panose="020B0400000000000000" pitchFamily="34" charset="-122"/>
                <a:ea typeface="思源黑体 CN Normal" panose="020B0400000000000000" pitchFamily="34" charset="-122"/>
              </a:rPr>
              <a:t>：设置待传输区域的每行像素数，用于确定窗口的宽度</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pic>
        <p:nvPicPr>
          <p:cNvPr id="7" name="图片 6">
            <a:extLst>
              <a:ext uri="{FF2B5EF4-FFF2-40B4-BE49-F238E27FC236}">
                <a16:creationId xmlns:a16="http://schemas.microsoft.com/office/drawing/2014/main" id="{39E79125-CB3D-A7E1-010C-92E0F3AF0384}"/>
              </a:ext>
            </a:extLst>
          </p:cNvPr>
          <p:cNvPicPr>
            <a:picLocks noChangeAspect="1"/>
          </p:cNvPicPr>
          <p:nvPr/>
        </p:nvPicPr>
        <p:blipFill>
          <a:blip r:embed="rId3"/>
          <a:stretch>
            <a:fillRect/>
          </a:stretch>
        </p:blipFill>
        <p:spPr>
          <a:xfrm>
            <a:off x="290050" y="898882"/>
            <a:ext cx="8563896" cy="1678653"/>
          </a:xfrm>
          <a:prstGeom prst="rect">
            <a:avLst/>
          </a:prstGeom>
        </p:spPr>
      </p:pic>
    </p:spTree>
    <p:extLst>
      <p:ext uri="{BB962C8B-B14F-4D97-AF65-F5344CB8AC3E}">
        <p14:creationId xmlns:p14="http://schemas.microsoft.com/office/powerpoint/2010/main" val="42891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Effect transition="in" filter="fade">
                                      <p:cBhvr>
                                        <p:cTn id="1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51311" y="468015"/>
            <a:ext cx="4315181"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DMA2D</a:t>
            </a:r>
            <a:r>
              <a:rPr lang="zh-CN" altLang="en-US" dirty="0">
                <a:solidFill>
                  <a:srgbClr val="002060"/>
                </a:solidFill>
                <a:latin typeface="思源黑体 CN Normal" panose="020B0400000000000000" pitchFamily="34" charset="-122"/>
                <a:ea typeface="思源黑体 CN Normal" panose="020B0400000000000000" pitchFamily="34" charset="-122"/>
              </a:rPr>
              <a:t>输出颜色寄存器（</a:t>
            </a:r>
            <a:r>
              <a:rPr lang="en-US" altLang="zh-CN" dirty="0">
                <a:solidFill>
                  <a:srgbClr val="002060"/>
                </a:solidFill>
                <a:latin typeface="思源黑体 CN Normal" panose="020B0400000000000000" pitchFamily="34" charset="-122"/>
                <a:ea typeface="思源黑体 CN Normal" panose="020B0400000000000000" pitchFamily="34" charset="-122"/>
              </a:rPr>
              <a:t>DMA2D_OCOLR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1">
            <a:extLst>
              <a:ext uri="{FF2B5EF4-FFF2-40B4-BE49-F238E27FC236}">
                <a16:creationId xmlns:a16="http://schemas.microsoft.com/office/drawing/2014/main" id="{91D45A63-4E95-4651-894A-37DAF5149CB5}"/>
              </a:ext>
            </a:extLst>
          </p:cNvPr>
          <p:cNvSpPr>
            <a:spLocks noChangeArrowheads="1"/>
          </p:cNvSpPr>
          <p:nvPr/>
        </p:nvSpPr>
        <p:spPr bwMode="auto">
          <a:xfrm>
            <a:off x="290052" y="3624959"/>
            <a:ext cx="8563895" cy="4233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该寄存器用于配置在</a:t>
            </a:r>
            <a:r>
              <a:rPr lang="zh-CN" altLang="en-US" sz="1600" b="0" dirty="0">
                <a:solidFill>
                  <a:srgbClr val="FF0000"/>
                </a:solidFill>
                <a:latin typeface="思源黑体 CN Normal" panose="020B0400000000000000" pitchFamily="34" charset="-122"/>
                <a:ea typeface="思源黑体 CN Normal" panose="020B0400000000000000" pitchFamily="34" charset="-122"/>
              </a:rPr>
              <a:t>寄存器到存储器</a:t>
            </a:r>
            <a:r>
              <a:rPr lang="zh-CN" altLang="en-US" sz="1600" b="0" dirty="0">
                <a:solidFill>
                  <a:srgbClr val="002060"/>
                </a:solidFill>
                <a:latin typeface="思源黑体 CN Normal" panose="020B0400000000000000" pitchFamily="34" charset="-122"/>
                <a:ea typeface="思源黑体 CN Normal" panose="020B0400000000000000" pitchFamily="34" charset="-122"/>
              </a:rPr>
              <a:t>模式下，填充时所用的颜色值。</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sp>
        <p:nvSpPr>
          <p:cNvPr id="15" name="矩形 1">
            <a:extLst>
              <a:ext uri="{FF2B5EF4-FFF2-40B4-BE49-F238E27FC236}">
                <a16:creationId xmlns:a16="http://schemas.microsoft.com/office/drawing/2014/main" id="{4295C9AD-D66F-F4D1-1C0F-008D9B1BDC5B}"/>
              </a:ext>
            </a:extLst>
          </p:cNvPr>
          <p:cNvSpPr>
            <a:spLocks noChangeArrowheads="1"/>
          </p:cNvSpPr>
          <p:nvPr/>
        </p:nvSpPr>
        <p:spPr bwMode="auto">
          <a:xfrm>
            <a:off x="306765" y="4334388"/>
            <a:ext cx="8715315" cy="4233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例如：在</a:t>
            </a:r>
            <a:r>
              <a:rPr lang="en-US" altLang="zh-CN" sz="1600" b="0" dirty="0">
                <a:solidFill>
                  <a:srgbClr val="002060"/>
                </a:solidFill>
                <a:latin typeface="思源黑体 CN Normal" panose="020B0400000000000000" pitchFamily="34" charset="-122"/>
                <a:ea typeface="思源黑体 CN Normal" panose="020B0400000000000000" pitchFamily="34" charset="-122"/>
              </a:rPr>
              <a:t>RGB565</a:t>
            </a:r>
            <a:r>
              <a:rPr lang="zh-CN" altLang="en-US" sz="1600" b="0" dirty="0">
                <a:solidFill>
                  <a:srgbClr val="002060"/>
                </a:solidFill>
                <a:latin typeface="思源黑体 CN Normal" panose="020B0400000000000000" pitchFamily="34" charset="-122"/>
                <a:ea typeface="思源黑体 CN Normal" panose="020B0400000000000000" pitchFamily="34" charset="-122"/>
              </a:rPr>
              <a:t>格式下，填充红色，直接设置</a:t>
            </a:r>
            <a:r>
              <a:rPr lang="en-US" altLang="zh-CN" sz="1600" b="0" dirty="0">
                <a:solidFill>
                  <a:srgbClr val="002060"/>
                </a:solidFill>
                <a:latin typeface="思源黑体 CN Normal" panose="020B0400000000000000" pitchFamily="34" charset="-122"/>
                <a:ea typeface="思源黑体 CN Normal" panose="020B0400000000000000" pitchFamily="34" charset="-122"/>
              </a:rPr>
              <a:t>DMA2D_OCOLR</a:t>
            </a:r>
            <a:r>
              <a:rPr lang="zh-CN" altLang="en-US" sz="1600" b="0" dirty="0">
                <a:solidFill>
                  <a:srgbClr val="002060"/>
                </a:solidFill>
                <a:latin typeface="思源黑体 CN Normal" panose="020B0400000000000000" pitchFamily="34" charset="-122"/>
                <a:ea typeface="思源黑体 CN Normal" panose="020B0400000000000000" pitchFamily="34" charset="-122"/>
              </a:rPr>
              <a:t>为</a:t>
            </a:r>
            <a:r>
              <a:rPr lang="en-US" altLang="zh-CN" sz="1600" b="0" dirty="0">
                <a:solidFill>
                  <a:srgbClr val="002060"/>
                </a:solidFill>
                <a:latin typeface="思源黑体 CN Normal" panose="020B0400000000000000" pitchFamily="34" charset="-122"/>
                <a:ea typeface="思源黑体 CN Normal" panose="020B0400000000000000" pitchFamily="34" charset="-122"/>
              </a:rPr>
              <a:t>0xF800</a:t>
            </a:r>
            <a:r>
              <a:rPr lang="zh-CN" altLang="en-US" sz="1600" b="0" dirty="0">
                <a:solidFill>
                  <a:srgbClr val="002060"/>
                </a:solidFill>
                <a:latin typeface="思源黑体 CN Normal" panose="020B0400000000000000" pitchFamily="34" charset="-122"/>
                <a:ea typeface="思源黑体 CN Normal" panose="020B0400000000000000" pitchFamily="34" charset="-122"/>
              </a:rPr>
              <a:t>即可</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pic>
        <p:nvPicPr>
          <p:cNvPr id="7" name="图片 6">
            <a:extLst>
              <a:ext uri="{FF2B5EF4-FFF2-40B4-BE49-F238E27FC236}">
                <a16:creationId xmlns:a16="http://schemas.microsoft.com/office/drawing/2014/main" id="{313AC8DF-4099-60D7-CE19-9982E05C498F}"/>
              </a:ext>
            </a:extLst>
          </p:cNvPr>
          <p:cNvPicPr>
            <a:picLocks noChangeAspect="1"/>
          </p:cNvPicPr>
          <p:nvPr/>
        </p:nvPicPr>
        <p:blipFill>
          <a:blip r:embed="rId3"/>
          <a:stretch>
            <a:fillRect/>
          </a:stretch>
        </p:blipFill>
        <p:spPr>
          <a:xfrm>
            <a:off x="151311" y="928090"/>
            <a:ext cx="8296338" cy="2696869"/>
          </a:xfrm>
          <a:prstGeom prst="rect">
            <a:avLst/>
          </a:prstGeom>
        </p:spPr>
      </p:pic>
    </p:spTree>
    <p:extLst>
      <p:ext uri="{BB962C8B-B14F-4D97-AF65-F5344CB8AC3E}">
        <p14:creationId xmlns:p14="http://schemas.microsoft.com/office/powerpoint/2010/main" val="247060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51311" y="468015"/>
            <a:ext cx="8543109"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DMA2D</a:t>
            </a:r>
            <a:r>
              <a:rPr lang="zh-CN" altLang="en-US" dirty="0">
                <a:solidFill>
                  <a:srgbClr val="002060"/>
                </a:solidFill>
                <a:latin typeface="思源黑体 CN Normal" panose="020B0400000000000000" pitchFamily="34" charset="-122"/>
                <a:ea typeface="思源黑体 CN Normal" panose="020B0400000000000000" pitchFamily="34" charset="-122"/>
              </a:rPr>
              <a:t>输出</a:t>
            </a:r>
            <a:r>
              <a:rPr lang="en-US" altLang="zh-CN" dirty="0">
                <a:solidFill>
                  <a:srgbClr val="002060"/>
                </a:solidFill>
                <a:latin typeface="思源黑体 CN Normal" panose="020B0400000000000000" pitchFamily="34" charset="-122"/>
                <a:ea typeface="思源黑体 CN Normal" panose="020B0400000000000000" pitchFamily="34" charset="-122"/>
              </a:rPr>
              <a:t>PFC</a:t>
            </a:r>
            <a:r>
              <a:rPr lang="zh-CN" altLang="en-US" dirty="0">
                <a:solidFill>
                  <a:srgbClr val="002060"/>
                </a:solidFill>
                <a:latin typeface="思源黑体 CN Normal" panose="020B0400000000000000" pitchFamily="34" charset="-122"/>
                <a:ea typeface="思源黑体 CN Normal" panose="020B0400000000000000" pitchFamily="34" charset="-122"/>
              </a:rPr>
              <a:t>控制寄存器（</a:t>
            </a:r>
            <a:r>
              <a:rPr lang="en-US" altLang="zh-CN" dirty="0">
                <a:solidFill>
                  <a:srgbClr val="002060"/>
                </a:solidFill>
                <a:latin typeface="思源黑体 CN Normal" panose="020B0400000000000000" pitchFamily="34" charset="-122"/>
                <a:ea typeface="思源黑体 CN Normal" panose="020B0400000000000000" pitchFamily="34" charset="-122"/>
              </a:rPr>
              <a:t>DMA2D_OPFCCR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1">
            <a:extLst>
              <a:ext uri="{FF2B5EF4-FFF2-40B4-BE49-F238E27FC236}">
                <a16:creationId xmlns:a16="http://schemas.microsoft.com/office/drawing/2014/main" id="{91D45A63-4E95-4651-894A-37DAF5149CB5}"/>
              </a:ext>
            </a:extLst>
          </p:cNvPr>
          <p:cNvSpPr>
            <a:spLocks noChangeArrowheads="1"/>
          </p:cNvSpPr>
          <p:nvPr/>
        </p:nvSpPr>
        <p:spPr bwMode="auto">
          <a:xfrm>
            <a:off x="277650" y="2881374"/>
            <a:ext cx="8191955" cy="116204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该寄存器用于设置</a:t>
            </a:r>
            <a:r>
              <a:rPr lang="zh-CN" altLang="en-US" sz="1600" b="0" dirty="0">
                <a:solidFill>
                  <a:srgbClr val="FF0000"/>
                </a:solidFill>
                <a:latin typeface="思源黑体 CN Normal" panose="020B0400000000000000" pitchFamily="34" charset="-122"/>
                <a:ea typeface="思源黑体 CN Normal" panose="020B0400000000000000" pitchFamily="34" charset="-122"/>
              </a:rPr>
              <a:t>寄存器到存储器</a:t>
            </a:r>
            <a:r>
              <a:rPr lang="zh-CN" altLang="en-US" sz="1600" b="0" dirty="0">
                <a:solidFill>
                  <a:srgbClr val="002060"/>
                </a:solidFill>
                <a:latin typeface="思源黑体 CN Normal" panose="020B0400000000000000" pitchFamily="34" charset="-122"/>
                <a:ea typeface="思源黑体 CN Normal" panose="020B0400000000000000" pitchFamily="34" charset="-122"/>
              </a:rPr>
              <a:t>工作模式下的颜色格式</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CM[2:0]</a:t>
            </a:r>
            <a:r>
              <a:rPr lang="zh-CN" altLang="en-US" sz="1600" b="0" dirty="0">
                <a:solidFill>
                  <a:srgbClr val="002060"/>
                </a:solidFill>
                <a:latin typeface="思源黑体 CN Normal" panose="020B0400000000000000" pitchFamily="34" charset="-122"/>
                <a:ea typeface="思源黑体 CN Normal" panose="020B0400000000000000" pitchFamily="34" charset="-122"/>
              </a:rPr>
              <a:t>表示颜色格式：</a:t>
            </a:r>
            <a:r>
              <a:rPr lang="en-US" altLang="zh-CN" sz="1600" b="0" dirty="0">
                <a:solidFill>
                  <a:srgbClr val="002060"/>
                </a:solidFill>
                <a:latin typeface="思源黑体 CN Normal" panose="020B0400000000000000" pitchFamily="34" charset="-122"/>
                <a:ea typeface="思源黑体 CN Normal" panose="020B0400000000000000" pitchFamily="34" charset="-122"/>
              </a:rPr>
              <a:t>000,ARGB8888</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 001,RGB888</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 </a:t>
            </a:r>
            <a:r>
              <a:rPr lang="en-US" altLang="zh-CN" sz="1600" b="0" dirty="0">
                <a:solidFill>
                  <a:srgbClr val="FF0000"/>
                </a:solidFill>
                <a:latin typeface="思源黑体 CN Normal" panose="020B0400000000000000" pitchFamily="34" charset="-122"/>
                <a:ea typeface="思源黑体 CN Normal" panose="020B0400000000000000" pitchFamily="34" charset="-122"/>
              </a:rPr>
              <a:t>010,RGB565</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 011,ARGB1555</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 100,ARGB1444</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pic>
        <p:nvPicPr>
          <p:cNvPr id="7" name="图片 6">
            <a:extLst>
              <a:ext uri="{FF2B5EF4-FFF2-40B4-BE49-F238E27FC236}">
                <a16:creationId xmlns:a16="http://schemas.microsoft.com/office/drawing/2014/main" id="{3A694046-2232-37EC-848A-A23960D8E0E4}"/>
              </a:ext>
            </a:extLst>
          </p:cNvPr>
          <p:cNvPicPr>
            <a:picLocks noChangeAspect="1"/>
          </p:cNvPicPr>
          <p:nvPr/>
        </p:nvPicPr>
        <p:blipFill>
          <a:blip r:embed="rId3"/>
          <a:stretch>
            <a:fillRect/>
          </a:stretch>
        </p:blipFill>
        <p:spPr>
          <a:xfrm>
            <a:off x="267286" y="975854"/>
            <a:ext cx="8609428" cy="1693203"/>
          </a:xfrm>
          <a:prstGeom prst="rect">
            <a:avLst/>
          </a:prstGeom>
        </p:spPr>
      </p:pic>
    </p:spTree>
    <p:extLst>
      <p:ext uri="{BB962C8B-B14F-4D97-AF65-F5344CB8AC3E}">
        <p14:creationId xmlns:p14="http://schemas.microsoft.com/office/powerpoint/2010/main" val="28469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51311" y="468015"/>
            <a:ext cx="8543109"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DMA2D</a:t>
            </a:r>
            <a:r>
              <a:rPr lang="zh-CN" altLang="en-US" dirty="0">
                <a:solidFill>
                  <a:srgbClr val="002060"/>
                </a:solidFill>
                <a:latin typeface="思源黑体 CN Normal" panose="020B0400000000000000" pitchFamily="34" charset="-122"/>
                <a:ea typeface="思源黑体 CN Normal" panose="020B0400000000000000" pitchFamily="34" charset="-122"/>
              </a:rPr>
              <a:t>前景层</a:t>
            </a:r>
            <a:r>
              <a:rPr lang="en-US" altLang="zh-CN" dirty="0">
                <a:solidFill>
                  <a:srgbClr val="002060"/>
                </a:solidFill>
                <a:latin typeface="思源黑体 CN Normal" panose="020B0400000000000000" pitchFamily="34" charset="-122"/>
                <a:ea typeface="思源黑体 CN Normal" panose="020B0400000000000000" pitchFamily="34" charset="-122"/>
              </a:rPr>
              <a:t>PFC</a:t>
            </a:r>
            <a:r>
              <a:rPr lang="zh-CN" altLang="en-US" dirty="0">
                <a:solidFill>
                  <a:srgbClr val="002060"/>
                </a:solidFill>
                <a:latin typeface="思源黑体 CN Normal" panose="020B0400000000000000" pitchFamily="34" charset="-122"/>
                <a:ea typeface="思源黑体 CN Normal" panose="020B0400000000000000" pitchFamily="34" charset="-122"/>
              </a:rPr>
              <a:t>控制寄存器（</a:t>
            </a:r>
            <a:r>
              <a:rPr lang="en-US" altLang="zh-CN" dirty="0">
                <a:solidFill>
                  <a:srgbClr val="002060"/>
                </a:solidFill>
                <a:latin typeface="思源黑体 CN Normal" panose="020B0400000000000000" pitchFamily="34" charset="-122"/>
                <a:ea typeface="思源黑体 CN Normal" panose="020B0400000000000000" pitchFamily="34" charset="-122"/>
              </a:rPr>
              <a:t>DMA2D_FGPFCCR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1">
            <a:extLst>
              <a:ext uri="{FF2B5EF4-FFF2-40B4-BE49-F238E27FC236}">
                <a16:creationId xmlns:a16="http://schemas.microsoft.com/office/drawing/2014/main" id="{91D45A63-4E95-4651-894A-37DAF5149CB5}"/>
              </a:ext>
            </a:extLst>
          </p:cNvPr>
          <p:cNvSpPr>
            <a:spLocks noChangeArrowheads="1"/>
          </p:cNvSpPr>
          <p:nvPr/>
        </p:nvSpPr>
        <p:spPr bwMode="auto">
          <a:xfrm>
            <a:off x="290051" y="2874340"/>
            <a:ext cx="8563895" cy="116204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该寄存器用于设置</a:t>
            </a:r>
            <a:r>
              <a:rPr lang="zh-CN" altLang="en-US" sz="1600" b="0" dirty="0">
                <a:solidFill>
                  <a:srgbClr val="FF0000"/>
                </a:solidFill>
                <a:latin typeface="思源黑体 CN Normal" panose="020B0400000000000000" pitchFamily="34" charset="-122"/>
                <a:ea typeface="思源黑体 CN Normal" panose="020B0400000000000000" pitchFamily="34" charset="-122"/>
              </a:rPr>
              <a:t>存储器到存储器工作模式</a:t>
            </a:r>
            <a:r>
              <a:rPr lang="zh-CN" altLang="en-US" sz="1600" b="0" dirty="0">
                <a:solidFill>
                  <a:srgbClr val="002060"/>
                </a:solidFill>
                <a:latin typeface="思源黑体 CN Normal" panose="020B0400000000000000" pitchFamily="34" charset="-122"/>
                <a:ea typeface="思源黑体 CN Normal" panose="020B0400000000000000" pitchFamily="34" charset="-122"/>
              </a:rPr>
              <a:t>下的颜色格式</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CM[3:0]</a:t>
            </a:r>
            <a:r>
              <a:rPr lang="zh-CN" altLang="en-US" sz="1600" b="0" dirty="0">
                <a:solidFill>
                  <a:srgbClr val="002060"/>
                </a:solidFill>
                <a:latin typeface="思源黑体 CN Normal" panose="020B0400000000000000" pitchFamily="34" charset="-122"/>
                <a:ea typeface="思源黑体 CN Normal" panose="020B0400000000000000" pitchFamily="34" charset="-122"/>
              </a:rPr>
              <a:t>表示颜色格式：</a:t>
            </a:r>
            <a:r>
              <a:rPr lang="en-US" altLang="zh-CN" sz="1600" b="0" dirty="0">
                <a:solidFill>
                  <a:srgbClr val="002060"/>
                </a:solidFill>
                <a:latin typeface="思源黑体 CN Normal" panose="020B0400000000000000" pitchFamily="34" charset="-122"/>
                <a:ea typeface="思源黑体 CN Normal" panose="020B0400000000000000" pitchFamily="34" charset="-122"/>
              </a:rPr>
              <a:t>0000,ARGB8888</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 0001,RGB888</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 </a:t>
            </a:r>
            <a:r>
              <a:rPr lang="en-US" altLang="zh-CN" sz="1600" b="0" dirty="0">
                <a:solidFill>
                  <a:srgbClr val="FF0000"/>
                </a:solidFill>
                <a:latin typeface="思源黑体 CN Normal" panose="020B0400000000000000" pitchFamily="34" charset="-122"/>
                <a:ea typeface="思源黑体 CN Normal" panose="020B0400000000000000" pitchFamily="34" charset="-122"/>
              </a:rPr>
              <a:t>0010,RGB565</a:t>
            </a:r>
            <a:r>
              <a:rPr lang="zh-CN" altLang="en-US" sz="1600" b="0" dirty="0">
                <a:solidFill>
                  <a:srgbClr val="002060"/>
                </a:solidFill>
                <a:latin typeface="思源黑体 CN Normal" panose="020B0400000000000000" pitchFamily="34" charset="-122"/>
                <a:ea typeface="思源黑体 CN Normal" panose="020B0400000000000000" pitchFamily="34" charset="-122"/>
              </a:rPr>
              <a:t>； </a:t>
            </a:r>
            <a:r>
              <a:rPr lang="en-US" altLang="zh-CN" sz="1600" b="0" dirty="0">
                <a:solidFill>
                  <a:srgbClr val="002060"/>
                </a:solidFill>
                <a:latin typeface="思源黑体 CN Normal" panose="020B0400000000000000" pitchFamily="34" charset="-122"/>
                <a:ea typeface="思源黑体 CN Normal" panose="020B0400000000000000" pitchFamily="34" charset="-122"/>
              </a:rPr>
              <a:t>0011,ARGB1555</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 0100,ARGB4444</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0101,L8</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 0110,AL44</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 0111,AL88</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 1000,L4</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 1001,A8</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r>
              <a:rPr lang="en-US" altLang="zh-CN" sz="1600" b="0" dirty="0">
                <a:solidFill>
                  <a:srgbClr val="002060"/>
                </a:solidFill>
                <a:latin typeface="思源黑体 CN Normal" panose="020B0400000000000000" pitchFamily="34" charset="-122"/>
                <a:ea typeface="思源黑体 CN Normal" panose="020B0400000000000000" pitchFamily="34" charset="-122"/>
              </a:rPr>
              <a:t> 1010,A4</a:t>
            </a:r>
            <a:r>
              <a:rPr lang="zh-CN" altLang="en-US" sz="1600" b="0" dirty="0">
                <a:solidFill>
                  <a:srgbClr val="002060"/>
                </a:solidFill>
                <a:latin typeface="思源黑体 CN Normal" panose="020B0400000000000000" pitchFamily="34" charset="-122"/>
                <a:ea typeface="思源黑体 CN Normal" panose="020B0400000000000000" pitchFamily="34" charset="-122"/>
              </a:rPr>
              <a:t>；</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pic>
        <p:nvPicPr>
          <p:cNvPr id="7" name="图片 6">
            <a:extLst>
              <a:ext uri="{FF2B5EF4-FFF2-40B4-BE49-F238E27FC236}">
                <a16:creationId xmlns:a16="http://schemas.microsoft.com/office/drawing/2014/main" id="{E4E41FC2-1A03-7EDD-E0CF-FAD117C4568E}"/>
              </a:ext>
            </a:extLst>
          </p:cNvPr>
          <p:cNvPicPr>
            <a:picLocks noChangeAspect="1"/>
          </p:cNvPicPr>
          <p:nvPr/>
        </p:nvPicPr>
        <p:blipFill>
          <a:blip r:embed="rId3"/>
          <a:stretch>
            <a:fillRect/>
          </a:stretch>
        </p:blipFill>
        <p:spPr>
          <a:xfrm>
            <a:off x="235446" y="1021797"/>
            <a:ext cx="8563895" cy="1717383"/>
          </a:xfrm>
          <a:prstGeom prst="rect">
            <a:avLst/>
          </a:prstGeom>
        </p:spPr>
      </p:pic>
    </p:spTree>
    <p:extLst>
      <p:ext uri="{BB962C8B-B14F-4D97-AF65-F5344CB8AC3E}">
        <p14:creationId xmlns:p14="http://schemas.microsoft.com/office/powerpoint/2010/main" val="189953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62CE116-BE3B-F2DC-11C9-36277B8DF7FC}"/>
              </a:ext>
            </a:extLst>
          </p:cNvPr>
          <p:cNvPicPr>
            <a:picLocks noChangeAspect="1"/>
          </p:cNvPicPr>
          <p:nvPr/>
        </p:nvPicPr>
        <p:blipFill>
          <a:blip r:embed="rId2"/>
          <a:stretch>
            <a:fillRect/>
          </a:stretch>
        </p:blipFill>
        <p:spPr>
          <a:xfrm>
            <a:off x="1401327" y="1468316"/>
            <a:ext cx="6377861" cy="3382693"/>
          </a:xfrm>
          <a:prstGeom prst="rect">
            <a:avLst/>
          </a:prstGeom>
        </p:spPr>
      </p:pic>
      <p:sp>
        <p:nvSpPr>
          <p:cNvPr id="2" name="矩形 1">
            <a:extLst>
              <a:ext uri="{FF2B5EF4-FFF2-40B4-BE49-F238E27FC236}">
                <a16:creationId xmlns:a16="http://schemas.microsoft.com/office/drawing/2014/main" id="{171C43D5-D3EE-45BF-A044-71D1C340BC27}"/>
              </a:ext>
            </a:extLst>
          </p:cNvPr>
          <p:cNvSpPr/>
          <p:nvPr/>
        </p:nvSpPr>
        <p:spPr>
          <a:xfrm>
            <a:off x="1903724" y="853846"/>
            <a:ext cx="3595703" cy="338554"/>
          </a:xfrm>
          <a:prstGeom prst="rect">
            <a:avLst/>
          </a:prstGeom>
        </p:spPr>
        <p:txBody>
          <a:bodyPr wrap="square">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DE</a:t>
            </a:r>
            <a:r>
              <a:rPr lang="zh-CN" altLang="en-US" sz="1600" dirty="0">
                <a:solidFill>
                  <a:srgbClr val="002060"/>
                </a:solidFill>
                <a:latin typeface="思源黑体 CN Normal" panose="020B0400000000000000" pitchFamily="34" charset="-122"/>
                <a:ea typeface="思源黑体 CN Normal" panose="020B0400000000000000" pitchFamily="34" charset="-122"/>
              </a:rPr>
              <a:t>模式使用</a:t>
            </a:r>
            <a:r>
              <a:rPr lang="en-US" altLang="zh-CN" sz="1600" dirty="0">
                <a:solidFill>
                  <a:srgbClr val="002060"/>
                </a:solidFill>
                <a:latin typeface="思源黑体 CN Normal" panose="020B0400000000000000" pitchFamily="34" charset="-122"/>
                <a:ea typeface="思源黑体 CN Normal" panose="020B0400000000000000" pitchFamily="34" charset="-122"/>
              </a:rPr>
              <a:t>DE</a:t>
            </a:r>
            <a:r>
              <a:rPr lang="zh-CN" altLang="en-US" sz="1600" dirty="0">
                <a:solidFill>
                  <a:srgbClr val="002060"/>
                </a:solidFill>
                <a:latin typeface="思源黑体 CN Normal" panose="020B0400000000000000" pitchFamily="34" charset="-122"/>
                <a:ea typeface="思源黑体 CN Normal" panose="020B0400000000000000" pitchFamily="34" charset="-122"/>
              </a:rPr>
              <a:t>信号来确定有效数据</a:t>
            </a:r>
          </a:p>
        </p:txBody>
      </p:sp>
      <p:sp>
        <p:nvSpPr>
          <p:cNvPr id="16" name="文本框 15">
            <a:extLst>
              <a:ext uri="{FF2B5EF4-FFF2-40B4-BE49-F238E27FC236}">
                <a16:creationId xmlns:a16="http://schemas.microsoft.com/office/drawing/2014/main" id="{F4DDA32D-AB57-5477-5870-E47D517AF44F}"/>
              </a:ext>
            </a:extLst>
          </p:cNvPr>
          <p:cNvSpPr txBox="1"/>
          <p:nvPr/>
        </p:nvSpPr>
        <p:spPr>
          <a:xfrm>
            <a:off x="-13848" y="455771"/>
            <a:ext cx="2267973" cy="369332"/>
          </a:xfrm>
          <a:prstGeom prst="rect">
            <a:avLst/>
          </a:prstGeom>
          <a:noFill/>
        </p:spPr>
        <p:txBody>
          <a:bodyPr wrap="square" rtlCol="0">
            <a:spAutoFit/>
          </a:bodyPr>
          <a:lstStyle/>
          <a:p>
            <a:r>
              <a:rPr lang="en-US" altLang="zh-CN" b="1" dirty="0">
                <a:solidFill>
                  <a:srgbClr val="002060"/>
                </a:solidFill>
                <a:latin typeface="思源黑体 CN Normal" panose="020B0400000000000000" pitchFamily="34" charset="-122"/>
                <a:ea typeface="思源黑体 CN Normal" panose="020B0400000000000000" pitchFamily="34" charset="-122"/>
              </a:rPr>
              <a:t>RGB LCD</a:t>
            </a:r>
            <a:r>
              <a:rPr lang="zh-CN" altLang="en-US" b="1" dirty="0">
                <a:solidFill>
                  <a:srgbClr val="002060"/>
                </a:solidFill>
                <a:latin typeface="思源黑体 CN Normal" panose="020B0400000000000000" pitchFamily="34" charset="-122"/>
                <a:ea typeface="思源黑体 CN Normal" panose="020B0400000000000000" pitchFamily="34" charset="-122"/>
              </a:rPr>
              <a:t> 驱动模式</a:t>
            </a:r>
            <a:endParaRPr lang="en-US" altLang="zh-CN" b="1" dirty="0">
              <a:solidFill>
                <a:srgbClr val="002060"/>
              </a:solidFill>
              <a:latin typeface="思源黑体 CN Normal" panose="020B0400000000000000" pitchFamily="34" charset="-122"/>
              <a:ea typeface="思源黑体 CN Normal" panose="020B0400000000000000" pitchFamily="34" charset="-122"/>
            </a:endParaRPr>
          </a:p>
        </p:txBody>
      </p:sp>
      <p:sp>
        <p:nvSpPr>
          <p:cNvPr id="17" name="矩形: 圆角 16">
            <a:extLst>
              <a:ext uri="{FF2B5EF4-FFF2-40B4-BE49-F238E27FC236}">
                <a16:creationId xmlns:a16="http://schemas.microsoft.com/office/drawing/2014/main" id="{9766FD09-9F4B-4D4B-8443-22F723C99855}"/>
              </a:ext>
            </a:extLst>
          </p:cNvPr>
          <p:cNvSpPr/>
          <p:nvPr/>
        </p:nvSpPr>
        <p:spPr>
          <a:xfrm>
            <a:off x="413798" y="847724"/>
            <a:ext cx="1492127"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DE</a:t>
            </a:r>
            <a:r>
              <a:rPr lang="zh-CN" altLang="en-US" sz="1600" dirty="0">
                <a:latin typeface="思源黑体 CN Normal" panose="020B0400000000000000" pitchFamily="34" charset="-122"/>
                <a:ea typeface="思源黑体 CN Normal" panose="020B0400000000000000" pitchFamily="34" charset="-122"/>
              </a:rPr>
              <a:t>同步模式</a:t>
            </a:r>
          </a:p>
        </p:txBody>
      </p:sp>
      <p:sp>
        <p:nvSpPr>
          <p:cNvPr id="14" name="矩形 13">
            <a:extLst>
              <a:ext uri="{FF2B5EF4-FFF2-40B4-BE49-F238E27FC236}">
                <a16:creationId xmlns:a16="http://schemas.microsoft.com/office/drawing/2014/main" id="{02519532-8B6D-D4E6-C1BB-68C759C85235}"/>
              </a:ext>
            </a:extLst>
          </p:cNvPr>
          <p:cNvSpPr/>
          <p:nvPr/>
        </p:nvSpPr>
        <p:spPr>
          <a:xfrm>
            <a:off x="1903724" y="1215021"/>
            <a:ext cx="4552849" cy="338554"/>
          </a:xfrm>
          <a:prstGeom prst="rect">
            <a:avLst/>
          </a:prstGeom>
        </p:spPr>
        <p:txBody>
          <a:bodyPr wrap="none">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HV</a:t>
            </a:r>
            <a:r>
              <a:rPr lang="zh-CN" altLang="en-US" sz="1600" dirty="0">
                <a:solidFill>
                  <a:srgbClr val="002060"/>
                </a:solidFill>
                <a:latin typeface="思源黑体 CN Normal" panose="020B0400000000000000" pitchFamily="34" charset="-122"/>
                <a:ea typeface="思源黑体 CN Normal" panose="020B0400000000000000" pitchFamily="34" charset="-122"/>
              </a:rPr>
              <a:t>模式需要行和场同步信号来表示扫描的行和列</a:t>
            </a:r>
          </a:p>
        </p:txBody>
      </p:sp>
      <p:sp>
        <p:nvSpPr>
          <p:cNvPr id="3" name="矩形 2">
            <a:extLst>
              <a:ext uri="{FF2B5EF4-FFF2-40B4-BE49-F238E27FC236}">
                <a16:creationId xmlns:a16="http://schemas.microsoft.com/office/drawing/2014/main" id="{E59E61FB-2002-EEB5-4719-540F2EEACC48}"/>
              </a:ext>
            </a:extLst>
          </p:cNvPr>
          <p:cNvSpPr/>
          <p:nvPr/>
        </p:nvSpPr>
        <p:spPr>
          <a:xfrm>
            <a:off x="2611173" y="4499156"/>
            <a:ext cx="885757" cy="143694"/>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4C173E67-4CCA-3EFB-6911-B0D0091C4D10}"/>
              </a:ext>
            </a:extLst>
          </p:cNvPr>
          <p:cNvSpPr/>
          <p:nvPr/>
        </p:nvSpPr>
        <p:spPr>
          <a:xfrm>
            <a:off x="413798" y="1215818"/>
            <a:ext cx="1492127" cy="32802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思源黑体 CN Normal" panose="020B0400000000000000" pitchFamily="34" charset="-122"/>
                <a:ea typeface="思源黑体 CN Normal" panose="020B0400000000000000" pitchFamily="34" charset="-122"/>
              </a:rPr>
              <a:t>HV</a:t>
            </a:r>
            <a:r>
              <a:rPr lang="zh-CN" altLang="en-US" sz="1600" dirty="0">
                <a:latin typeface="思源黑体 CN Normal" panose="020B0400000000000000" pitchFamily="34" charset="-122"/>
                <a:ea typeface="思源黑体 CN Normal" panose="020B0400000000000000" pitchFamily="34" charset="-122"/>
              </a:rPr>
              <a:t>同步模式</a:t>
            </a:r>
          </a:p>
        </p:txBody>
      </p:sp>
      <p:sp>
        <p:nvSpPr>
          <p:cNvPr id="11" name="矩形 10">
            <a:extLst>
              <a:ext uri="{FF2B5EF4-FFF2-40B4-BE49-F238E27FC236}">
                <a16:creationId xmlns:a16="http://schemas.microsoft.com/office/drawing/2014/main" id="{01C374CB-C974-C2C5-3B4D-CEB43B8C4CE3}"/>
              </a:ext>
            </a:extLst>
          </p:cNvPr>
          <p:cNvSpPr/>
          <p:nvPr/>
        </p:nvSpPr>
        <p:spPr>
          <a:xfrm>
            <a:off x="4961457" y="4857706"/>
            <a:ext cx="1006057" cy="1599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20649FD6-67D2-E935-D63B-9A5F94303D43}"/>
              </a:ext>
            </a:extLst>
          </p:cNvPr>
          <p:cNvSpPr/>
          <p:nvPr/>
        </p:nvSpPr>
        <p:spPr>
          <a:xfrm>
            <a:off x="2441492" y="507864"/>
            <a:ext cx="1378286" cy="284829"/>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刷新方式</a:t>
            </a:r>
          </a:p>
        </p:txBody>
      </p:sp>
      <p:sp>
        <p:nvSpPr>
          <p:cNvPr id="22" name="矩形 21">
            <a:extLst>
              <a:ext uri="{FF2B5EF4-FFF2-40B4-BE49-F238E27FC236}">
                <a16:creationId xmlns:a16="http://schemas.microsoft.com/office/drawing/2014/main" id="{5E148E09-5595-83E4-141A-75393419F79B}"/>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pic>
        <p:nvPicPr>
          <p:cNvPr id="23" name="图片 22">
            <a:extLst>
              <a:ext uri="{FF2B5EF4-FFF2-40B4-BE49-F238E27FC236}">
                <a16:creationId xmlns:a16="http://schemas.microsoft.com/office/drawing/2014/main" id="{8274E41D-D7FC-086A-339A-1BBABBAB2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24" name="Rectangle 2">
            <a:extLst>
              <a:ext uri="{FF2B5EF4-FFF2-40B4-BE49-F238E27FC236}">
                <a16:creationId xmlns:a16="http://schemas.microsoft.com/office/drawing/2014/main" id="{31E6D621-EA82-F6FB-D128-1D4192A3ABB3}"/>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25" name="矩形 24">
            <a:extLst>
              <a:ext uri="{FF2B5EF4-FFF2-40B4-BE49-F238E27FC236}">
                <a16:creationId xmlns:a16="http://schemas.microsoft.com/office/drawing/2014/main" id="{E98D472B-3572-71C4-71E8-2D360AFA6DDA}"/>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6" name="文本框 25">
            <a:extLst>
              <a:ext uri="{FF2B5EF4-FFF2-40B4-BE49-F238E27FC236}">
                <a16:creationId xmlns:a16="http://schemas.microsoft.com/office/drawing/2014/main" id="{3323C9DF-0D07-581B-6D5F-8F464351896D}"/>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27" name="文本框 26">
            <a:extLst>
              <a:ext uri="{FF2B5EF4-FFF2-40B4-BE49-F238E27FC236}">
                <a16:creationId xmlns:a16="http://schemas.microsoft.com/office/drawing/2014/main" id="{FBD2F224-10F6-0FE9-6DEA-D8A078F45A3B}"/>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28" name="矩形 27">
            <a:extLst>
              <a:ext uri="{FF2B5EF4-FFF2-40B4-BE49-F238E27FC236}">
                <a16:creationId xmlns:a16="http://schemas.microsoft.com/office/drawing/2014/main" id="{FD753386-6D3E-BA36-4CCA-5826B7E7116D}"/>
              </a:ext>
            </a:extLst>
          </p:cNvPr>
          <p:cNvSpPr/>
          <p:nvPr/>
        </p:nvSpPr>
        <p:spPr>
          <a:xfrm>
            <a:off x="2015289" y="1461618"/>
            <a:ext cx="1096719" cy="190397"/>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C617F0E2-1B48-F737-3E7A-637A7FEFFE43}"/>
              </a:ext>
            </a:extLst>
          </p:cNvPr>
          <p:cNvSpPr/>
          <p:nvPr/>
        </p:nvSpPr>
        <p:spPr>
          <a:xfrm>
            <a:off x="5007285" y="4507913"/>
            <a:ext cx="885757" cy="31515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8277B4C0-8054-3B3A-5624-9ECFFDCFFB77}"/>
              </a:ext>
            </a:extLst>
          </p:cNvPr>
          <p:cNvSpPr/>
          <p:nvPr/>
        </p:nvSpPr>
        <p:spPr>
          <a:xfrm>
            <a:off x="6355369" y="4499157"/>
            <a:ext cx="984020" cy="143693"/>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654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animBg="1"/>
      <p:bldP spid="14" grpId="0"/>
      <p:bldP spid="3" grpId="0" animBg="1"/>
      <p:bldP spid="18" grpId="0" animBg="1"/>
      <p:bldP spid="21" grpId="0" animBg="1"/>
      <p:bldP spid="28" grpId="0" animBg="1"/>
      <p:bldP spid="29" grpId="0" animBg="1"/>
      <p:bldP spid="3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nchor="ctr">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nchor="ctr">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3" name="矩形 39">
            <a:extLst>
              <a:ext uri="{FF2B5EF4-FFF2-40B4-BE49-F238E27FC236}">
                <a16:creationId xmlns:a16="http://schemas.microsoft.com/office/drawing/2014/main" id="{E1D333A5-5837-47DC-AE5C-DBB62A0883DA}"/>
              </a:ext>
            </a:extLst>
          </p:cNvPr>
          <p:cNvSpPr>
            <a:spLocks noChangeArrowheads="1"/>
          </p:cNvSpPr>
          <p:nvPr/>
        </p:nvSpPr>
        <p:spPr bwMode="auto">
          <a:xfrm>
            <a:off x="151311" y="468015"/>
            <a:ext cx="4315181" cy="4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dirty="0">
                <a:solidFill>
                  <a:srgbClr val="002060"/>
                </a:solidFill>
                <a:latin typeface="思源黑体 CN Normal" panose="020B0400000000000000" pitchFamily="34" charset="-122"/>
                <a:ea typeface="思源黑体 CN Normal" panose="020B0400000000000000" pitchFamily="34" charset="-122"/>
              </a:rPr>
              <a:t>DMA2D</a:t>
            </a:r>
            <a:r>
              <a:rPr lang="zh-CN" altLang="en-US" dirty="0">
                <a:solidFill>
                  <a:srgbClr val="002060"/>
                </a:solidFill>
                <a:latin typeface="思源黑体 CN Normal" panose="020B0400000000000000" pitchFamily="34" charset="-122"/>
                <a:ea typeface="思源黑体 CN Normal" panose="020B0400000000000000" pitchFamily="34" charset="-122"/>
              </a:rPr>
              <a:t>中断状态寄存器（</a:t>
            </a:r>
            <a:r>
              <a:rPr lang="en-US" altLang="zh-CN" dirty="0">
                <a:solidFill>
                  <a:srgbClr val="002060"/>
                </a:solidFill>
                <a:latin typeface="思源黑体 CN Normal" panose="020B0400000000000000" pitchFamily="34" charset="-122"/>
                <a:ea typeface="思源黑体 CN Normal" panose="020B0400000000000000" pitchFamily="34" charset="-122"/>
              </a:rPr>
              <a:t>DMA2D_ISR</a:t>
            </a:r>
            <a:r>
              <a:rPr lang="zh-CN" altLang="en-US" dirty="0">
                <a:solidFill>
                  <a:srgbClr val="002060"/>
                </a:solidFill>
                <a:latin typeface="思源黑体 CN Normal" panose="020B0400000000000000" pitchFamily="34" charset="-122"/>
                <a:ea typeface="思源黑体 CN Normal" panose="020B0400000000000000" pitchFamily="34" charset="-122"/>
              </a:rPr>
              <a:t>）</a:t>
            </a:r>
            <a:endParaRPr lang="en-US" altLang="zh-CN" dirty="0">
              <a:solidFill>
                <a:srgbClr val="002060"/>
              </a:solidFill>
              <a:latin typeface="思源黑体 CN Normal" panose="020B0400000000000000" pitchFamily="34" charset="-122"/>
              <a:ea typeface="思源黑体 CN Normal" panose="020B0400000000000000" pitchFamily="34" charset="-122"/>
            </a:endParaRPr>
          </a:p>
        </p:txBody>
      </p:sp>
      <p:sp>
        <p:nvSpPr>
          <p:cNvPr id="16" name="矩形 1">
            <a:extLst>
              <a:ext uri="{FF2B5EF4-FFF2-40B4-BE49-F238E27FC236}">
                <a16:creationId xmlns:a16="http://schemas.microsoft.com/office/drawing/2014/main" id="{91D45A63-4E95-4651-894A-37DAF5149CB5}"/>
              </a:ext>
            </a:extLst>
          </p:cNvPr>
          <p:cNvSpPr>
            <a:spLocks noChangeArrowheads="1"/>
          </p:cNvSpPr>
          <p:nvPr/>
        </p:nvSpPr>
        <p:spPr bwMode="auto">
          <a:xfrm>
            <a:off x="290052" y="2661944"/>
            <a:ext cx="7791837" cy="116204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该寄存器表示了</a:t>
            </a:r>
            <a:r>
              <a:rPr lang="en-US" altLang="zh-CN" sz="1600" b="0" dirty="0">
                <a:solidFill>
                  <a:srgbClr val="002060"/>
                </a:solidFill>
                <a:latin typeface="思源黑体 CN Normal" panose="020B0400000000000000" pitchFamily="34" charset="-122"/>
                <a:ea typeface="思源黑体 CN Normal" panose="020B0400000000000000" pitchFamily="34" charset="-122"/>
              </a:rPr>
              <a:t>DMA2D</a:t>
            </a:r>
            <a:r>
              <a:rPr lang="zh-CN" altLang="en-US" sz="1600" b="0" dirty="0">
                <a:solidFill>
                  <a:srgbClr val="002060"/>
                </a:solidFill>
                <a:latin typeface="思源黑体 CN Normal" panose="020B0400000000000000" pitchFamily="34" charset="-122"/>
                <a:ea typeface="思源黑体 CN Normal" panose="020B0400000000000000" pitchFamily="34" charset="-122"/>
              </a:rPr>
              <a:t>的各种状态标识。</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TCIF</a:t>
            </a:r>
            <a:r>
              <a:rPr lang="zh-CN" altLang="en-US" sz="1600" b="0" dirty="0">
                <a:solidFill>
                  <a:srgbClr val="002060"/>
                </a:solidFill>
                <a:latin typeface="思源黑体 CN Normal" panose="020B0400000000000000" pitchFamily="34" charset="-122"/>
                <a:ea typeface="思源黑体 CN Normal" panose="020B0400000000000000" pitchFamily="34" charset="-122"/>
              </a:rPr>
              <a:t>位表示</a:t>
            </a:r>
            <a:r>
              <a:rPr lang="en-US" altLang="zh-CN" sz="1600" b="0" dirty="0">
                <a:solidFill>
                  <a:srgbClr val="002060"/>
                </a:solidFill>
                <a:latin typeface="思源黑体 CN Normal" panose="020B0400000000000000" pitchFamily="34" charset="-122"/>
                <a:ea typeface="思源黑体 CN Normal" panose="020B0400000000000000" pitchFamily="34" charset="-122"/>
              </a:rPr>
              <a:t>DMA2D</a:t>
            </a:r>
            <a:r>
              <a:rPr lang="zh-CN" altLang="en-US" sz="1600" b="0" dirty="0">
                <a:solidFill>
                  <a:srgbClr val="002060"/>
                </a:solidFill>
                <a:latin typeface="思源黑体 CN Normal" panose="020B0400000000000000" pitchFamily="34" charset="-122"/>
                <a:ea typeface="思源黑体 CN Normal" panose="020B0400000000000000" pitchFamily="34" charset="-122"/>
              </a:rPr>
              <a:t>的传输完成中断标志。当</a:t>
            </a:r>
            <a:r>
              <a:rPr lang="en-US" altLang="zh-CN" sz="1600" b="0" dirty="0">
                <a:solidFill>
                  <a:srgbClr val="002060"/>
                </a:solidFill>
                <a:latin typeface="思源黑体 CN Normal" panose="020B0400000000000000" pitchFamily="34" charset="-122"/>
                <a:ea typeface="思源黑体 CN Normal" panose="020B0400000000000000" pitchFamily="34" charset="-122"/>
              </a:rPr>
              <a:t>DMA2D</a:t>
            </a:r>
            <a:r>
              <a:rPr lang="zh-CN" altLang="en-US" sz="1600" b="0" dirty="0">
                <a:solidFill>
                  <a:srgbClr val="002060"/>
                </a:solidFill>
                <a:latin typeface="思源黑体 CN Normal" panose="020B0400000000000000" pitchFamily="34" charset="-122"/>
                <a:ea typeface="思源黑体 CN Normal" panose="020B0400000000000000" pitchFamily="34" charset="-122"/>
              </a:rPr>
              <a:t>传输操作完成时，该位置</a:t>
            </a:r>
            <a:r>
              <a:rPr lang="en-US" altLang="zh-CN" sz="1600" b="0" dirty="0">
                <a:solidFill>
                  <a:srgbClr val="002060"/>
                </a:solidFill>
                <a:latin typeface="思源黑体 CN Normal" panose="020B0400000000000000" pitchFamily="34" charset="-122"/>
                <a:ea typeface="思源黑体 CN Normal" panose="020B0400000000000000" pitchFamily="34" charset="-122"/>
              </a:rPr>
              <a:t>1</a:t>
            </a:r>
            <a:r>
              <a:rPr lang="zh-CN" altLang="en-US" sz="1600" b="0" dirty="0">
                <a:solidFill>
                  <a:srgbClr val="002060"/>
                </a:solidFill>
                <a:latin typeface="思源黑体 CN Normal" panose="020B0400000000000000" pitchFamily="34" charset="-122"/>
                <a:ea typeface="思源黑体 CN Normal" panose="020B0400000000000000" pitchFamily="34" charset="-122"/>
              </a:rPr>
              <a:t>，表示可以进行下一次</a:t>
            </a:r>
            <a:r>
              <a:rPr lang="en-US" altLang="zh-CN" sz="1600" b="0" dirty="0">
                <a:solidFill>
                  <a:srgbClr val="002060"/>
                </a:solidFill>
                <a:latin typeface="思源黑体 CN Normal" panose="020B0400000000000000" pitchFamily="34" charset="-122"/>
                <a:ea typeface="思源黑体 CN Normal" panose="020B0400000000000000" pitchFamily="34" charset="-122"/>
              </a:rPr>
              <a:t>DMA2D</a:t>
            </a:r>
            <a:r>
              <a:rPr lang="zh-CN" altLang="en-US" sz="1600" b="0" dirty="0">
                <a:solidFill>
                  <a:srgbClr val="002060"/>
                </a:solidFill>
                <a:latin typeface="思源黑体 CN Normal" panose="020B0400000000000000" pitchFamily="34" charset="-122"/>
                <a:ea typeface="思源黑体 CN Normal" panose="020B0400000000000000" pitchFamily="34" charset="-122"/>
              </a:rPr>
              <a:t>传输。</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sp>
        <p:nvSpPr>
          <p:cNvPr id="15" name="矩形 1">
            <a:extLst>
              <a:ext uri="{FF2B5EF4-FFF2-40B4-BE49-F238E27FC236}">
                <a16:creationId xmlns:a16="http://schemas.microsoft.com/office/drawing/2014/main" id="{4295C9AD-D66F-F4D1-1C0F-008D9B1BDC5B}"/>
              </a:ext>
            </a:extLst>
          </p:cNvPr>
          <p:cNvSpPr>
            <a:spLocks noChangeArrowheads="1"/>
          </p:cNvSpPr>
          <p:nvPr/>
        </p:nvSpPr>
        <p:spPr bwMode="auto">
          <a:xfrm>
            <a:off x="306765" y="3835608"/>
            <a:ext cx="8715315" cy="7927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en-US" altLang="zh-CN" sz="1600" b="0" dirty="0">
                <a:solidFill>
                  <a:srgbClr val="002060"/>
                </a:solidFill>
                <a:latin typeface="思源黑体 CN Normal" panose="020B0400000000000000" pitchFamily="34" charset="-122"/>
                <a:ea typeface="思源黑体 CN Normal" panose="020B0400000000000000" pitchFamily="34" charset="-122"/>
              </a:rPr>
              <a:t>DMA2D</a:t>
            </a:r>
            <a:r>
              <a:rPr lang="zh-CN" altLang="en-US" sz="1600" b="0" dirty="0">
                <a:solidFill>
                  <a:srgbClr val="002060"/>
                </a:solidFill>
                <a:latin typeface="思源黑体 CN Normal" panose="020B0400000000000000" pitchFamily="34" charset="-122"/>
                <a:ea typeface="思源黑体 CN Normal" panose="020B0400000000000000" pitchFamily="34" charset="-122"/>
              </a:rPr>
              <a:t>中断标志清零寄存器</a:t>
            </a:r>
            <a:r>
              <a:rPr lang="en-US" altLang="zh-CN" sz="1600" b="0" dirty="0">
                <a:solidFill>
                  <a:srgbClr val="002060"/>
                </a:solidFill>
                <a:latin typeface="思源黑体 CN Normal" panose="020B0400000000000000" pitchFamily="34" charset="-122"/>
                <a:ea typeface="思源黑体 CN Normal" panose="020B0400000000000000" pitchFamily="34" charset="-122"/>
              </a:rPr>
              <a:t>DMA2D_IFCR</a:t>
            </a:r>
            <a:r>
              <a:rPr lang="zh-CN" altLang="en-US" sz="1600" b="0" dirty="0">
                <a:solidFill>
                  <a:srgbClr val="002060"/>
                </a:solidFill>
                <a:latin typeface="思源黑体 CN Normal" panose="020B0400000000000000" pitchFamily="34" charset="-122"/>
                <a:ea typeface="思源黑体 CN Normal" panose="020B0400000000000000" pitchFamily="34" charset="-122"/>
              </a:rPr>
              <a:t>，用于清除</a:t>
            </a:r>
            <a:r>
              <a:rPr lang="en-US" altLang="zh-CN" sz="1600" b="0" dirty="0">
                <a:solidFill>
                  <a:srgbClr val="002060"/>
                </a:solidFill>
                <a:latin typeface="思源黑体 CN Normal" panose="020B0400000000000000" pitchFamily="34" charset="-122"/>
                <a:ea typeface="思源黑体 CN Normal" panose="020B0400000000000000" pitchFamily="34" charset="-122"/>
              </a:rPr>
              <a:t>DMA2D_ISR</a:t>
            </a:r>
            <a:r>
              <a:rPr lang="zh-CN" altLang="en-US" sz="1600" b="0" dirty="0">
                <a:solidFill>
                  <a:srgbClr val="002060"/>
                </a:solidFill>
                <a:latin typeface="思源黑体 CN Normal" panose="020B0400000000000000" pitchFamily="34" charset="-122"/>
                <a:ea typeface="思源黑体 CN Normal" panose="020B0400000000000000" pitchFamily="34" charset="-122"/>
              </a:rPr>
              <a:t>寄存器对应位的标志。</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a:p>
            <a:pPr eaLnBrk="1" hangingPunct="1">
              <a:lnSpc>
                <a:spcPct val="150000"/>
              </a:lnSpc>
              <a:spcBef>
                <a:spcPct val="0"/>
              </a:spcBef>
              <a:buClrTx/>
              <a:buFontTx/>
              <a:buNone/>
            </a:pPr>
            <a:r>
              <a:rPr lang="zh-CN" altLang="en-US" sz="1600" b="0" dirty="0">
                <a:solidFill>
                  <a:srgbClr val="002060"/>
                </a:solidFill>
                <a:latin typeface="思源黑体 CN Normal" panose="020B0400000000000000" pitchFamily="34" charset="-122"/>
                <a:ea typeface="思源黑体 CN Normal" panose="020B0400000000000000" pitchFamily="34" charset="-122"/>
              </a:rPr>
              <a:t>若</a:t>
            </a:r>
            <a:r>
              <a:rPr lang="en-US" altLang="zh-CN" sz="1600" b="0" dirty="0">
                <a:solidFill>
                  <a:srgbClr val="002060"/>
                </a:solidFill>
                <a:latin typeface="思源黑体 CN Normal" panose="020B0400000000000000" pitchFamily="34" charset="-122"/>
                <a:ea typeface="思源黑体 CN Normal" panose="020B0400000000000000" pitchFamily="34" charset="-122"/>
              </a:rPr>
              <a:t>DMA2D</a:t>
            </a:r>
            <a:r>
              <a:rPr lang="zh-CN" altLang="en-US" sz="1600" b="0" dirty="0">
                <a:solidFill>
                  <a:srgbClr val="002060"/>
                </a:solidFill>
                <a:latin typeface="思源黑体 CN Normal" panose="020B0400000000000000" pitchFamily="34" charset="-122"/>
                <a:ea typeface="思源黑体 CN Normal" panose="020B0400000000000000" pitchFamily="34" charset="-122"/>
              </a:rPr>
              <a:t>传输完成，向</a:t>
            </a:r>
            <a:r>
              <a:rPr lang="en-US" altLang="zh-CN" sz="1600" b="0" dirty="0">
                <a:solidFill>
                  <a:srgbClr val="002060"/>
                </a:solidFill>
                <a:latin typeface="思源黑体 CN Normal" panose="020B0400000000000000" pitchFamily="34" charset="-122"/>
                <a:ea typeface="思源黑体 CN Normal" panose="020B0400000000000000" pitchFamily="34" charset="-122"/>
              </a:rPr>
              <a:t>CTCIF</a:t>
            </a:r>
            <a:r>
              <a:rPr lang="zh-CN" altLang="en-US" sz="1600" b="0" dirty="0">
                <a:solidFill>
                  <a:srgbClr val="002060"/>
                </a:solidFill>
                <a:latin typeface="思源黑体 CN Normal" panose="020B0400000000000000" pitchFamily="34" charset="-122"/>
                <a:ea typeface="思源黑体 CN Normal" panose="020B0400000000000000" pitchFamily="34" charset="-122"/>
              </a:rPr>
              <a:t>位写</a:t>
            </a:r>
            <a:r>
              <a:rPr lang="en-US" altLang="zh-CN" sz="1600" b="0" dirty="0">
                <a:solidFill>
                  <a:srgbClr val="002060"/>
                </a:solidFill>
                <a:latin typeface="思源黑体 CN Normal" panose="020B0400000000000000" pitchFamily="34" charset="-122"/>
                <a:ea typeface="思源黑体 CN Normal" panose="020B0400000000000000" pitchFamily="34" charset="-122"/>
              </a:rPr>
              <a:t>1</a:t>
            </a:r>
            <a:r>
              <a:rPr lang="zh-CN" altLang="en-US" sz="1600" b="0" dirty="0">
                <a:solidFill>
                  <a:srgbClr val="002060"/>
                </a:solidFill>
                <a:latin typeface="思源黑体 CN Normal" panose="020B0400000000000000" pitchFamily="34" charset="-122"/>
                <a:ea typeface="思源黑体 CN Normal" panose="020B0400000000000000" pitchFamily="34" charset="-122"/>
              </a:rPr>
              <a:t>即可清除</a:t>
            </a:r>
            <a:r>
              <a:rPr lang="en-US" altLang="zh-CN" sz="1600" b="0" dirty="0">
                <a:solidFill>
                  <a:srgbClr val="002060"/>
                </a:solidFill>
                <a:latin typeface="思源黑体 CN Normal" panose="020B0400000000000000" pitchFamily="34" charset="-122"/>
                <a:ea typeface="思源黑体 CN Normal" panose="020B0400000000000000" pitchFamily="34" charset="-122"/>
              </a:rPr>
              <a:t>DMA2D_ISR</a:t>
            </a:r>
            <a:r>
              <a:rPr lang="zh-CN" altLang="en-US" sz="1600" b="0" dirty="0">
                <a:solidFill>
                  <a:srgbClr val="002060"/>
                </a:solidFill>
                <a:latin typeface="思源黑体 CN Normal" panose="020B0400000000000000" pitchFamily="34" charset="-122"/>
                <a:ea typeface="思源黑体 CN Normal" panose="020B0400000000000000" pitchFamily="34" charset="-122"/>
              </a:rPr>
              <a:t>寄存器的</a:t>
            </a:r>
            <a:r>
              <a:rPr lang="en-US" altLang="zh-CN" sz="1600" b="0" dirty="0">
                <a:solidFill>
                  <a:srgbClr val="002060"/>
                </a:solidFill>
                <a:latin typeface="思源黑体 CN Normal" panose="020B0400000000000000" pitchFamily="34" charset="-122"/>
                <a:ea typeface="思源黑体 CN Normal" panose="020B0400000000000000" pitchFamily="34" charset="-122"/>
              </a:rPr>
              <a:t>TCIF</a:t>
            </a:r>
            <a:r>
              <a:rPr lang="zh-CN" altLang="en-US" sz="1600" b="0" dirty="0">
                <a:solidFill>
                  <a:srgbClr val="002060"/>
                </a:solidFill>
                <a:latin typeface="思源黑体 CN Normal" panose="020B0400000000000000" pitchFamily="34" charset="-122"/>
                <a:ea typeface="思源黑体 CN Normal" panose="020B0400000000000000" pitchFamily="34" charset="-122"/>
              </a:rPr>
              <a:t>位标志。</a:t>
            </a:r>
            <a:endParaRPr lang="en-US" altLang="zh-CN" sz="1600" b="0" dirty="0">
              <a:solidFill>
                <a:srgbClr val="002060"/>
              </a:solidFill>
              <a:latin typeface="思源黑体 CN Normal" panose="020B0400000000000000" pitchFamily="34" charset="-122"/>
              <a:ea typeface="思源黑体 CN Normal" panose="020B0400000000000000" pitchFamily="34" charset="-122"/>
            </a:endParaRPr>
          </a:p>
        </p:txBody>
      </p:sp>
      <p:pic>
        <p:nvPicPr>
          <p:cNvPr id="10" name="图片 9">
            <a:extLst>
              <a:ext uri="{FF2B5EF4-FFF2-40B4-BE49-F238E27FC236}">
                <a16:creationId xmlns:a16="http://schemas.microsoft.com/office/drawing/2014/main" id="{A2569E9E-C2D7-CD0C-BA20-D78942BB1217}"/>
              </a:ext>
            </a:extLst>
          </p:cNvPr>
          <p:cNvPicPr>
            <a:picLocks noChangeAspect="1"/>
          </p:cNvPicPr>
          <p:nvPr/>
        </p:nvPicPr>
        <p:blipFill>
          <a:blip r:embed="rId3"/>
          <a:stretch>
            <a:fillRect/>
          </a:stretch>
        </p:blipFill>
        <p:spPr>
          <a:xfrm>
            <a:off x="306765" y="973048"/>
            <a:ext cx="8356209" cy="1610943"/>
          </a:xfrm>
          <a:prstGeom prst="rect">
            <a:avLst/>
          </a:prstGeom>
        </p:spPr>
      </p:pic>
    </p:spTree>
    <p:extLst>
      <p:ext uri="{BB962C8B-B14F-4D97-AF65-F5344CB8AC3E}">
        <p14:creationId xmlns:p14="http://schemas.microsoft.com/office/powerpoint/2010/main" val="327174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fade">
                                      <p:cBhvr>
                                        <p:cTn id="17" dur="500"/>
                                        <p:tgtEl>
                                          <p:spTgt spid="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1" end="1"/>
                                            </p:txEl>
                                          </p:spTgt>
                                        </p:tgtEl>
                                        <p:attrNameLst>
                                          <p:attrName>style.visibility</p:attrName>
                                        </p:attrNameLst>
                                      </p:cBhvr>
                                      <p:to>
                                        <p:strVal val="visible"/>
                                      </p:to>
                                    </p:set>
                                    <p:animEffect transition="in" filter="fade">
                                      <p:cBhvr>
                                        <p:cTn id="2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4" name="矩形 39">
            <a:extLst>
              <a:ext uri="{FF2B5EF4-FFF2-40B4-BE49-F238E27FC236}">
                <a16:creationId xmlns:a16="http://schemas.microsoft.com/office/drawing/2014/main" id="{22DF7026-0282-4986-B815-9A2D97D7444F}"/>
              </a:ext>
            </a:extLst>
          </p:cNvPr>
          <p:cNvSpPr>
            <a:spLocks noChangeArrowheads="1"/>
          </p:cNvSpPr>
          <p:nvPr/>
        </p:nvSpPr>
        <p:spPr bwMode="auto">
          <a:xfrm>
            <a:off x="2689858" y="726318"/>
            <a:ext cx="4653060" cy="369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lnSpc>
                <a:spcPct val="150000"/>
              </a:lnSpc>
              <a:defRPr/>
            </a:pPr>
            <a:r>
              <a:rPr lang="en-US" altLang="zh-CN" sz="2000" b="1" dirty="0">
                <a:solidFill>
                  <a:srgbClr val="002060"/>
                </a:solidFill>
                <a:latin typeface="思源黑体 CN Bold" pitchFamily="34" charset="-122"/>
                <a:ea typeface="思源黑体 CN Bold" pitchFamily="34" charset="-122"/>
              </a:rPr>
              <a:t>1</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RGB LCD</a:t>
            </a:r>
            <a:r>
              <a:rPr lang="zh-CN" altLang="en-US" sz="2000" b="1" dirty="0">
                <a:solidFill>
                  <a:srgbClr val="002060"/>
                </a:solidFill>
                <a:latin typeface="思源黑体 CN Bold" pitchFamily="34" charset="-122"/>
                <a:ea typeface="思源黑体 CN Bold" pitchFamily="34" charset="-122"/>
              </a:rPr>
              <a:t>简介（了解）</a:t>
            </a:r>
            <a:endParaRPr lang="en-US" altLang="zh-CN" sz="2000" b="1" dirty="0">
              <a:solidFill>
                <a:srgbClr val="002060"/>
              </a:solidFill>
              <a:latin typeface="思源黑体 CN Bold" pitchFamily="34" charset="-122"/>
              <a:ea typeface="思源黑体 CN Bold" pitchFamily="34" charset="-122"/>
            </a:endParaRPr>
          </a:p>
          <a:p>
            <a:pPr eaLnBrk="1" hangingPunct="1">
              <a:lnSpc>
                <a:spcPct val="150000"/>
              </a:lnSpc>
              <a:defRPr/>
            </a:pPr>
            <a:r>
              <a:rPr lang="en-US" altLang="zh-CN" sz="2000" b="1" dirty="0">
                <a:solidFill>
                  <a:srgbClr val="002060"/>
                </a:solidFill>
                <a:latin typeface="思源黑体 CN Bold" pitchFamily="34" charset="-122"/>
                <a:ea typeface="思源黑体 CN Bold" pitchFamily="34" charset="-122"/>
              </a:rPr>
              <a:t>2</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LTDC</a:t>
            </a:r>
            <a:r>
              <a:rPr lang="zh-CN" altLang="en-US" sz="2000" b="1" dirty="0">
                <a:solidFill>
                  <a:srgbClr val="002060"/>
                </a:solidFill>
                <a:latin typeface="思源黑体 CN Bold" pitchFamily="34" charset="-122"/>
                <a:ea typeface="思源黑体 CN Bold" pitchFamily="34" charset="-122"/>
              </a:rPr>
              <a:t>介绍（熟悉）</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3</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RGB</a:t>
            </a:r>
            <a:r>
              <a:rPr lang="zh-CN" altLang="en-US" sz="2000" b="1" dirty="0">
                <a:solidFill>
                  <a:srgbClr val="002060"/>
                </a:solidFill>
                <a:latin typeface="思源黑体 CN Bold" pitchFamily="34" charset="-122"/>
                <a:ea typeface="思源黑体 CN Bold" pitchFamily="34" charset="-122"/>
              </a:rPr>
              <a:t>屏基本驱动步骤（掌握）</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4</a:t>
            </a:r>
            <a:r>
              <a:rPr lang="zh-CN" altLang="en-US" sz="2000" b="1" dirty="0">
                <a:solidFill>
                  <a:srgbClr val="002060"/>
                </a:solidFill>
                <a:latin typeface="思源黑体 CN Bold" pitchFamily="34" charset="-122"/>
                <a:ea typeface="思源黑体 CN Bold" pitchFamily="34" charset="-122"/>
              </a:rPr>
              <a:t>，编程实战</a:t>
            </a:r>
            <a:r>
              <a:rPr lang="en-US" altLang="zh-CN" sz="2000" b="1" dirty="0">
                <a:solidFill>
                  <a:srgbClr val="002060"/>
                </a:solidFill>
                <a:latin typeface="思源黑体 CN Bold" pitchFamily="34" charset="-122"/>
                <a:ea typeface="思源黑体 CN Bold" pitchFamily="34" charset="-122"/>
              </a:rPr>
              <a:t>1</a:t>
            </a:r>
            <a:r>
              <a:rPr lang="zh-CN" altLang="en-US" sz="2000" b="1" dirty="0">
                <a:solidFill>
                  <a:srgbClr val="002060"/>
                </a:solidFill>
                <a:latin typeface="思源黑体 CN Bold" pitchFamily="34" charset="-122"/>
                <a:ea typeface="思源黑体 CN Bold" pitchFamily="34" charset="-122"/>
              </a:rPr>
              <a:t>（掌握）</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5</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DMA2D</a:t>
            </a:r>
            <a:r>
              <a:rPr lang="zh-CN" altLang="en-US" sz="2000" b="1" dirty="0">
                <a:solidFill>
                  <a:srgbClr val="002060"/>
                </a:solidFill>
                <a:latin typeface="思源黑体 CN Bold" pitchFamily="34" charset="-122"/>
                <a:ea typeface="思源黑体 CN Bold" pitchFamily="34" charset="-122"/>
              </a:rPr>
              <a:t>介绍（熟悉）</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FF0000"/>
                </a:solidFill>
                <a:latin typeface="思源黑体 CN Bold" pitchFamily="34" charset="-122"/>
                <a:ea typeface="思源黑体 CN Bold" pitchFamily="34" charset="-122"/>
              </a:rPr>
              <a:t>6</a:t>
            </a:r>
            <a:r>
              <a:rPr lang="zh-CN" altLang="en-US" sz="2000" b="1" dirty="0">
                <a:solidFill>
                  <a:srgbClr val="FF0000"/>
                </a:solidFill>
                <a:latin typeface="思源黑体 CN Bold" pitchFamily="34" charset="-122"/>
                <a:ea typeface="思源黑体 CN Bold" pitchFamily="34" charset="-122"/>
              </a:rPr>
              <a:t>，</a:t>
            </a:r>
            <a:r>
              <a:rPr lang="en-US" altLang="zh-CN" sz="2000" b="1" dirty="0">
                <a:solidFill>
                  <a:srgbClr val="FF0000"/>
                </a:solidFill>
                <a:latin typeface="思源黑体 CN Bold" pitchFamily="34" charset="-122"/>
                <a:ea typeface="思源黑体 CN Bold" pitchFamily="34" charset="-122"/>
              </a:rPr>
              <a:t>DMA2D</a:t>
            </a:r>
            <a:r>
              <a:rPr lang="zh-CN" altLang="en-US" sz="2000" b="1" dirty="0">
                <a:solidFill>
                  <a:srgbClr val="FF0000"/>
                </a:solidFill>
                <a:latin typeface="思源黑体 CN Bold" pitchFamily="34" charset="-122"/>
                <a:ea typeface="思源黑体 CN Bold" pitchFamily="34" charset="-122"/>
              </a:rPr>
              <a:t>颜色填充的具体步骤（掌握）</a:t>
            </a:r>
            <a:endParaRPr lang="en-US" altLang="zh-CN" sz="2000" b="1" dirty="0">
              <a:solidFill>
                <a:srgbClr val="FF0000"/>
              </a:solidFill>
              <a:latin typeface="思源黑体 CN Bold" pitchFamily="34" charset="-122"/>
              <a:ea typeface="思源黑体 CN Bold" pitchFamily="34" charset="-122"/>
            </a:endParaRPr>
          </a:p>
          <a:p>
            <a:pPr>
              <a:lnSpc>
                <a:spcPct val="150000"/>
              </a:lnSpc>
              <a:defRPr/>
            </a:pPr>
            <a:r>
              <a:rPr lang="en-US" altLang="zh-CN" sz="2000" b="1" dirty="0">
                <a:solidFill>
                  <a:srgbClr val="FF0000"/>
                </a:solidFill>
                <a:latin typeface="思源黑体 CN Bold" pitchFamily="34" charset="-122"/>
                <a:ea typeface="思源黑体 CN Bold" pitchFamily="34" charset="-122"/>
              </a:rPr>
              <a:t>7</a:t>
            </a:r>
            <a:r>
              <a:rPr lang="zh-CN" altLang="en-US" sz="2000" b="1" dirty="0">
                <a:solidFill>
                  <a:srgbClr val="FF0000"/>
                </a:solidFill>
                <a:latin typeface="思源黑体 CN Bold" pitchFamily="34" charset="-122"/>
                <a:ea typeface="思源黑体 CN Bold" pitchFamily="34" charset="-122"/>
              </a:rPr>
              <a:t>，编程实战</a:t>
            </a:r>
            <a:r>
              <a:rPr lang="en-US" altLang="zh-CN" sz="2000" b="1" dirty="0">
                <a:solidFill>
                  <a:srgbClr val="FF0000"/>
                </a:solidFill>
                <a:latin typeface="思源黑体 CN Bold" pitchFamily="34" charset="-122"/>
                <a:ea typeface="思源黑体 CN Bold" pitchFamily="34" charset="-122"/>
              </a:rPr>
              <a:t>2</a:t>
            </a:r>
            <a:r>
              <a:rPr lang="zh-CN" altLang="en-US" sz="2000" b="1" dirty="0">
                <a:solidFill>
                  <a:srgbClr val="FF0000"/>
                </a:solidFill>
                <a:latin typeface="思源黑体 CN Bold" pitchFamily="34" charset="-122"/>
                <a:ea typeface="思源黑体 CN Bold" pitchFamily="34" charset="-122"/>
              </a:rPr>
              <a:t>（掌握）</a:t>
            </a:r>
            <a:endParaRPr lang="en-US" altLang="zh-CN" sz="2000" b="1" dirty="0">
              <a:solidFill>
                <a:srgbClr val="FF0000"/>
              </a:solidFill>
              <a:latin typeface="思源黑体 CN Bold" pitchFamily="34" charset="-122"/>
              <a:ea typeface="思源黑体 CN Bold" pitchFamily="34" charset="-122"/>
            </a:endParaRPr>
          </a:p>
          <a:p>
            <a:pPr eaLnBrk="1" hangingPunct="1">
              <a:lnSpc>
                <a:spcPct val="150000"/>
              </a:lnSpc>
              <a:defRPr/>
            </a:pPr>
            <a:r>
              <a:rPr lang="en-US" altLang="zh-CN" sz="2000" b="1" dirty="0">
                <a:solidFill>
                  <a:srgbClr val="002060"/>
                </a:solidFill>
                <a:latin typeface="思源黑体 CN Bold" pitchFamily="34" charset="-122"/>
                <a:ea typeface="思源黑体 CN Bold" pitchFamily="34" charset="-122"/>
              </a:rPr>
              <a:t>8</a:t>
            </a:r>
            <a:r>
              <a:rPr lang="zh-CN" altLang="en-US" sz="2000" b="1" dirty="0">
                <a:solidFill>
                  <a:srgbClr val="002060"/>
                </a:solidFill>
                <a:latin typeface="思源黑体 CN Bold" pitchFamily="34" charset="-122"/>
                <a:ea typeface="思源黑体 CN Bold" pitchFamily="34" charset="-122"/>
              </a:rPr>
              <a:t>，课堂总结</a:t>
            </a:r>
            <a:endParaRPr lang="en-US" altLang="zh-CN" sz="2000" b="1" dirty="0">
              <a:solidFill>
                <a:srgbClr val="002060"/>
              </a:solidFill>
              <a:latin typeface="思源黑体 CN Bold" pitchFamily="34" charset="-122"/>
              <a:ea typeface="思源黑体 CN Bold" pitchFamily="34" charset="-122"/>
            </a:endParaRPr>
          </a:p>
        </p:txBody>
      </p:sp>
      <p:sp>
        <p:nvSpPr>
          <p:cNvPr id="10" name="Rectangle 2">
            <a:extLst>
              <a:ext uri="{FF2B5EF4-FFF2-40B4-BE49-F238E27FC236}">
                <a16:creationId xmlns:a16="http://schemas.microsoft.com/office/drawing/2014/main" id="{CE5B2D90-811C-42F4-B8BF-9A68131D8EED}"/>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Tree>
    <p:extLst>
      <p:ext uri="{BB962C8B-B14F-4D97-AF65-F5344CB8AC3E}">
        <p14:creationId xmlns:p14="http://schemas.microsoft.com/office/powerpoint/2010/main" val="207930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ea typeface="思源黑体 CN Bold" panose="020B0800000000000000"/>
            </a:endParaRPr>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ea typeface="思源黑体 CN Bold" panose="020B0800000000000000"/>
            </a:endParaRP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Bold" panose="020B0800000000000000"/>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Bold" panose="020B0800000000000000"/>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Bold" panose="020B0800000000000000"/>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Bold" panose="020B0800000000000000"/>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Bold" panose="020B0800000000000000"/>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Bold" panose="020B0800000000000000"/>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32" name="Rectangle 2">
            <a:extLst>
              <a:ext uri="{FF2B5EF4-FFF2-40B4-BE49-F238E27FC236}">
                <a16:creationId xmlns:a16="http://schemas.microsoft.com/office/drawing/2014/main" id="{3E02093B-0C54-4795-AFA7-6B6FC4AF0E17}"/>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6" name="矩形: 圆角 15">
            <a:extLst>
              <a:ext uri="{FF2B5EF4-FFF2-40B4-BE49-F238E27FC236}">
                <a16:creationId xmlns:a16="http://schemas.microsoft.com/office/drawing/2014/main" id="{D0DEBB74-4D47-48F8-9353-41CEB16D3DA8}"/>
              </a:ext>
            </a:extLst>
          </p:cNvPr>
          <p:cNvSpPr/>
          <p:nvPr/>
        </p:nvSpPr>
        <p:spPr>
          <a:xfrm>
            <a:off x="137408" y="1061746"/>
            <a:ext cx="3892986" cy="3996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1</a:t>
            </a:r>
            <a:r>
              <a:rPr lang="zh-CN" altLang="en-US" sz="1600" dirty="0">
                <a:solidFill>
                  <a:srgbClr val="002060"/>
                </a:solidFill>
                <a:latin typeface="思源黑体 CN Normal" panose="020B0400000000000000" pitchFamily="34" charset="-122"/>
                <a:ea typeface="思源黑体 CN Normal" panose="020B0400000000000000" pitchFamily="34" charset="-122"/>
              </a:rPr>
              <a:t>、使能</a:t>
            </a:r>
            <a:r>
              <a:rPr lang="en-US" altLang="zh-CN" sz="1600" dirty="0">
                <a:solidFill>
                  <a:srgbClr val="002060"/>
                </a:solidFill>
                <a:latin typeface="思源黑体 CN Normal" panose="020B0400000000000000" pitchFamily="34" charset="-122"/>
                <a:ea typeface="思源黑体 CN Normal" panose="020B0400000000000000" pitchFamily="34" charset="-122"/>
              </a:rPr>
              <a:t>DMA2D</a:t>
            </a:r>
            <a:r>
              <a:rPr lang="zh-CN" altLang="en-US" sz="1600" dirty="0">
                <a:solidFill>
                  <a:srgbClr val="002060"/>
                </a:solidFill>
                <a:latin typeface="思源黑体 CN Normal" panose="020B0400000000000000" pitchFamily="34" charset="-122"/>
                <a:ea typeface="思源黑体 CN Normal" panose="020B0400000000000000" pitchFamily="34" charset="-122"/>
              </a:rPr>
              <a:t>时钟并停止</a:t>
            </a:r>
            <a:r>
              <a:rPr lang="en-US" altLang="zh-CN" sz="1600" dirty="0">
                <a:solidFill>
                  <a:srgbClr val="002060"/>
                </a:solidFill>
                <a:latin typeface="思源黑体 CN Normal" panose="020B0400000000000000" pitchFamily="34" charset="-122"/>
                <a:ea typeface="思源黑体 CN Normal" panose="020B0400000000000000" pitchFamily="34" charset="-122"/>
              </a:rPr>
              <a:t>DMA2D</a:t>
            </a:r>
          </a:p>
        </p:txBody>
      </p:sp>
      <p:sp>
        <p:nvSpPr>
          <p:cNvPr id="17" name="矩形: 圆角 16">
            <a:extLst>
              <a:ext uri="{FF2B5EF4-FFF2-40B4-BE49-F238E27FC236}">
                <a16:creationId xmlns:a16="http://schemas.microsoft.com/office/drawing/2014/main" id="{68295340-2AEB-4F87-BA18-3F73085AF21F}"/>
              </a:ext>
            </a:extLst>
          </p:cNvPr>
          <p:cNvSpPr/>
          <p:nvPr/>
        </p:nvSpPr>
        <p:spPr>
          <a:xfrm>
            <a:off x="137407" y="1852730"/>
            <a:ext cx="3907891" cy="3996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2</a:t>
            </a:r>
            <a:r>
              <a:rPr lang="zh-CN" altLang="en-US" sz="1600" dirty="0">
                <a:solidFill>
                  <a:srgbClr val="002060"/>
                </a:solidFill>
                <a:latin typeface="思源黑体 CN Normal" panose="020B0400000000000000" pitchFamily="34" charset="-122"/>
                <a:ea typeface="思源黑体 CN Normal" panose="020B0400000000000000" pitchFamily="34" charset="-122"/>
              </a:rPr>
              <a:t>、设置</a:t>
            </a:r>
            <a:r>
              <a:rPr lang="en-US" altLang="zh-CN" sz="1600" dirty="0">
                <a:solidFill>
                  <a:srgbClr val="002060"/>
                </a:solidFill>
                <a:latin typeface="思源黑体 CN Normal" panose="020B0400000000000000" pitchFamily="34" charset="-122"/>
                <a:ea typeface="思源黑体 CN Normal" panose="020B0400000000000000" pitchFamily="34" charset="-122"/>
              </a:rPr>
              <a:t>DMA2D</a:t>
            </a:r>
            <a:r>
              <a:rPr lang="zh-CN" altLang="en-US" sz="1600" dirty="0">
                <a:solidFill>
                  <a:srgbClr val="002060"/>
                </a:solidFill>
                <a:latin typeface="思源黑体 CN Normal" panose="020B0400000000000000" pitchFamily="34" charset="-122"/>
                <a:ea typeface="思源黑体 CN Normal" panose="020B0400000000000000" pitchFamily="34" charset="-122"/>
              </a:rPr>
              <a:t>工作模式</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18" name="矩形: 圆角 17">
            <a:extLst>
              <a:ext uri="{FF2B5EF4-FFF2-40B4-BE49-F238E27FC236}">
                <a16:creationId xmlns:a16="http://schemas.microsoft.com/office/drawing/2014/main" id="{F14ED46E-B53B-4FAE-9698-7203C1BD0704}"/>
              </a:ext>
            </a:extLst>
          </p:cNvPr>
          <p:cNvSpPr/>
          <p:nvPr/>
        </p:nvSpPr>
        <p:spPr>
          <a:xfrm>
            <a:off x="137408" y="2643714"/>
            <a:ext cx="3892986" cy="3996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3</a:t>
            </a:r>
            <a:r>
              <a:rPr lang="zh-CN" altLang="en-US" sz="1600" dirty="0">
                <a:solidFill>
                  <a:srgbClr val="002060"/>
                </a:solidFill>
                <a:latin typeface="思源黑体 CN Normal" panose="020B0400000000000000" pitchFamily="34" charset="-122"/>
                <a:ea typeface="思源黑体 CN Normal" panose="020B0400000000000000" pitchFamily="34" charset="-122"/>
              </a:rPr>
              <a:t>、设置</a:t>
            </a:r>
            <a:r>
              <a:rPr lang="en-US" altLang="zh-CN" sz="1600" dirty="0">
                <a:solidFill>
                  <a:srgbClr val="002060"/>
                </a:solidFill>
                <a:latin typeface="思源黑体 CN Normal" panose="020B0400000000000000" pitchFamily="34" charset="-122"/>
                <a:ea typeface="思源黑体 CN Normal" panose="020B0400000000000000" pitchFamily="34" charset="-122"/>
              </a:rPr>
              <a:t>DMA2D</a:t>
            </a:r>
            <a:r>
              <a:rPr lang="zh-CN" altLang="en-US" sz="1600" dirty="0">
                <a:solidFill>
                  <a:srgbClr val="002060"/>
                </a:solidFill>
                <a:latin typeface="思源黑体 CN Normal" panose="020B0400000000000000" pitchFamily="34" charset="-122"/>
                <a:ea typeface="思源黑体 CN Normal" panose="020B0400000000000000" pitchFamily="34" charset="-122"/>
              </a:rPr>
              <a:t>的相关参数</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19" name="矩形 18">
            <a:extLst>
              <a:ext uri="{FF2B5EF4-FFF2-40B4-BE49-F238E27FC236}">
                <a16:creationId xmlns:a16="http://schemas.microsoft.com/office/drawing/2014/main" id="{0600480A-EE2D-467D-B6E3-AA503E62F95A}"/>
              </a:ext>
            </a:extLst>
          </p:cNvPr>
          <p:cNvSpPr/>
          <p:nvPr/>
        </p:nvSpPr>
        <p:spPr>
          <a:xfrm>
            <a:off x="4044701" y="1633992"/>
            <a:ext cx="5113366" cy="830997"/>
          </a:xfrm>
          <a:prstGeom prst="rect">
            <a:avLst/>
          </a:prstGeom>
        </p:spPr>
        <p:txBody>
          <a:bodyPr wrap="square">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通过</a:t>
            </a:r>
            <a:r>
              <a:rPr lang="en-US" altLang="zh-CN" sz="1600" dirty="0">
                <a:solidFill>
                  <a:srgbClr val="002060"/>
                </a:solidFill>
                <a:latin typeface="思源黑体 CN Normal" panose="020B0400000000000000" pitchFamily="34" charset="-122"/>
                <a:ea typeface="思源黑体 CN Normal" panose="020B0400000000000000" pitchFamily="34" charset="-122"/>
              </a:rPr>
              <a:t>DMA2D_CR</a:t>
            </a:r>
            <a:r>
              <a:rPr lang="zh-CN" altLang="en-US" sz="1600" dirty="0">
                <a:solidFill>
                  <a:srgbClr val="002060"/>
                </a:solidFill>
                <a:latin typeface="思源黑体 CN Normal" panose="020B0400000000000000" pitchFamily="34" charset="-122"/>
                <a:ea typeface="思源黑体 CN Normal" panose="020B0400000000000000" pitchFamily="34" charset="-122"/>
              </a:rPr>
              <a:t>寄存器进行设置</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a:p>
            <a:r>
              <a:rPr lang="en-US" altLang="zh-CN" sz="1600" dirty="0">
                <a:solidFill>
                  <a:srgbClr val="002060"/>
                </a:solidFill>
                <a:latin typeface="思源黑体 CN Normal" panose="020B0400000000000000" pitchFamily="34" charset="-122"/>
                <a:ea typeface="思源黑体 CN Normal" panose="020B0400000000000000" pitchFamily="34" charset="-122"/>
              </a:rPr>
              <a:t>DMA2D-&gt;CR = DMA2D_R2M;	/* </a:t>
            </a:r>
            <a:r>
              <a:rPr lang="zh-CN" altLang="en-US" sz="1600" dirty="0">
                <a:solidFill>
                  <a:srgbClr val="002060"/>
                </a:solidFill>
                <a:latin typeface="思源黑体 CN Normal" panose="020B0400000000000000" pitchFamily="34" charset="-122"/>
                <a:ea typeface="思源黑体 CN Normal" panose="020B0400000000000000" pitchFamily="34" charset="-122"/>
              </a:rPr>
              <a:t>寄存器到存储器</a:t>
            </a:r>
            <a:r>
              <a:rPr lang="en-US" altLang="zh-CN" sz="1600" dirty="0">
                <a:solidFill>
                  <a:srgbClr val="002060"/>
                </a:solidFill>
                <a:latin typeface="思源黑体 CN Normal" panose="020B0400000000000000" pitchFamily="34" charset="-122"/>
                <a:ea typeface="思源黑体 CN Normal" panose="020B0400000000000000" pitchFamily="34" charset="-122"/>
              </a:rPr>
              <a:t> */</a:t>
            </a:r>
          </a:p>
          <a:p>
            <a:r>
              <a:rPr lang="en-US" altLang="zh-CN" sz="1600" dirty="0">
                <a:solidFill>
                  <a:srgbClr val="002060"/>
                </a:solidFill>
                <a:latin typeface="思源黑体 CN Normal" panose="020B0400000000000000" pitchFamily="34" charset="-122"/>
                <a:ea typeface="思源黑体 CN Normal" panose="020B0400000000000000" pitchFamily="34" charset="-122"/>
              </a:rPr>
              <a:t>DMA2D-&gt;CR = DMA2D_M2M;	/* </a:t>
            </a:r>
            <a:r>
              <a:rPr lang="zh-CN" altLang="en-US" sz="1600" dirty="0">
                <a:solidFill>
                  <a:srgbClr val="002060"/>
                </a:solidFill>
                <a:latin typeface="思源黑体 CN Normal" panose="020B0400000000000000" pitchFamily="34" charset="-122"/>
                <a:ea typeface="思源黑体 CN Normal" panose="020B0400000000000000" pitchFamily="34" charset="-122"/>
              </a:rPr>
              <a:t>存储器到存储器</a:t>
            </a:r>
            <a:r>
              <a:rPr lang="en-US" altLang="zh-CN" sz="1600" dirty="0">
                <a:solidFill>
                  <a:srgbClr val="002060"/>
                </a:solidFill>
                <a:latin typeface="思源黑体 CN Normal" panose="020B0400000000000000" pitchFamily="34" charset="-122"/>
                <a:ea typeface="思源黑体 CN Normal" panose="020B0400000000000000" pitchFamily="34" charset="-122"/>
              </a:rPr>
              <a:t> */</a:t>
            </a:r>
          </a:p>
        </p:txBody>
      </p:sp>
      <p:sp>
        <p:nvSpPr>
          <p:cNvPr id="21" name="矩形 20">
            <a:extLst>
              <a:ext uri="{FF2B5EF4-FFF2-40B4-BE49-F238E27FC236}">
                <a16:creationId xmlns:a16="http://schemas.microsoft.com/office/drawing/2014/main" id="{C6357C5F-29C0-4559-8DF4-80DDB9958B19}"/>
              </a:ext>
            </a:extLst>
          </p:cNvPr>
          <p:cNvSpPr/>
          <p:nvPr/>
        </p:nvSpPr>
        <p:spPr>
          <a:xfrm>
            <a:off x="4044701" y="2546632"/>
            <a:ext cx="5401747" cy="584775"/>
          </a:xfrm>
          <a:prstGeom prst="rect">
            <a:avLst/>
          </a:prstGeom>
        </p:spPr>
        <p:txBody>
          <a:bodyPr wrap="square">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设置颜色格式、输出窗口、输出存储器地址、</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a:p>
            <a:r>
              <a:rPr lang="zh-CN" altLang="en-US" sz="1600" dirty="0">
                <a:solidFill>
                  <a:srgbClr val="002060"/>
                </a:solidFill>
                <a:latin typeface="思源黑体 CN Normal" panose="020B0400000000000000" pitchFamily="34" charset="-122"/>
                <a:ea typeface="思源黑体 CN Normal" panose="020B0400000000000000" pitchFamily="34" charset="-122"/>
              </a:rPr>
              <a:t>前景层地址</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zh-CN" altLang="en-US" sz="1600" dirty="0">
                <a:solidFill>
                  <a:srgbClr val="002060"/>
                </a:solidFill>
                <a:latin typeface="思源黑体 CN Normal" panose="020B0400000000000000" pitchFamily="34" charset="-122"/>
                <a:ea typeface="思源黑体 CN Normal" panose="020B0400000000000000" pitchFamily="34" charset="-122"/>
              </a:rPr>
              <a:t>仅</a:t>
            </a:r>
            <a:r>
              <a:rPr lang="en-US" altLang="zh-CN" sz="1600" dirty="0">
                <a:solidFill>
                  <a:srgbClr val="002060"/>
                </a:solidFill>
                <a:latin typeface="思源黑体 CN Normal" panose="020B0400000000000000" pitchFamily="34" charset="-122"/>
                <a:ea typeface="思源黑体 CN Normal" panose="020B0400000000000000" pitchFamily="34" charset="-122"/>
              </a:rPr>
              <a:t>M2M</a:t>
            </a:r>
            <a:r>
              <a:rPr lang="zh-CN" altLang="en-US" sz="1600" dirty="0">
                <a:solidFill>
                  <a:srgbClr val="002060"/>
                </a:solidFill>
                <a:latin typeface="思源黑体 CN Normal" panose="020B0400000000000000" pitchFamily="34" charset="-122"/>
                <a:ea typeface="思源黑体 CN Normal" panose="020B0400000000000000" pitchFamily="34" charset="-122"/>
              </a:rPr>
              <a:t>时设置</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zh-CN" altLang="en-US" sz="1600" dirty="0">
                <a:solidFill>
                  <a:srgbClr val="002060"/>
                </a:solidFill>
                <a:latin typeface="思源黑体 CN Normal" panose="020B0400000000000000" pitchFamily="34" charset="-122"/>
                <a:ea typeface="思源黑体 CN Normal" panose="020B0400000000000000" pitchFamily="34" charset="-122"/>
              </a:rPr>
              <a:t>、颜色寄存器</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r>
              <a:rPr lang="zh-CN" altLang="en-US" sz="1600" dirty="0">
                <a:solidFill>
                  <a:srgbClr val="002060"/>
                </a:solidFill>
                <a:latin typeface="思源黑体 CN Normal" panose="020B0400000000000000" pitchFamily="34" charset="-122"/>
                <a:ea typeface="思源黑体 CN Normal" panose="020B0400000000000000" pitchFamily="34" charset="-122"/>
              </a:rPr>
              <a:t>仅</a:t>
            </a:r>
            <a:r>
              <a:rPr lang="en-US" altLang="zh-CN" sz="1600" dirty="0">
                <a:solidFill>
                  <a:srgbClr val="002060"/>
                </a:solidFill>
                <a:latin typeface="思源黑体 CN Normal" panose="020B0400000000000000" pitchFamily="34" charset="-122"/>
                <a:ea typeface="思源黑体 CN Normal" panose="020B0400000000000000" pitchFamily="34" charset="-122"/>
              </a:rPr>
              <a:t>R2M</a:t>
            </a:r>
            <a:r>
              <a:rPr lang="zh-CN" altLang="en-US" sz="1600" dirty="0">
                <a:solidFill>
                  <a:srgbClr val="002060"/>
                </a:solidFill>
                <a:latin typeface="思源黑体 CN Normal" panose="020B0400000000000000" pitchFamily="34" charset="-122"/>
                <a:ea typeface="思源黑体 CN Normal" panose="020B0400000000000000" pitchFamily="34" charset="-122"/>
              </a:rPr>
              <a:t>时设置</a:t>
            </a:r>
            <a:r>
              <a:rPr lang="en-US" altLang="zh-CN" sz="1600" dirty="0">
                <a:solidFill>
                  <a:srgbClr val="002060"/>
                </a:solidFill>
                <a:latin typeface="思源黑体 CN Normal" panose="020B0400000000000000" pitchFamily="34" charset="-122"/>
                <a:ea typeface="思源黑体 CN Normal" panose="020B0400000000000000" pitchFamily="34" charset="-122"/>
              </a:rPr>
              <a:t>)</a:t>
            </a:r>
            <a:endParaRPr lang="zh-CN" altLang="en-US" sz="1600" dirty="0">
              <a:latin typeface="思源黑体 CN Normal" panose="020B0400000000000000" pitchFamily="34" charset="-122"/>
              <a:ea typeface="思源黑体 CN Normal" panose="020B0400000000000000" pitchFamily="34" charset="-122"/>
            </a:endParaRPr>
          </a:p>
        </p:txBody>
      </p:sp>
      <p:sp>
        <p:nvSpPr>
          <p:cNvPr id="23" name="矩形 22">
            <a:extLst>
              <a:ext uri="{FF2B5EF4-FFF2-40B4-BE49-F238E27FC236}">
                <a16:creationId xmlns:a16="http://schemas.microsoft.com/office/drawing/2014/main" id="{82C26EE2-5F29-08D1-70D3-EE300EC989F3}"/>
              </a:ext>
            </a:extLst>
          </p:cNvPr>
          <p:cNvSpPr/>
          <p:nvPr/>
        </p:nvSpPr>
        <p:spPr>
          <a:xfrm>
            <a:off x="4044701" y="962660"/>
            <a:ext cx="4346677" cy="584775"/>
          </a:xfrm>
          <a:prstGeom prst="rect">
            <a:avLst/>
          </a:prstGeom>
        </p:spPr>
        <p:txBody>
          <a:bodyPr wrap="square">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__HAL_RCC_DMA2D_CLK_ENABLE();	</a:t>
            </a:r>
          </a:p>
          <a:p>
            <a:r>
              <a:rPr lang="en-US" altLang="zh-CN" sz="1600" dirty="0">
                <a:solidFill>
                  <a:srgbClr val="002060"/>
                </a:solidFill>
                <a:latin typeface="思源黑体 CN Normal" panose="020B0400000000000000" pitchFamily="34" charset="-122"/>
                <a:ea typeface="思源黑体 CN Normal" panose="020B0400000000000000" pitchFamily="34" charset="-122"/>
              </a:rPr>
              <a:t>DMA2D-&gt;CR &amp;= ~DMA2D_CR_START;	</a:t>
            </a:r>
          </a:p>
        </p:txBody>
      </p:sp>
      <p:sp>
        <p:nvSpPr>
          <p:cNvPr id="27" name="矩形: 圆角 26">
            <a:extLst>
              <a:ext uri="{FF2B5EF4-FFF2-40B4-BE49-F238E27FC236}">
                <a16:creationId xmlns:a16="http://schemas.microsoft.com/office/drawing/2014/main" id="{483EDB97-A19D-C9FA-A866-3F5320D6EAD5}"/>
              </a:ext>
            </a:extLst>
          </p:cNvPr>
          <p:cNvSpPr/>
          <p:nvPr/>
        </p:nvSpPr>
        <p:spPr>
          <a:xfrm>
            <a:off x="138376" y="3434698"/>
            <a:ext cx="3891470" cy="3996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4</a:t>
            </a:r>
            <a:r>
              <a:rPr lang="zh-CN" altLang="en-US" sz="1600" dirty="0">
                <a:solidFill>
                  <a:srgbClr val="002060"/>
                </a:solidFill>
                <a:latin typeface="思源黑体 CN Normal" panose="020B0400000000000000" pitchFamily="34" charset="-122"/>
                <a:ea typeface="思源黑体 CN Normal" panose="020B0400000000000000" pitchFamily="34" charset="-122"/>
              </a:rPr>
              <a:t>、启动</a:t>
            </a:r>
            <a:r>
              <a:rPr lang="en-US" altLang="zh-CN" sz="1600" dirty="0">
                <a:solidFill>
                  <a:srgbClr val="002060"/>
                </a:solidFill>
                <a:latin typeface="思源黑体 CN Normal" panose="020B0400000000000000" pitchFamily="34" charset="-122"/>
                <a:ea typeface="思源黑体 CN Normal" panose="020B0400000000000000" pitchFamily="34" charset="-122"/>
              </a:rPr>
              <a:t>DMA2D</a:t>
            </a:r>
            <a:r>
              <a:rPr lang="zh-CN" altLang="en-US" sz="1600" dirty="0">
                <a:solidFill>
                  <a:srgbClr val="002060"/>
                </a:solidFill>
                <a:latin typeface="思源黑体 CN Normal" panose="020B0400000000000000" pitchFamily="34" charset="-122"/>
                <a:ea typeface="思源黑体 CN Normal" panose="020B0400000000000000" pitchFamily="34" charset="-122"/>
              </a:rPr>
              <a:t>传输</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8" name="矩形 27">
            <a:extLst>
              <a:ext uri="{FF2B5EF4-FFF2-40B4-BE49-F238E27FC236}">
                <a16:creationId xmlns:a16="http://schemas.microsoft.com/office/drawing/2014/main" id="{000756ED-BA03-4320-83C0-5C7838BF0881}"/>
              </a:ext>
            </a:extLst>
          </p:cNvPr>
          <p:cNvSpPr/>
          <p:nvPr/>
        </p:nvSpPr>
        <p:spPr>
          <a:xfrm>
            <a:off x="4044701" y="3457935"/>
            <a:ext cx="5047205" cy="338554"/>
          </a:xfrm>
          <a:prstGeom prst="rect">
            <a:avLst/>
          </a:prstGeom>
        </p:spPr>
        <p:txBody>
          <a:bodyPr wrap="square">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DMA2D-&gt;CR |= DMA2D_CR_START;	   /* </a:t>
            </a:r>
            <a:r>
              <a:rPr lang="zh-CN" altLang="en-US" sz="1600" dirty="0">
                <a:solidFill>
                  <a:srgbClr val="002060"/>
                </a:solidFill>
                <a:latin typeface="思源黑体 CN Normal" panose="020B0400000000000000" pitchFamily="34" charset="-122"/>
                <a:ea typeface="思源黑体 CN Normal" panose="020B0400000000000000" pitchFamily="34" charset="-122"/>
              </a:rPr>
              <a:t>启动</a:t>
            </a:r>
            <a:r>
              <a:rPr lang="en-US" altLang="zh-CN" sz="1600" dirty="0">
                <a:solidFill>
                  <a:srgbClr val="002060"/>
                </a:solidFill>
                <a:latin typeface="思源黑体 CN Normal" panose="020B0400000000000000" pitchFamily="34" charset="-122"/>
                <a:ea typeface="思源黑体 CN Normal" panose="020B0400000000000000" pitchFamily="34" charset="-122"/>
              </a:rPr>
              <a:t>DMA2D */</a:t>
            </a:r>
            <a:endParaRPr lang="zh-CN" altLang="en-US" sz="1600" dirty="0">
              <a:latin typeface="思源黑体 CN Normal" panose="020B0400000000000000" pitchFamily="34" charset="-122"/>
              <a:ea typeface="思源黑体 CN Normal" panose="020B0400000000000000" pitchFamily="34" charset="-122"/>
            </a:endParaRPr>
          </a:p>
        </p:txBody>
      </p:sp>
      <p:sp>
        <p:nvSpPr>
          <p:cNvPr id="20" name="矩形: 圆角 19">
            <a:extLst>
              <a:ext uri="{FF2B5EF4-FFF2-40B4-BE49-F238E27FC236}">
                <a16:creationId xmlns:a16="http://schemas.microsoft.com/office/drawing/2014/main" id="{2024DC9E-9114-A0B6-5B57-5463B927E282}"/>
              </a:ext>
            </a:extLst>
          </p:cNvPr>
          <p:cNvSpPr/>
          <p:nvPr/>
        </p:nvSpPr>
        <p:spPr>
          <a:xfrm>
            <a:off x="137408" y="4225681"/>
            <a:ext cx="3892986" cy="3996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5</a:t>
            </a:r>
            <a:r>
              <a:rPr lang="zh-CN" altLang="en-US" sz="1600" dirty="0">
                <a:solidFill>
                  <a:srgbClr val="002060"/>
                </a:solidFill>
                <a:latin typeface="思源黑体 CN Normal" panose="020B0400000000000000" pitchFamily="34" charset="-122"/>
                <a:ea typeface="思源黑体 CN Normal" panose="020B0400000000000000" pitchFamily="34" charset="-122"/>
              </a:rPr>
              <a:t>、等待</a:t>
            </a:r>
            <a:r>
              <a:rPr lang="en-US" altLang="zh-CN" sz="1600" dirty="0">
                <a:solidFill>
                  <a:srgbClr val="002060"/>
                </a:solidFill>
                <a:latin typeface="思源黑体 CN Normal" panose="020B0400000000000000" pitchFamily="34" charset="-122"/>
                <a:ea typeface="思源黑体 CN Normal" panose="020B0400000000000000" pitchFamily="34" charset="-122"/>
              </a:rPr>
              <a:t>DMA2D</a:t>
            </a:r>
            <a:r>
              <a:rPr lang="zh-CN" altLang="en-US" sz="1600" dirty="0">
                <a:solidFill>
                  <a:srgbClr val="002060"/>
                </a:solidFill>
                <a:latin typeface="思源黑体 CN Normal" panose="020B0400000000000000" pitchFamily="34" charset="-122"/>
                <a:ea typeface="思源黑体 CN Normal" panose="020B0400000000000000" pitchFamily="34" charset="-122"/>
              </a:rPr>
              <a:t>传输完成，清除相关标志</a:t>
            </a:r>
            <a:endParaRPr lang="en-US" altLang="zh-CN" sz="1600" dirty="0">
              <a:solidFill>
                <a:srgbClr val="002060"/>
              </a:solidFill>
              <a:latin typeface="思源黑体 CN Normal" panose="020B0400000000000000" pitchFamily="34" charset="-122"/>
              <a:ea typeface="思源黑体 CN Normal" panose="020B0400000000000000" pitchFamily="34" charset="-122"/>
            </a:endParaRPr>
          </a:p>
        </p:txBody>
      </p:sp>
      <p:sp>
        <p:nvSpPr>
          <p:cNvPr id="22" name="矩形 21">
            <a:extLst>
              <a:ext uri="{FF2B5EF4-FFF2-40B4-BE49-F238E27FC236}">
                <a16:creationId xmlns:a16="http://schemas.microsoft.com/office/drawing/2014/main" id="{E7A1094F-94A3-B742-9667-98E3CBEFAAE8}"/>
              </a:ext>
            </a:extLst>
          </p:cNvPr>
          <p:cNvSpPr/>
          <p:nvPr/>
        </p:nvSpPr>
        <p:spPr>
          <a:xfrm>
            <a:off x="4044701" y="4136639"/>
            <a:ext cx="5047205" cy="584775"/>
          </a:xfrm>
          <a:prstGeom prst="rect">
            <a:avLst/>
          </a:prstGeom>
        </p:spPr>
        <p:txBody>
          <a:bodyPr wrap="square">
            <a:spAutoFit/>
          </a:bodyPr>
          <a:lstStyle/>
          <a:p>
            <a:r>
              <a:rPr lang="en-US" altLang="zh-CN" sz="1600" dirty="0">
                <a:solidFill>
                  <a:srgbClr val="002060"/>
                </a:solidFill>
                <a:latin typeface="思源黑体 CN Normal" panose="020B0400000000000000" pitchFamily="34" charset="-122"/>
                <a:ea typeface="思源黑体 CN Normal" panose="020B0400000000000000" pitchFamily="34" charset="-122"/>
              </a:rPr>
              <a:t>while((DMA2D-&gt;ISR &amp; DMA2D_FLAG_TC) == 0);</a:t>
            </a:r>
            <a:endParaRPr lang="en-US" altLang="zh-CN" sz="1600" dirty="0">
              <a:latin typeface="思源黑体 CN Normal" panose="020B0400000000000000" pitchFamily="34" charset="-122"/>
              <a:ea typeface="思源黑体 CN Normal" panose="020B0400000000000000" pitchFamily="34" charset="-122"/>
            </a:endParaRPr>
          </a:p>
          <a:p>
            <a:r>
              <a:rPr lang="en-US" altLang="zh-CN" sz="1600" dirty="0">
                <a:solidFill>
                  <a:srgbClr val="002060"/>
                </a:solidFill>
                <a:latin typeface="思源黑体 CN Normal" panose="020B0400000000000000" pitchFamily="34" charset="-122"/>
                <a:ea typeface="思源黑体 CN Normal" panose="020B0400000000000000" pitchFamily="34" charset="-122"/>
              </a:rPr>
              <a:t>DMA2D-&gt;IFCR |= DMA2D_FLAG_TC;</a:t>
            </a:r>
          </a:p>
        </p:txBody>
      </p:sp>
      <p:sp>
        <p:nvSpPr>
          <p:cNvPr id="24" name="矩形 39">
            <a:extLst>
              <a:ext uri="{FF2B5EF4-FFF2-40B4-BE49-F238E27FC236}">
                <a16:creationId xmlns:a16="http://schemas.microsoft.com/office/drawing/2014/main" id="{753F84DB-0E77-1646-3BE0-0CA05D71712B}"/>
              </a:ext>
            </a:extLst>
          </p:cNvPr>
          <p:cNvSpPr>
            <a:spLocks noChangeArrowheads="1"/>
          </p:cNvSpPr>
          <p:nvPr/>
        </p:nvSpPr>
        <p:spPr bwMode="auto">
          <a:xfrm>
            <a:off x="137407" y="396241"/>
            <a:ext cx="4865353" cy="45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sz="2000" b="1" dirty="0">
                <a:solidFill>
                  <a:srgbClr val="002060"/>
                </a:solidFill>
                <a:latin typeface="思源黑体 CN Bold" pitchFamily="34" charset="-122"/>
                <a:ea typeface="思源黑体 CN Bold" pitchFamily="34" charset="-122"/>
              </a:rPr>
              <a:t>6</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 DMA2D</a:t>
            </a:r>
            <a:r>
              <a:rPr lang="zh-CN" altLang="en-US" sz="2000" b="1" dirty="0">
                <a:solidFill>
                  <a:srgbClr val="002060"/>
                </a:solidFill>
                <a:latin typeface="思源黑体 CN Bold" pitchFamily="34" charset="-122"/>
                <a:ea typeface="思源黑体 CN Bold" pitchFamily="34" charset="-122"/>
              </a:rPr>
              <a:t>颜色填充的具体步骤（掌握）</a:t>
            </a:r>
            <a:endParaRPr lang="en-US" altLang="zh-CN" sz="2000" b="1" dirty="0">
              <a:solidFill>
                <a:srgbClr val="002060"/>
              </a:solidFill>
              <a:latin typeface="思源黑体 CN Bold" pitchFamily="34" charset="-122"/>
              <a:ea typeface="思源黑体 CN Bold" pitchFamily="34" charset="-122"/>
            </a:endParaRPr>
          </a:p>
        </p:txBody>
      </p:sp>
    </p:spTree>
    <p:extLst>
      <p:ext uri="{BB962C8B-B14F-4D97-AF65-F5344CB8AC3E}">
        <p14:creationId xmlns:p14="http://schemas.microsoft.com/office/powerpoint/2010/main" val="397796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p:bldP spid="21" grpId="0"/>
      <p:bldP spid="23" grpId="0"/>
      <p:bldP spid="27" grpId="0" animBg="1"/>
      <p:bldP spid="28" grpId="0"/>
      <p:bldP spid="20" grpId="0" animBg="1"/>
      <p:bldP spid="2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0" name="矩形 39">
            <a:extLst>
              <a:ext uri="{FF2B5EF4-FFF2-40B4-BE49-F238E27FC236}">
                <a16:creationId xmlns:a16="http://schemas.microsoft.com/office/drawing/2014/main" id="{ED185B15-22B4-48D0-8684-98075B4F44CC}"/>
              </a:ext>
            </a:extLst>
          </p:cNvPr>
          <p:cNvSpPr>
            <a:spLocks noChangeArrowheads="1"/>
          </p:cNvSpPr>
          <p:nvPr/>
        </p:nvSpPr>
        <p:spPr bwMode="auto">
          <a:xfrm>
            <a:off x="402998" y="699550"/>
            <a:ext cx="3463290" cy="45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sz="2000" b="1" dirty="0">
                <a:solidFill>
                  <a:srgbClr val="002060"/>
                </a:solidFill>
                <a:latin typeface="思源黑体 CN Bold" pitchFamily="34" charset="-122"/>
                <a:ea typeface="思源黑体 CN Bold" pitchFamily="34" charset="-122"/>
              </a:rPr>
              <a:t>7</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 </a:t>
            </a:r>
            <a:r>
              <a:rPr lang="zh-CN" altLang="en-US" sz="2000" b="1" dirty="0">
                <a:solidFill>
                  <a:srgbClr val="002060"/>
                </a:solidFill>
                <a:latin typeface="思源黑体 CN Bold" pitchFamily="34" charset="-122"/>
                <a:ea typeface="思源黑体 CN Bold" pitchFamily="34" charset="-122"/>
              </a:rPr>
              <a:t>编程实战</a:t>
            </a:r>
            <a:r>
              <a:rPr lang="en-US" altLang="zh-CN" sz="2000" b="1" dirty="0">
                <a:solidFill>
                  <a:srgbClr val="002060"/>
                </a:solidFill>
                <a:latin typeface="思源黑体 CN Bold" pitchFamily="34" charset="-122"/>
                <a:ea typeface="思源黑体 CN Bold" pitchFamily="34" charset="-122"/>
              </a:rPr>
              <a:t>2</a:t>
            </a:r>
            <a:r>
              <a:rPr lang="zh-CN" altLang="en-US" sz="2000" b="1" dirty="0">
                <a:solidFill>
                  <a:srgbClr val="002060"/>
                </a:solidFill>
                <a:latin typeface="思源黑体 CN Bold" pitchFamily="34" charset="-122"/>
                <a:ea typeface="思源黑体 CN Bold" pitchFamily="34" charset="-122"/>
              </a:rPr>
              <a:t>（掌握）</a:t>
            </a:r>
            <a:endParaRPr lang="en-US" altLang="zh-CN" sz="2000" b="1" dirty="0">
              <a:solidFill>
                <a:srgbClr val="002060"/>
              </a:solidFill>
              <a:latin typeface="思源黑体 CN Bold" pitchFamily="34" charset="-122"/>
              <a:ea typeface="思源黑体 CN Bold" pitchFamily="34" charset="-122"/>
            </a:endParaRPr>
          </a:p>
        </p:txBody>
      </p:sp>
      <p:sp>
        <p:nvSpPr>
          <p:cNvPr id="2" name="文本框 1">
            <a:extLst>
              <a:ext uri="{FF2B5EF4-FFF2-40B4-BE49-F238E27FC236}">
                <a16:creationId xmlns:a16="http://schemas.microsoft.com/office/drawing/2014/main" id="{82EF2FDD-8885-4E5C-9489-E27DB35366B2}"/>
              </a:ext>
            </a:extLst>
          </p:cNvPr>
          <p:cNvSpPr txBox="1"/>
          <p:nvPr/>
        </p:nvSpPr>
        <p:spPr>
          <a:xfrm>
            <a:off x="464344" y="1402539"/>
            <a:ext cx="8501061" cy="1295804"/>
          </a:xfrm>
          <a:prstGeom prst="rect">
            <a:avLst/>
          </a:prstGeom>
          <a:noFill/>
        </p:spPr>
        <p:txBody>
          <a:bodyPr wrap="square" rtlCol="0">
            <a:spAutoFit/>
          </a:bodyPr>
          <a:lstStyle/>
          <a:p>
            <a:pPr>
              <a:lnSpc>
                <a:spcPct val="150000"/>
              </a:lnSpc>
            </a:pPr>
            <a:r>
              <a:rPr lang="en-US" altLang="zh-CN" dirty="0">
                <a:solidFill>
                  <a:srgbClr val="002060"/>
                </a:solidFill>
                <a:latin typeface="思源黑体 CN Normal" panose="020B0400000000000000" pitchFamily="34" charset="-122"/>
                <a:ea typeface="思源黑体 CN Normal" panose="020B0400000000000000" pitchFamily="34" charset="-122"/>
              </a:rPr>
              <a:t>1</a:t>
            </a:r>
            <a:r>
              <a:rPr lang="zh-CN" altLang="en-US" dirty="0">
                <a:solidFill>
                  <a:srgbClr val="002060"/>
                </a:solidFill>
                <a:latin typeface="思源黑体 CN Normal" panose="020B0400000000000000" pitchFamily="34" charset="-122"/>
                <a:ea typeface="思源黑体 CN Normal" panose="020B0400000000000000" pitchFamily="34" charset="-122"/>
              </a:rPr>
              <a:t>，使用</a:t>
            </a:r>
            <a:r>
              <a:rPr lang="en-US" altLang="zh-CN" dirty="0">
                <a:solidFill>
                  <a:srgbClr val="002060"/>
                </a:solidFill>
                <a:latin typeface="思源黑体 CN Normal" panose="020B0400000000000000" pitchFamily="34" charset="-122"/>
                <a:ea typeface="思源黑体 CN Normal" panose="020B0400000000000000" pitchFamily="34" charset="-122"/>
              </a:rPr>
              <a:t>DMA2D</a:t>
            </a:r>
            <a:r>
              <a:rPr lang="zh-CN" altLang="en-US" dirty="0">
                <a:solidFill>
                  <a:srgbClr val="002060"/>
                </a:solidFill>
                <a:latin typeface="思源黑体 CN Normal" panose="020B0400000000000000" pitchFamily="34" charset="-122"/>
                <a:ea typeface="思源黑体 CN Normal" panose="020B0400000000000000" pitchFamily="34" charset="-122"/>
              </a:rPr>
              <a:t>单色填充矩形</a:t>
            </a:r>
            <a:endParaRPr lang="en-US" altLang="zh-CN" dirty="0">
              <a:solidFill>
                <a:srgbClr val="002060"/>
              </a:solidFill>
              <a:latin typeface="思源黑体 CN Normal" panose="020B0400000000000000" pitchFamily="34" charset="-122"/>
              <a:ea typeface="思源黑体 CN Normal" panose="020B0400000000000000" pitchFamily="34" charset="-122"/>
            </a:endParaRPr>
          </a:p>
          <a:p>
            <a:pPr>
              <a:lnSpc>
                <a:spcPct val="150000"/>
              </a:lnSpc>
            </a:pPr>
            <a:r>
              <a:rPr lang="en-US" altLang="zh-CN" dirty="0">
                <a:solidFill>
                  <a:srgbClr val="002060"/>
                </a:solidFill>
                <a:latin typeface="思源黑体 CN Normal" panose="020B0400000000000000" pitchFamily="34" charset="-122"/>
                <a:ea typeface="思源黑体 CN Normal" panose="020B0400000000000000" pitchFamily="34" charset="-122"/>
              </a:rPr>
              <a:t>2</a:t>
            </a:r>
            <a:r>
              <a:rPr lang="zh-CN" altLang="en-US" dirty="0">
                <a:solidFill>
                  <a:srgbClr val="002060"/>
                </a:solidFill>
                <a:latin typeface="思源黑体 CN Normal" panose="020B0400000000000000" pitchFamily="34" charset="-122"/>
                <a:ea typeface="思源黑体 CN Normal" panose="020B0400000000000000" pitchFamily="34" charset="-122"/>
              </a:rPr>
              <a:t>，使用</a:t>
            </a:r>
            <a:r>
              <a:rPr lang="en-US" altLang="zh-CN" dirty="0">
                <a:solidFill>
                  <a:srgbClr val="002060"/>
                </a:solidFill>
                <a:latin typeface="思源黑体 CN Normal" panose="020B0400000000000000" pitchFamily="34" charset="-122"/>
                <a:ea typeface="思源黑体 CN Normal" panose="020B0400000000000000" pitchFamily="34" charset="-122"/>
              </a:rPr>
              <a:t>DMA2D</a:t>
            </a:r>
            <a:r>
              <a:rPr lang="zh-CN" altLang="en-US" dirty="0">
                <a:solidFill>
                  <a:srgbClr val="002060"/>
                </a:solidFill>
                <a:latin typeface="思源黑体 CN Normal" panose="020B0400000000000000" pitchFamily="34" charset="-122"/>
                <a:ea typeface="思源黑体 CN Normal" panose="020B0400000000000000" pitchFamily="34" charset="-122"/>
              </a:rPr>
              <a:t>颜色填充（显示</a:t>
            </a:r>
            <a:r>
              <a:rPr lang="en-US" altLang="zh-CN" dirty="0">
                <a:solidFill>
                  <a:srgbClr val="002060"/>
                </a:solidFill>
                <a:latin typeface="思源黑体 CN Normal" panose="020B0400000000000000" pitchFamily="34" charset="-122"/>
                <a:ea typeface="思源黑体 CN Normal" panose="020B0400000000000000" pitchFamily="34" charset="-122"/>
              </a:rPr>
              <a:t>RGB565</a:t>
            </a:r>
            <a:r>
              <a:rPr lang="zh-CN" altLang="en-US" dirty="0">
                <a:solidFill>
                  <a:srgbClr val="002060"/>
                </a:solidFill>
                <a:latin typeface="思源黑体 CN Normal" panose="020B0400000000000000" pitchFamily="34" charset="-122"/>
                <a:ea typeface="思源黑体 CN Normal" panose="020B0400000000000000" pitchFamily="34" charset="-122"/>
              </a:rPr>
              <a:t>格式图片）</a:t>
            </a:r>
            <a:endParaRPr lang="en-US" altLang="zh-CN" dirty="0">
              <a:solidFill>
                <a:srgbClr val="002060"/>
              </a:solidFill>
              <a:latin typeface="思源黑体 CN Normal" panose="020B0400000000000000" pitchFamily="34" charset="-122"/>
              <a:ea typeface="思源黑体 CN Normal" panose="020B0400000000000000" pitchFamily="34" charset="-122"/>
            </a:endParaRPr>
          </a:p>
          <a:p>
            <a:pPr>
              <a:lnSpc>
                <a:spcPct val="150000"/>
              </a:lnSpc>
            </a:pPr>
            <a:r>
              <a:rPr lang="en-US" altLang="zh-CN" dirty="0">
                <a:solidFill>
                  <a:srgbClr val="002060"/>
                </a:solidFill>
                <a:latin typeface="思源黑体 CN Normal" panose="020B0400000000000000" pitchFamily="34" charset="-122"/>
                <a:ea typeface="思源黑体 CN Normal" panose="020B0400000000000000" pitchFamily="34" charset="-122"/>
              </a:rPr>
              <a:t>3</a:t>
            </a:r>
            <a:r>
              <a:rPr lang="zh-CN" altLang="en-US" dirty="0">
                <a:solidFill>
                  <a:srgbClr val="002060"/>
                </a:solidFill>
                <a:latin typeface="思源黑体 CN Normal" panose="020B0400000000000000" pitchFamily="34" charset="-122"/>
                <a:ea typeface="思源黑体 CN Normal" panose="020B0400000000000000" pitchFamily="34" charset="-122"/>
              </a:rPr>
              <a:t>，开发板例程源码解读</a:t>
            </a:r>
          </a:p>
        </p:txBody>
      </p:sp>
    </p:spTree>
    <p:extLst>
      <p:ext uri="{BB962C8B-B14F-4D97-AF65-F5344CB8AC3E}">
        <p14:creationId xmlns:p14="http://schemas.microsoft.com/office/powerpoint/2010/main" val="138561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3" name="矩形 2">
            <a:extLst>
              <a:ext uri="{FF2B5EF4-FFF2-40B4-BE49-F238E27FC236}">
                <a16:creationId xmlns:a16="http://schemas.microsoft.com/office/drawing/2014/main" id="{480D30E3-E7E5-C118-7CF8-E524F4EAA063}"/>
              </a:ext>
            </a:extLst>
          </p:cNvPr>
          <p:cNvSpPr/>
          <p:nvPr/>
        </p:nvSpPr>
        <p:spPr>
          <a:xfrm>
            <a:off x="855187" y="1660764"/>
            <a:ext cx="3073791" cy="175142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70F9347-E251-7C1E-8888-B6BBC03CC63A}"/>
              </a:ext>
            </a:extLst>
          </p:cNvPr>
          <p:cNvSpPr/>
          <p:nvPr/>
        </p:nvSpPr>
        <p:spPr>
          <a:xfrm>
            <a:off x="778053" y="1315176"/>
            <a:ext cx="527299" cy="338554"/>
          </a:xfrm>
          <a:prstGeom prst="rect">
            <a:avLst/>
          </a:prstGeom>
        </p:spPr>
        <p:txBody>
          <a:bodyPr wrap="square">
            <a:spAutoFit/>
          </a:bodyPr>
          <a:lstStyle/>
          <a:p>
            <a:r>
              <a:rPr lang="en-US" altLang="zh-CN" sz="1600" dirty="0" err="1">
                <a:solidFill>
                  <a:srgbClr val="002060"/>
                </a:solidFill>
                <a:latin typeface="思源黑体 CN Normal" panose="020B0400000000000000" pitchFamily="34" charset="-122"/>
                <a:ea typeface="思源黑体 CN Normal" panose="020B0400000000000000" pitchFamily="34" charset="-122"/>
              </a:rPr>
              <a:t>psx</a:t>
            </a:r>
            <a:endParaRPr lang="zh-CN" altLang="en-US" sz="1600" dirty="0">
              <a:latin typeface="思源黑体 CN Normal" panose="020B0400000000000000" pitchFamily="34" charset="-122"/>
              <a:ea typeface="思源黑体 CN Normal" panose="020B0400000000000000" pitchFamily="34" charset="-122"/>
            </a:endParaRPr>
          </a:p>
        </p:txBody>
      </p:sp>
      <p:sp>
        <p:nvSpPr>
          <p:cNvPr id="8" name="矩形 7">
            <a:extLst>
              <a:ext uri="{FF2B5EF4-FFF2-40B4-BE49-F238E27FC236}">
                <a16:creationId xmlns:a16="http://schemas.microsoft.com/office/drawing/2014/main" id="{F964D809-E7BC-1BE3-81A5-35D36DD2F4FE}"/>
              </a:ext>
            </a:extLst>
          </p:cNvPr>
          <p:cNvSpPr/>
          <p:nvPr/>
        </p:nvSpPr>
        <p:spPr>
          <a:xfrm>
            <a:off x="3443404" y="1316515"/>
            <a:ext cx="527299" cy="338554"/>
          </a:xfrm>
          <a:prstGeom prst="rect">
            <a:avLst/>
          </a:prstGeom>
        </p:spPr>
        <p:txBody>
          <a:bodyPr wrap="square">
            <a:spAutoFit/>
          </a:bodyPr>
          <a:lstStyle/>
          <a:p>
            <a:r>
              <a:rPr lang="en-US" altLang="zh-CN" sz="1600" dirty="0" err="1">
                <a:solidFill>
                  <a:srgbClr val="002060"/>
                </a:solidFill>
                <a:latin typeface="思源黑体 CN Normal" panose="020B0400000000000000" pitchFamily="34" charset="-122"/>
                <a:ea typeface="思源黑体 CN Normal" panose="020B0400000000000000" pitchFamily="34" charset="-122"/>
              </a:rPr>
              <a:t>pex</a:t>
            </a:r>
            <a:endParaRPr lang="zh-CN" altLang="en-US" sz="1600" dirty="0">
              <a:latin typeface="思源黑体 CN Normal" panose="020B0400000000000000" pitchFamily="34" charset="-122"/>
              <a:ea typeface="思源黑体 CN Normal" panose="020B0400000000000000" pitchFamily="34" charset="-122"/>
            </a:endParaRPr>
          </a:p>
        </p:txBody>
      </p:sp>
      <p:sp>
        <p:nvSpPr>
          <p:cNvPr id="13" name="矩形 12">
            <a:extLst>
              <a:ext uri="{FF2B5EF4-FFF2-40B4-BE49-F238E27FC236}">
                <a16:creationId xmlns:a16="http://schemas.microsoft.com/office/drawing/2014/main" id="{98AA79CC-E9F9-F7E4-C09B-6A91013F5776}"/>
              </a:ext>
            </a:extLst>
          </p:cNvPr>
          <p:cNvSpPr/>
          <p:nvPr/>
        </p:nvSpPr>
        <p:spPr>
          <a:xfrm>
            <a:off x="327888" y="1597458"/>
            <a:ext cx="527299" cy="338554"/>
          </a:xfrm>
          <a:prstGeom prst="rect">
            <a:avLst/>
          </a:prstGeom>
        </p:spPr>
        <p:txBody>
          <a:bodyPr wrap="square">
            <a:spAutoFit/>
          </a:bodyPr>
          <a:lstStyle/>
          <a:p>
            <a:r>
              <a:rPr lang="en-US" altLang="zh-CN" sz="1600" dirty="0" err="1">
                <a:solidFill>
                  <a:srgbClr val="002060"/>
                </a:solidFill>
                <a:latin typeface="思源黑体 CN Normal" panose="020B0400000000000000" pitchFamily="34" charset="-122"/>
                <a:ea typeface="思源黑体 CN Normal" panose="020B0400000000000000" pitchFamily="34" charset="-122"/>
              </a:rPr>
              <a:t>psy</a:t>
            </a:r>
            <a:endParaRPr lang="zh-CN" altLang="en-US" sz="1600" dirty="0">
              <a:latin typeface="思源黑体 CN Normal" panose="020B0400000000000000" pitchFamily="34" charset="-122"/>
              <a:ea typeface="思源黑体 CN Normal" panose="020B0400000000000000" pitchFamily="34" charset="-122"/>
            </a:endParaRPr>
          </a:p>
        </p:txBody>
      </p:sp>
      <p:sp>
        <p:nvSpPr>
          <p:cNvPr id="14" name="矩形 13">
            <a:extLst>
              <a:ext uri="{FF2B5EF4-FFF2-40B4-BE49-F238E27FC236}">
                <a16:creationId xmlns:a16="http://schemas.microsoft.com/office/drawing/2014/main" id="{10C212DD-7CEE-CF81-1A90-3AF80A86D280}"/>
              </a:ext>
            </a:extLst>
          </p:cNvPr>
          <p:cNvSpPr/>
          <p:nvPr/>
        </p:nvSpPr>
        <p:spPr>
          <a:xfrm>
            <a:off x="327888" y="3095662"/>
            <a:ext cx="527299" cy="338554"/>
          </a:xfrm>
          <a:prstGeom prst="rect">
            <a:avLst/>
          </a:prstGeom>
        </p:spPr>
        <p:txBody>
          <a:bodyPr wrap="square">
            <a:spAutoFit/>
          </a:bodyPr>
          <a:lstStyle/>
          <a:p>
            <a:r>
              <a:rPr lang="en-US" altLang="zh-CN" sz="1600" dirty="0" err="1">
                <a:solidFill>
                  <a:srgbClr val="002060"/>
                </a:solidFill>
                <a:latin typeface="思源黑体 CN Normal" panose="020B0400000000000000" pitchFamily="34" charset="-122"/>
                <a:ea typeface="思源黑体 CN Normal" panose="020B0400000000000000" pitchFamily="34" charset="-122"/>
              </a:rPr>
              <a:t>pey</a:t>
            </a:r>
            <a:endParaRPr lang="zh-CN" altLang="en-US" sz="1600" dirty="0">
              <a:latin typeface="思源黑体 CN Normal" panose="020B0400000000000000" pitchFamily="34" charset="-122"/>
              <a:ea typeface="思源黑体 CN Normal" panose="020B0400000000000000" pitchFamily="34" charset="-122"/>
            </a:endParaRPr>
          </a:p>
        </p:txBody>
      </p:sp>
      <p:sp>
        <p:nvSpPr>
          <p:cNvPr id="15" name="矩形 14">
            <a:extLst>
              <a:ext uri="{FF2B5EF4-FFF2-40B4-BE49-F238E27FC236}">
                <a16:creationId xmlns:a16="http://schemas.microsoft.com/office/drawing/2014/main" id="{9701B490-064B-506A-D47C-39851C990C32}"/>
              </a:ext>
            </a:extLst>
          </p:cNvPr>
          <p:cNvSpPr/>
          <p:nvPr/>
        </p:nvSpPr>
        <p:spPr>
          <a:xfrm>
            <a:off x="855187" y="1657116"/>
            <a:ext cx="1139483" cy="455771"/>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E41E9F1F-5914-24DE-5B04-A6A442DECDD6}"/>
              </a:ext>
            </a:extLst>
          </p:cNvPr>
          <p:cNvSpPr/>
          <p:nvPr/>
        </p:nvSpPr>
        <p:spPr>
          <a:xfrm>
            <a:off x="4465956" y="1167139"/>
            <a:ext cx="1062196" cy="311932"/>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横屏</a:t>
            </a:r>
          </a:p>
        </p:txBody>
      </p:sp>
      <p:sp>
        <p:nvSpPr>
          <p:cNvPr id="19" name="矩形: 圆角 18">
            <a:extLst>
              <a:ext uri="{FF2B5EF4-FFF2-40B4-BE49-F238E27FC236}">
                <a16:creationId xmlns:a16="http://schemas.microsoft.com/office/drawing/2014/main" id="{9D312BC3-C935-82C9-F2FD-7BD9A7689771}"/>
              </a:ext>
            </a:extLst>
          </p:cNvPr>
          <p:cNvSpPr/>
          <p:nvPr/>
        </p:nvSpPr>
        <p:spPr>
          <a:xfrm>
            <a:off x="4465956" y="2930215"/>
            <a:ext cx="1062196" cy="311932"/>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思源黑体 CN Normal" panose="020B0400000000000000" pitchFamily="34" charset="-122"/>
                <a:ea typeface="思源黑体 CN Normal" panose="020B0400000000000000" pitchFamily="34" charset="-122"/>
              </a:rPr>
              <a:t>竖屏</a:t>
            </a:r>
          </a:p>
        </p:txBody>
      </p:sp>
      <p:sp>
        <p:nvSpPr>
          <p:cNvPr id="20" name="矩形 19">
            <a:extLst>
              <a:ext uri="{FF2B5EF4-FFF2-40B4-BE49-F238E27FC236}">
                <a16:creationId xmlns:a16="http://schemas.microsoft.com/office/drawing/2014/main" id="{054C8D85-D435-D436-04A9-264411C9F584}"/>
              </a:ext>
            </a:extLst>
          </p:cNvPr>
          <p:cNvSpPr/>
          <p:nvPr/>
        </p:nvSpPr>
        <p:spPr>
          <a:xfrm rot="16200000">
            <a:off x="513331" y="2613630"/>
            <a:ext cx="1139483" cy="45577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EC3FE41C-5C19-D9F2-5BF5-8889306AA02F}"/>
              </a:ext>
            </a:extLst>
          </p:cNvPr>
          <p:cNvSpPr/>
          <p:nvPr/>
        </p:nvSpPr>
        <p:spPr>
          <a:xfrm>
            <a:off x="4465956" y="1660764"/>
            <a:ext cx="1139483" cy="455771"/>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88CF647-3D75-EEAE-D152-D8295EDF3DFD}"/>
              </a:ext>
            </a:extLst>
          </p:cNvPr>
          <p:cNvSpPr/>
          <p:nvPr/>
        </p:nvSpPr>
        <p:spPr>
          <a:xfrm rot="16200000">
            <a:off x="4124100" y="3750720"/>
            <a:ext cx="1139483" cy="45577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F33D8836-A6D2-630D-CF5E-1F3C25165B7B}"/>
              </a:ext>
            </a:extLst>
          </p:cNvPr>
          <p:cNvSpPr/>
          <p:nvPr/>
        </p:nvSpPr>
        <p:spPr>
          <a:xfrm>
            <a:off x="4572000" y="504887"/>
            <a:ext cx="3741018" cy="338554"/>
          </a:xfrm>
          <a:prstGeom prst="rect">
            <a:avLst/>
          </a:prstGeom>
        </p:spPr>
        <p:txBody>
          <a:bodyPr wrap="square">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通过</a:t>
            </a:r>
            <a:r>
              <a:rPr lang="en-US" altLang="zh-CN" sz="1600" dirty="0" err="1">
                <a:solidFill>
                  <a:srgbClr val="002060"/>
                </a:solidFill>
                <a:latin typeface="思源黑体 CN Normal" panose="020B0400000000000000" pitchFamily="34" charset="-122"/>
                <a:ea typeface="思源黑体 CN Normal" panose="020B0400000000000000" pitchFamily="34" charset="-122"/>
              </a:rPr>
              <a:t>sx,sy,ex,ey</a:t>
            </a:r>
            <a:r>
              <a:rPr lang="en-US" altLang="zh-CN" sz="1600" dirty="0">
                <a:solidFill>
                  <a:srgbClr val="002060"/>
                </a:solidFill>
                <a:latin typeface="思源黑体 CN Normal" panose="020B0400000000000000" pitchFamily="34" charset="-122"/>
                <a:ea typeface="思源黑体 CN Normal" panose="020B0400000000000000" pitchFamily="34" charset="-122"/>
              </a:rPr>
              <a:t> </a:t>
            </a:r>
            <a:r>
              <a:rPr lang="zh-CN" altLang="en-US" sz="1600" dirty="0">
                <a:solidFill>
                  <a:srgbClr val="002060"/>
                </a:solidFill>
                <a:latin typeface="思源黑体 CN Normal" panose="020B0400000000000000" pitchFamily="34" charset="-122"/>
                <a:ea typeface="思源黑体 CN Normal" panose="020B0400000000000000" pitchFamily="34" charset="-122"/>
              </a:rPr>
              <a:t>确定了图形的大小</a:t>
            </a:r>
            <a:endParaRPr lang="zh-CN" altLang="en-US" sz="1600" dirty="0">
              <a:latin typeface="思源黑体 CN Normal" panose="020B0400000000000000" pitchFamily="34" charset="-122"/>
              <a:ea typeface="思源黑体 CN Normal" panose="020B0400000000000000" pitchFamily="34" charset="-122"/>
            </a:endParaRPr>
          </a:p>
        </p:txBody>
      </p:sp>
      <p:sp>
        <p:nvSpPr>
          <p:cNvPr id="24" name="矩形 23">
            <a:extLst>
              <a:ext uri="{FF2B5EF4-FFF2-40B4-BE49-F238E27FC236}">
                <a16:creationId xmlns:a16="http://schemas.microsoft.com/office/drawing/2014/main" id="{217777C2-36AE-6922-3398-469C9432B3BE}"/>
              </a:ext>
            </a:extLst>
          </p:cNvPr>
          <p:cNvSpPr/>
          <p:nvPr/>
        </p:nvSpPr>
        <p:spPr>
          <a:xfrm>
            <a:off x="4572000" y="775235"/>
            <a:ext cx="3741018" cy="338554"/>
          </a:xfrm>
          <a:prstGeom prst="rect">
            <a:avLst/>
          </a:prstGeom>
        </p:spPr>
        <p:txBody>
          <a:bodyPr wrap="square">
            <a:spAutoFit/>
          </a:bodyPr>
          <a:lstStyle/>
          <a:p>
            <a:r>
              <a:rPr lang="en-US" altLang="zh-CN" sz="1600" dirty="0" err="1">
                <a:solidFill>
                  <a:srgbClr val="002060"/>
                </a:solidFill>
                <a:latin typeface="思源黑体 CN Normal" panose="020B0400000000000000" pitchFamily="34" charset="-122"/>
                <a:ea typeface="思源黑体 CN Normal" panose="020B0400000000000000" pitchFamily="34" charset="-122"/>
              </a:rPr>
              <a:t>sx</a:t>
            </a:r>
            <a:r>
              <a:rPr lang="en-US" altLang="zh-CN" sz="1600" dirty="0">
                <a:solidFill>
                  <a:srgbClr val="002060"/>
                </a:solidFill>
                <a:latin typeface="思源黑体 CN Normal" panose="020B0400000000000000" pitchFamily="34" charset="-122"/>
                <a:ea typeface="思源黑体 CN Normal" panose="020B0400000000000000" pitchFamily="34" charset="-122"/>
              </a:rPr>
              <a:t> = 0,sy = 0,ex = 100,ey = 50</a:t>
            </a:r>
            <a:endParaRPr lang="zh-CN" altLang="en-US" sz="1600" dirty="0">
              <a:latin typeface="思源黑体 CN Normal" panose="020B0400000000000000" pitchFamily="34" charset="-122"/>
              <a:ea typeface="思源黑体 CN Normal" panose="020B0400000000000000" pitchFamily="34" charset="-122"/>
            </a:endParaRPr>
          </a:p>
        </p:txBody>
      </p:sp>
      <p:sp>
        <p:nvSpPr>
          <p:cNvPr id="25" name="矩形 24">
            <a:extLst>
              <a:ext uri="{FF2B5EF4-FFF2-40B4-BE49-F238E27FC236}">
                <a16:creationId xmlns:a16="http://schemas.microsoft.com/office/drawing/2014/main" id="{963DC842-0282-58DF-060F-B63597914D07}"/>
              </a:ext>
            </a:extLst>
          </p:cNvPr>
          <p:cNvSpPr/>
          <p:nvPr/>
        </p:nvSpPr>
        <p:spPr>
          <a:xfrm>
            <a:off x="5818043" y="1610440"/>
            <a:ext cx="2181395" cy="584775"/>
          </a:xfrm>
          <a:prstGeom prst="rect">
            <a:avLst/>
          </a:prstGeom>
        </p:spPr>
        <p:txBody>
          <a:bodyPr wrap="square">
            <a:spAutoFit/>
          </a:bodyPr>
          <a:lstStyle/>
          <a:p>
            <a:r>
              <a:rPr lang="en-US" altLang="zh-CN" sz="1600" dirty="0" err="1">
                <a:solidFill>
                  <a:srgbClr val="002060"/>
                </a:solidFill>
                <a:latin typeface="思源黑体 CN Normal" panose="020B0400000000000000" pitchFamily="34" charset="-122"/>
                <a:ea typeface="思源黑体 CN Normal" panose="020B0400000000000000" pitchFamily="34" charset="-122"/>
              </a:rPr>
              <a:t>psx</a:t>
            </a:r>
            <a:r>
              <a:rPr lang="en-US" altLang="zh-CN" sz="1600" dirty="0">
                <a:solidFill>
                  <a:srgbClr val="002060"/>
                </a:solidFill>
                <a:latin typeface="思源黑体 CN Normal" panose="020B0400000000000000" pitchFamily="34" charset="-122"/>
                <a:ea typeface="思源黑体 CN Normal" panose="020B0400000000000000" pitchFamily="34" charset="-122"/>
              </a:rPr>
              <a:t> = </a:t>
            </a:r>
            <a:r>
              <a:rPr lang="en-US" altLang="zh-CN" sz="1600" dirty="0" err="1">
                <a:solidFill>
                  <a:srgbClr val="002060"/>
                </a:solidFill>
                <a:latin typeface="思源黑体 CN Normal" panose="020B0400000000000000" pitchFamily="34" charset="-122"/>
                <a:ea typeface="思源黑体 CN Normal" panose="020B0400000000000000" pitchFamily="34" charset="-122"/>
              </a:rPr>
              <a:t>sx</a:t>
            </a:r>
            <a:r>
              <a:rPr lang="en-US" altLang="zh-CN" sz="1600" dirty="0">
                <a:solidFill>
                  <a:srgbClr val="002060"/>
                </a:solidFill>
                <a:latin typeface="思源黑体 CN Normal" panose="020B0400000000000000" pitchFamily="34" charset="-122"/>
                <a:ea typeface="思源黑体 CN Normal" panose="020B0400000000000000" pitchFamily="34" charset="-122"/>
              </a:rPr>
              <a:t>,	</a:t>
            </a:r>
            <a:r>
              <a:rPr lang="en-US" altLang="zh-CN" sz="1600" dirty="0" err="1">
                <a:solidFill>
                  <a:srgbClr val="002060"/>
                </a:solidFill>
                <a:latin typeface="思源黑体 CN Normal" panose="020B0400000000000000" pitchFamily="34" charset="-122"/>
                <a:ea typeface="思源黑体 CN Normal" panose="020B0400000000000000" pitchFamily="34" charset="-122"/>
              </a:rPr>
              <a:t>pex</a:t>
            </a:r>
            <a:r>
              <a:rPr lang="en-US" altLang="zh-CN" sz="1600" dirty="0">
                <a:solidFill>
                  <a:srgbClr val="002060"/>
                </a:solidFill>
                <a:latin typeface="思源黑体 CN Normal" panose="020B0400000000000000" pitchFamily="34" charset="-122"/>
                <a:ea typeface="思源黑体 CN Normal" panose="020B0400000000000000" pitchFamily="34" charset="-122"/>
              </a:rPr>
              <a:t> = ex, </a:t>
            </a:r>
          </a:p>
          <a:p>
            <a:r>
              <a:rPr lang="en-US" altLang="zh-CN" sz="1600" dirty="0" err="1">
                <a:solidFill>
                  <a:srgbClr val="002060"/>
                </a:solidFill>
                <a:latin typeface="思源黑体 CN Normal" panose="020B0400000000000000" pitchFamily="34" charset="-122"/>
                <a:ea typeface="思源黑体 CN Normal" panose="020B0400000000000000" pitchFamily="34" charset="-122"/>
              </a:rPr>
              <a:t>psy</a:t>
            </a:r>
            <a:r>
              <a:rPr lang="en-US" altLang="zh-CN" sz="1600" dirty="0">
                <a:solidFill>
                  <a:srgbClr val="002060"/>
                </a:solidFill>
                <a:latin typeface="思源黑体 CN Normal" panose="020B0400000000000000" pitchFamily="34" charset="-122"/>
                <a:ea typeface="思源黑体 CN Normal" panose="020B0400000000000000" pitchFamily="34" charset="-122"/>
              </a:rPr>
              <a:t> = </a:t>
            </a:r>
            <a:r>
              <a:rPr lang="en-US" altLang="zh-CN" sz="1600" dirty="0" err="1">
                <a:solidFill>
                  <a:srgbClr val="002060"/>
                </a:solidFill>
                <a:latin typeface="思源黑体 CN Normal" panose="020B0400000000000000" pitchFamily="34" charset="-122"/>
                <a:ea typeface="思源黑体 CN Normal" panose="020B0400000000000000" pitchFamily="34" charset="-122"/>
              </a:rPr>
              <a:t>sy</a:t>
            </a:r>
            <a:r>
              <a:rPr lang="en-US" altLang="zh-CN" sz="1600" dirty="0">
                <a:solidFill>
                  <a:srgbClr val="002060"/>
                </a:solidFill>
                <a:latin typeface="思源黑体 CN Normal" panose="020B0400000000000000" pitchFamily="34" charset="-122"/>
                <a:ea typeface="思源黑体 CN Normal" panose="020B0400000000000000" pitchFamily="34" charset="-122"/>
              </a:rPr>
              <a:t>,	</a:t>
            </a:r>
            <a:r>
              <a:rPr lang="en-US" altLang="zh-CN" sz="1600" dirty="0" err="1">
                <a:solidFill>
                  <a:srgbClr val="002060"/>
                </a:solidFill>
                <a:latin typeface="思源黑体 CN Normal" panose="020B0400000000000000" pitchFamily="34" charset="-122"/>
                <a:ea typeface="思源黑体 CN Normal" panose="020B0400000000000000" pitchFamily="34" charset="-122"/>
              </a:rPr>
              <a:t>pey</a:t>
            </a:r>
            <a:r>
              <a:rPr lang="en-US" altLang="zh-CN" sz="1600" dirty="0">
                <a:solidFill>
                  <a:srgbClr val="002060"/>
                </a:solidFill>
                <a:latin typeface="思源黑体 CN Normal" panose="020B0400000000000000" pitchFamily="34" charset="-122"/>
                <a:ea typeface="思源黑体 CN Normal" panose="020B0400000000000000" pitchFamily="34" charset="-122"/>
              </a:rPr>
              <a:t> = </a:t>
            </a:r>
            <a:r>
              <a:rPr lang="en-US" altLang="zh-CN" sz="1600" dirty="0" err="1">
                <a:solidFill>
                  <a:srgbClr val="002060"/>
                </a:solidFill>
                <a:latin typeface="思源黑体 CN Normal" panose="020B0400000000000000" pitchFamily="34" charset="-122"/>
                <a:ea typeface="思源黑体 CN Normal" panose="020B0400000000000000" pitchFamily="34" charset="-122"/>
              </a:rPr>
              <a:t>ey</a:t>
            </a:r>
            <a:endParaRPr lang="zh-CN" altLang="en-US" sz="1600" dirty="0">
              <a:latin typeface="思源黑体 CN Normal" panose="020B0400000000000000" pitchFamily="34" charset="-122"/>
              <a:ea typeface="思源黑体 CN Normal" panose="020B0400000000000000" pitchFamily="34" charset="-122"/>
            </a:endParaRPr>
          </a:p>
        </p:txBody>
      </p:sp>
      <p:sp>
        <p:nvSpPr>
          <p:cNvPr id="26" name="矩形 25">
            <a:extLst>
              <a:ext uri="{FF2B5EF4-FFF2-40B4-BE49-F238E27FC236}">
                <a16:creationId xmlns:a16="http://schemas.microsoft.com/office/drawing/2014/main" id="{114B9EAE-70C6-ADC2-0CC0-BE28772614F9}"/>
              </a:ext>
            </a:extLst>
          </p:cNvPr>
          <p:cNvSpPr/>
          <p:nvPr/>
        </p:nvSpPr>
        <p:spPr>
          <a:xfrm>
            <a:off x="5818043" y="3536119"/>
            <a:ext cx="2530212" cy="830997"/>
          </a:xfrm>
          <a:prstGeom prst="rect">
            <a:avLst/>
          </a:prstGeom>
        </p:spPr>
        <p:txBody>
          <a:bodyPr wrap="square">
            <a:spAutoFit/>
          </a:bodyPr>
          <a:lstStyle/>
          <a:p>
            <a:r>
              <a:rPr lang="en-US" altLang="zh-CN" sz="1600" dirty="0" err="1">
                <a:solidFill>
                  <a:srgbClr val="002060"/>
                </a:solidFill>
                <a:latin typeface="思源黑体 CN Normal" panose="020B0400000000000000" pitchFamily="34" charset="-122"/>
                <a:ea typeface="思源黑体 CN Normal" panose="020B0400000000000000" pitchFamily="34" charset="-122"/>
              </a:rPr>
              <a:t>psx</a:t>
            </a:r>
            <a:r>
              <a:rPr lang="en-US" altLang="zh-CN" sz="1600" dirty="0">
                <a:solidFill>
                  <a:srgbClr val="002060"/>
                </a:solidFill>
                <a:latin typeface="思源黑体 CN Normal" panose="020B0400000000000000" pitchFamily="34" charset="-122"/>
                <a:ea typeface="思源黑体 CN Normal" panose="020B0400000000000000" pitchFamily="34" charset="-122"/>
              </a:rPr>
              <a:t> = </a:t>
            </a:r>
            <a:r>
              <a:rPr lang="en-US" altLang="zh-CN" sz="1600" dirty="0" err="1">
                <a:solidFill>
                  <a:srgbClr val="002060"/>
                </a:solidFill>
                <a:latin typeface="思源黑体 CN Normal" panose="020B0400000000000000" pitchFamily="34" charset="-122"/>
                <a:ea typeface="思源黑体 CN Normal" panose="020B0400000000000000" pitchFamily="34" charset="-122"/>
              </a:rPr>
              <a:t>sy</a:t>
            </a:r>
            <a:r>
              <a:rPr lang="en-US" altLang="zh-CN" sz="1600" dirty="0">
                <a:solidFill>
                  <a:srgbClr val="002060"/>
                </a:solidFill>
                <a:latin typeface="思源黑体 CN Normal" panose="020B0400000000000000" pitchFamily="34" charset="-122"/>
                <a:ea typeface="思源黑体 CN Normal" panose="020B0400000000000000" pitchFamily="34" charset="-122"/>
              </a:rPr>
              <a:t>,		</a:t>
            </a:r>
            <a:r>
              <a:rPr lang="en-US" altLang="zh-CN" sz="1600" dirty="0" err="1">
                <a:solidFill>
                  <a:srgbClr val="002060"/>
                </a:solidFill>
                <a:latin typeface="思源黑体 CN Normal" panose="020B0400000000000000" pitchFamily="34" charset="-122"/>
                <a:ea typeface="思源黑体 CN Normal" panose="020B0400000000000000" pitchFamily="34" charset="-122"/>
              </a:rPr>
              <a:t>pex</a:t>
            </a:r>
            <a:r>
              <a:rPr lang="en-US" altLang="zh-CN" sz="1600" dirty="0">
                <a:solidFill>
                  <a:srgbClr val="002060"/>
                </a:solidFill>
                <a:latin typeface="思源黑体 CN Normal" panose="020B0400000000000000" pitchFamily="34" charset="-122"/>
                <a:ea typeface="思源黑体 CN Normal" panose="020B0400000000000000" pitchFamily="34" charset="-122"/>
              </a:rPr>
              <a:t> = </a:t>
            </a:r>
            <a:r>
              <a:rPr lang="en-US" altLang="zh-CN" sz="1600" dirty="0" err="1">
                <a:solidFill>
                  <a:srgbClr val="002060"/>
                </a:solidFill>
                <a:latin typeface="思源黑体 CN Normal" panose="020B0400000000000000" pitchFamily="34" charset="-122"/>
                <a:ea typeface="思源黑体 CN Normal" panose="020B0400000000000000" pitchFamily="34" charset="-122"/>
              </a:rPr>
              <a:t>ey</a:t>
            </a:r>
            <a:r>
              <a:rPr lang="en-US" altLang="zh-CN" sz="1600" dirty="0">
                <a:solidFill>
                  <a:srgbClr val="002060"/>
                </a:solidFill>
                <a:latin typeface="思源黑体 CN Normal" panose="020B0400000000000000" pitchFamily="34" charset="-122"/>
                <a:ea typeface="思源黑体 CN Normal" panose="020B0400000000000000" pitchFamily="34" charset="-122"/>
              </a:rPr>
              <a:t>, </a:t>
            </a:r>
          </a:p>
          <a:p>
            <a:r>
              <a:rPr lang="en-US" altLang="zh-CN" sz="1600" dirty="0" err="1">
                <a:solidFill>
                  <a:srgbClr val="002060"/>
                </a:solidFill>
                <a:latin typeface="思源黑体 CN Normal" panose="020B0400000000000000" pitchFamily="34" charset="-122"/>
                <a:ea typeface="思源黑体 CN Normal" panose="020B0400000000000000" pitchFamily="34" charset="-122"/>
              </a:rPr>
              <a:t>psy</a:t>
            </a:r>
            <a:r>
              <a:rPr lang="en-US" altLang="zh-CN" sz="1600" dirty="0">
                <a:solidFill>
                  <a:srgbClr val="002060"/>
                </a:solidFill>
                <a:latin typeface="思源黑体 CN Normal" panose="020B0400000000000000" pitchFamily="34" charset="-122"/>
                <a:ea typeface="思源黑体 CN Normal" panose="020B0400000000000000" pitchFamily="34" charset="-122"/>
              </a:rPr>
              <a:t> = </a:t>
            </a:r>
            <a:r>
              <a:rPr lang="en-US" altLang="zh-CN" sz="1600" dirty="0" err="1">
                <a:solidFill>
                  <a:srgbClr val="002060"/>
                </a:solidFill>
                <a:latin typeface="思源黑体 CN Normal" panose="020B0400000000000000" pitchFamily="34" charset="-122"/>
                <a:ea typeface="思源黑体 CN Normal" panose="020B0400000000000000" pitchFamily="34" charset="-122"/>
              </a:rPr>
              <a:t>pheight</a:t>
            </a:r>
            <a:r>
              <a:rPr lang="en-US" altLang="zh-CN" sz="1600" dirty="0">
                <a:solidFill>
                  <a:srgbClr val="002060"/>
                </a:solidFill>
                <a:latin typeface="思源黑体 CN Normal" panose="020B0400000000000000" pitchFamily="34" charset="-122"/>
                <a:ea typeface="思源黑体 CN Normal" panose="020B0400000000000000" pitchFamily="34" charset="-122"/>
              </a:rPr>
              <a:t> - 1 - ex,</a:t>
            </a:r>
          </a:p>
          <a:p>
            <a:r>
              <a:rPr lang="en-US" altLang="zh-CN" sz="1600" dirty="0" err="1">
                <a:solidFill>
                  <a:srgbClr val="002060"/>
                </a:solidFill>
                <a:latin typeface="思源黑体 CN Normal" panose="020B0400000000000000" pitchFamily="34" charset="-122"/>
                <a:ea typeface="思源黑体 CN Normal" panose="020B0400000000000000" pitchFamily="34" charset="-122"/>
              </a:rPr>
              <a:t>pey</a:t>
            </a:r>
            <a:r>
              <a:rPr lang="en-US" altLang="zh-CN" sz="1600" dirty="0">
                <a:solidFill>
                  <a:srgbClr val="002060"/>
                </a:solidFill>
                <a:latin typeface="思源黑体 CN Normal" panose="020B0400000000000000" pitchFamily="34" charset="-122"/>
                <a:ea typeface="思源黑体 CN Normal" panose="020B0400000000000000" pitchFamily="34" charset="-122"/>
              </a:rPr>
              <a:t> = </a:t>
            </a:r>
            <a:r>
              <a:rPr lang="en-US" altLang="zh-CN" sz="1600" dirty="0" err="1">
                <a:solidFill>
                  <a:srgbClr val="002060"/>
                </a:solidFill>
                <a:latin typeface="思源黑体 CN Normal" panose="020B0400000000000000" pitchFamily="34" charset="-122"/>
                <a:ea typeface="思源黑体 CN Normal" panose="020B0400000000000000" pitchFamily="34" charset="-122"/>
              </a:rPr>
              <a:t>pheight</a:t>
            </a:r>
            <a:r>
              <a:rPr lang="en-US" altLang="zh-CN" sz="1600" dirty="0">
                <a:solidFill>
                  <a:srgbClr val="002060"/>
                </a:solidFill>
                <a:latin typeface="思源黑体 CN Normal" panose="020B0400000000000000" pitchFamily="34" charset="-122"/>
                <a:ea typeface="思源黑体 CN Normal" panose="020B0400000000000000" pitchFamily="34" charset="-122"/>
              </a:rPr>
              <a:t> - 1 - </a:t>
            </a:r>
            <a:r>
              <a:rPr lang="en-US" altLang="zh-CN" sz="1600" dirty="0" err="1">
                <a:solidFill>
                  <a:srgbClr val="002060"/>
                </a:solidFill>
                <a:latin typeface="思源黑体 CN Normal" panose="020B0400000000000000" pitchFamily="34" charset="-122"/>
                <a:ea typeface="思源黑体 CN Normal" panose="020B0400000000000000" pitchFamily="34" charset="-122"/>
              </a:rPr>
              <a:t>sx</a:t>
            </a:r>
            <a:endParaRPr lang="zh-CN" altLang="en-US" sz="1600" dirty="0">
              <a:latin typeface="思源黑体 CN Normal" panose="020B0400000000000000" pitchFamily="34" charset="-122"/>
              <a:ea typeface="思源黑体 CN Normal" panose="020B0400000000000000" pitchFamily="34" charset="-122"/>
            </a:endParaRPr>
          </a:p>
        </p:txBody>
      </p:sp>
      <p:sp>
        <p:nvSpPr>
          <p:cNvPr id="27" name="矩形 26">
            <a:extLst>
              <a:ext uri="{FF2B5EF4-FFF2-40B4-BE49-F238E27FC236}">
                <a16:creationId xmlns:a16="http://schemas.microsoft.com/office/drawing/2014/main" id="{E885BB93-2B0F-7648-DECB-2CBF4B4A57EF}"/>
              </a:ext>
            </a:extLst>
          </p:cNvPr>
          <p:cNvSpPr/>
          <p:nvPr/>
        </p:nvSpPr>
        <p:spPr>
          <a:xfrm>
            <a:off x="778053" y="934169"/>
            <a:ext cx="2665351" cy="338554"/>
          </a:xfrm>
          <a:prstGeom prst="rect">
            <a:avLst/>
          </a:prstGeom>
        </p:spPr>
        <p:txBody>
          <a:bodyPr wrap="square">
            <a:spAutoFit/>
          </a:bodyPr>
          <a:lstStyle/>
          <a:p>
            <a:r>
              <a:rPr lang="zh-CN" altLang="en-US" sz="1600" dirty="0">
                <a:latin typeface="思源黑体 CN Normal" panose="020B0400000000000000" pitchFamily="34" charset="-122"/>
                <a:ea typeface="思源黑体 CN Normal" panose="020B0400000000000000" pitchFamily="34" charset="-122"/>
              </a:rPr>
              <a:t>以</a:t>
            </a:r>
            <a:r>
              <a:rPr lang="en-US" altLang="zh-CN" sz="1600" dirty="0">
                <a:latin typeface="思源黑体 CN Normal" panose="020B0400000000000000" pitchFamily="34" charset="-122"/>
                <a:ea typeface="思源黑体 CN Normal" panose="020B0400000000000000" pitchFamily="34" charset="-122"/>
              </a:rPr>
              <a:t>LCD</a:t>
            </a:r>
            <a:r>
              <a:rPr lang="zh-CN" altLang="en-US" sz="1600" dirty="0">
                <a:latin typeface="思源黑体 CN Normal" panose="020B0400000000000000" pitchFamily="34" charset="-122"/>
                <a:ea typeface="思源黑体 CN Normal" panose="020B0400000000000000" pitchFamily="34" charset="-122"/>
              </a:rPr>
              <a:t>面板为基准的坐标系</a:t>
            </a:r>
          </a:p>
        </p:txBody>
      </p:sp>
      <p:sp>
        <p:nvSpPr>
          <p:cNvPr id="28" name="矩形 27">
            <a:extLst>
              <a:ext uri="{FF2B5EF4-FFF2-40B4-BE49-F238E27FC236}">
                <a16:creationId xmlns:a16="http://schemas.microsoft.com/office/drawing/2014/main" id="{EB7AFFE6-6A7D-F677-5A47-1DE509B26AA1}"/>
              </a:ext>
            </a:extLst>
          </p:cNvPr>
          <p:cNvSpPr/>
          <p:nvPr/>
        </p:nvSpPr>
        <p:spPr>
          <a:xfrm>
            <a:off x="5588350" y="2926241"/>
            <a:ext cx="3741018" cy="338554"/>
          </a:xfrm>
          <a:prstGeom prst="rect">
            <a:avLst/>
          </a:prstGeom>
        </p:spPr>
        <p:txBody>
          <a:bodyPr wrap="square">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把竖屏的坐标转变成</a:t>
            </a:r>
            <a:r>
              <a:rPr lang="en-US" altLang="zh-CN" sz="1600" dirty="0">
                <a:solidFill>
                  <a:srgbClr val="002060"/>
                </a:solidFill>
                <a:latin typeface="思源黑体 CN Normal" panose="020B0400000000000000" pitchFamily="34" charset="-122"/>
                <a:ea typeface="思源黑体 CN Normal" panose="020B0400000000000000" pitchFamily="34" charset="-122"/>
              </a:rPr>
              <a:t>LCD</a:t>
            </a:r>
            <a:r>
              <a:rPr lang="zh-CN" altLang="en-US" sz="1600" dirty="0">
                <a:solidFill>
                  <a:srgbClr val="002060"/>
                </a:solidFill>
                <a:latin typeface="思源黑体 CN Normal" panose="020B0400000000000000" pitchFamily="34" charset="-122"/>
                <a:ea typeface="思源黑体 CN Normal" panose="020B0400000000000000" pitchFamily="34" charset="-122"/>
              </a:rPr>
              <a:t>面板的坐标</a:t>
            </a:r>
            <a:endParaRPr lang="zh-CN" altLang="en-US" sz="1600" dirty="0">
              <a:latin typeface="思源黑体 CN Normal" panose="020B0400000000000000" pitchFamily="34" charset="-122"/>
              <a:ea typeface="思源黑体 CN Normal" panose="020B0400000000000000" pitchFamily="34" charset="-122"/>
            </a:endParaRPr>
          </a:p>
        </p:txBody>
      </p:sp>
      <p:sp>
        <p:nvSpPr>
          <p:cNvPr id="29" name="矩形 28">
            <a:extLst>
              <a:ext uri="{FF2B5EF4-FFF2-40B4-BE49-F238E27FC236}">
                <a16:creationId xmlns:a16="http://schemas.microsoft.com/office/drawing/2014/main" id="{B2BF3860-4CFA-F193-DB62-A99090A0590F}"/>
              </a:ext>
            </a:extLst>
          </p:cNvPr>
          <p:cNvSpPr/>
          <p:nvPr/>
        </p:nvSpPr>
        <p:spPr>
          <a:xfrm>
            <a:off x="5528152" y="1147056"/>
            <a:ext cx="3741018" cy="338554"/>
          </a:xfrm>
          <a:prstGeom prst="rect">
            <a:avLst/>
          </a:prstGeom>
        </p:spPr>
        <p:txBody>
          <a:bodyPr wrap="square">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横屏的坐标系跟</a:t>
            </a:r>
            <a:r>
              <a:rPr lang="en-US" altLang="zh-CN" sz="1600" dirty="0">
                <a:solidFill>
                  <a:srgbClr val="002060"/>
                </a:solidFill>
                <a:latin typeface="思源黑体 CN Normal" panose="020B0400000000000000" pitchFamily="34" charset="-122"/>
                <a:ea typeface="思源黑体 CN Normal" panose="020B0400000000000000" pitchFamily="34" charset="-122"/>
              </a:rPr>
              <a:t>LCD</a:t>
            </a:r>
            <a:r>
              <a:rPr lang="zh-CN" altLang="en-US" sz="1600" dirty="0">
                <a:solidFill>
                  <a:srgbClr val="002060"/>
                </a:solidFill>
                <a:latin typeface="思源黑体 CN Normal" panose="020B0400000000000000" pitchFamily="34" charset="-122"/>
                <a:ea typeface="思源黑体 CN Normal" panose="020B0400000000000000" pitchFamily="34" charset="-122"/>
              </a:rPr>
              <a:t>面板的坐标系相同</a:t>
            </a:r>
            <a:endParaRPr lang="zh-CN" altLang="en-US" sz="1600" dirty="0">
              <a:latin typeface="思源黑体 CN Normal" panose="020B0400000000000000" pitchFamily="34" charset="-122"/>
              <a:ea typeface="思源黑体 CN Normal" panose="020B0400000000000000" pitchFamily="34" charset="-122"/>
            </a:endParaRPr>
          </a:p>
        </p:txBody>
      </p:sp>
      <p:sp>
        <p:nvSpPr>
          <p:cNvPr id="30" name="矩形 29">
            <a:extLst>
              <a:ext uri="{FF2B5EF4-FFF2-40B4-BE49-F238E27FC236}">
                <a16:creationId xmlns:a16="http://schemas.microsoft.com/office/drawing/2014/main" id="{CC8E46E4-F34F-4FC8-9168-B20AEFD18F61}"/>
              </a:ext>
            </a:extLst>
          </p:cNvPr>
          <p:cNvSpPr/>
          <p:nvPr/>
        </p:nvSpPr>
        <p:spPr>
          <a:xfrm>
            <a:off x="1413848" y="3473873"/>
            <a:ext cx="1708173" cy="338554"/>
          </a:xfrm>
          <a:prstGeom prst="rect">
            <a:avLst/>
          </a:prstGeom>
        </p:spPr>
        <p:txBody>
          <a:bodyPr wrap="square">
            <a:spAutoFit/>
          </a:bodyPr>
          <a:lstStyle/>
          <a:p>
            <a:r>
              <a:rPr lang="zh-CN" altLang="en-US" sz="1600" dirty="0">
                <a:latin typeface="思源黑体 CN Normal" panose="020B0400000000000000" pitchFamily="34" charset="-122"/>
                <a:ea typeface="思源黑体 CN Normal" panose="020B0400000000000000" pitchFamily="34" charset="-122"/>
              </a:rPr>
              <a:t>对应着内存空间</a:t>
            </a:r>
          </a:p>
        </p:txBody>
      </p:sp>
    </p:spTree>
    <p:extLst>
      <p:ext uri="{BB962C8B-B14F-4D97-AF65-F5344CB8AC3E}">
        <p14:creationId xmlns:p14="http://schemas.microsoft.com/office/powerpoint/2010/main" val="286554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500"/>
                                        <p:tgtEl>
                                          <p:spTgt spid="2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6">
                                            <p:txEl>
                                              <p:pRg st="0" end="0"/>
                                            </p:txEl>
                                          </p:spTgt>
                                        </p:tgtEl>
                                        <p:attrNameLst>
                                          <p:attrName>style.visibility</p:attrName>
                                        </p:attrNameLst>
                                      </p:cBhvr>
                                      <p:to>
                                        <p:strVal val="visible"/>
                                      </p:to>
                                    </p:set>
                                    <p:animEffect transition="in" filter="fade">
                                      <p:cBhvr>
                                        <p:cTn id="91" dur="500"/>
                                        <p:tgtEl>
                                          <p:spTgt spid="26">
                                            <p:txEl>
                                              <p:pRg st="0" end="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6">
                                            <p:txEl>
                                              <p:pRg st="1" end="1"/>
                                            </p:txEl>
                                          </p:spTgt>
                                        </p:tgtEl>
                                        <p:attrNameLst>
                                          <p:attrName>style.visibility</p:attrName>
                                        </p:attrNameLst>
                                      </p:cBhvr>
                                      <p:to>
                                        <p:strVal val="visible"/>
                                      </p:to>
                                    </p:set>
                                    <p:animEffect transition="in" filter="fade">
                                      <p:cBhvr>
                                        <p:cTn id="96" dur="500"/>
                                        <p:tgtEl>
                                          <p:spTgt spid="26">
                                            <p:txEl>
                                              <p:pRg st="1" end="1"/>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26">
                                            <p:txEl>
                                              <p:pRg st="2" end="2"/>
                                            </p:txEl>
                                          </p:spTgt>
                                        </p:tgtEl>
                                        <p:attrNameLst>
                                          <p:attrName>style.visibility</p:attrName>
                                        </p:attrNameLst>
                                      </p:cBhvr>
                                      <p:to>
                                        <p:strVal val="visible"/>
                                      </p:to>
                                    </p:set>
                                    <p:animEffect transition="in" filter="fade">
                                      <p:cBhvr>
                                        <p:cTn id="101"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13" grpId="0"/>
      <p:bldP spid="14" grpId="0"/>
      <p:bldP spid="15" grpId="0" animBg="1"/>
      <p:bldP spid="18" grpId="0" animBg="1"/>
      <p:bldP spid="19" grpId="0" animBg="1"/>
      <p:bldP spid="20" grpId="0" animBg="1"/>
      <p:bldP spid="21" grpId="0" animBg="1"/>
      <p:bldP spid="22" grpId="0" animBg="1"/>
      <p:bldP spid="23" grpId="0"/>
      <p:bldP spid="24" grpId="0"/>
      <p:bldP spid="25" grpId="0"/>
      <p:bldP spid="27" grpId="0"/>
      <p:bldP spid="28" grpId="0"/>
      <p:bldP spid="29" grpId="0"/>
      <p:bldP spid="3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4" name="矩形 39">
            <a:extLst>
              <a:ext uri="{FF2B5EF4-FFF2-40B4-BE49-F238E27FC236}">
                <a16:creationId xmlns:a16="http://schemas.microsoft.com/office/drawing/2014/main" id="{22DF7026-0282-4986-B815-9A2D97D7444F}"/>
              </a:ext>
            </a:extLst>
          </p:cNvPr>
          <p:cNvSpPr>
            <a:spLocks noChangeArrowheads="1"/>
          </p:cNvSpPr>
          <p:nvPr/>
        </p:nvSpPr>
        <p:spPr bwMode="auto">
          <a:xfrm>
            <a:off x="2689858" y="726318"/>
            <a:ext cx="4653060" cy="369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lnSpc>
                <a:spcPct val="150000"/>
              </a:lnSpc>
              <a:defRPr/>
            </a:pPr>
            <a:r>
              <a:rPr lang="en-US" altLang="zh-CN" sz="2000" b="1" dirty="0">
                <a:solidFill>
                  <a:srgbClr val="002060"/>
                </a:solidFill>
                <a:latin typeface="思源黑体 CN Bold" pitchFamily="34" charset="-122"/>
                <a:ea typeface="思源黑体 CN Bold" pitchFamily="34" charset="-122"/>
              </a:rPr>
              <a:t>1</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RGB LCD</a:t>
            </a:r>
            <a:r>
              <a:rPr lang="zh-CN" altLang="en-US" sz="2000" b="1" dirty="0">
                <a:solidFill>
                  <a:srgbClr val="002060"/>
                </a:solidFill>
                <a:latin typeface="思源黑体 CN Bold" pitchFamily="34" charset="-122"/>
                <a:ea typeface="思源黑体 CN Bold" pitchFamily="34" charset="-122"/>
              </a:rPr>
              <a:t>简介（了解）</a:t>
            </a:r>
            <a:endParaRPr lang="en-US" altLang="zh-CN" sz="2000" b="1" dirty="0">
              <a:solidFill>
                <a:srgbClr val="002060"/>
              </a:solidFill>
              <a:latin typeface="思源黑体 CN Bold" pitchFamily="34" charset="-122"/>
              <a:ea typeface="思源黑体 CN Bold" pitchFamily="34" charset="-122"/>
            </a:endParaRPr>
          </a:p>
          <a:p>
            <a:pPr eaLnBrk="1" hangingPunct="1">
              <a:lnSpc>
                <a:spcPct val="150000"/>
              </a:lnSpc>
              <a:defRPr/>
            </a:pPr>
            <a:r>
              <a:rPr lang="en-US" altLang="zh-CN" sz="2000" b="1" dirty="0">
                <a:solidFill>
                  <a:srgbClr val="002060"/>
                </a:solidFill>
                <a:latin typeface="思源黑体 CN Bold" pitchFamily="34" charset="-122"/>
                <a:ea typeface="思源黑体 CN Bold" pitchFamily="34" charset="-122"/>
              </a:rPr>
              <a:t>2</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LTDC</a:t>
            </a:r>
            <a:r>
              <a:rPr lang="zh-CN" altLang="en-US" sz="2000" b="1" dirty="0">
                <a:solidFill>
                  <a:srgbClr val="002060"/>
                </a:solidFill>
                <a:latin typeface="思源黑体 CN Bold" pitchFamily="34" charset="-122"/>
                <a:ea typeface="思源黑体 CN Bold" pitchFamily="34" charset="-122"/>
              </a:rPr>
              <a:t>介绍（熟悉）</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3</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RGB</a:t>
            </a:r>
            <a:r>
              <a:rPr lang="zh-CN" altLang="en-US" sz="2000" b="1" dirty="0">
                <a:solidFill>
                  <a:srgbClr val="002060"/>
                </a:solidFill>
                <a:latin typeface="思源黑体 CN Bold" pitchFamily="34" charset="-122"/>
                <a:ea typeface="思源黑体 CN Bold" pitchFamily="34" charset="-122"/>
              </a:rPr>
              <a:t>屏基本驱动步骤（掌握）</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4</a:t>
            </a:r>
            <a:r>
              <a:rPr lang="zh-CN" altLang="en-US" sz="2000" b="1" dirty="0">
                <a:solidFill>
                  <a:srgbClr val="002060"/>
                </a:solidFill>
                <a:latin typeface="思源黑体 CN Bold" pitchFamily="34" charset="-122"/>
                <a:ea typeface="思源黑体 CN Bold" pitchFamily="34" charset="-122"/>
              </a:rPr>
              <a:t>，编程实战</a:t>
            </a:r>
            <a:r>
              <a:rPr lang="en-US" altLang="zh-CN" sz="2000" b="1" dirty="0">
                <a:solidFill>
                  <a:srgbClr val="002060"/>
                </a:solidFill>
                <a:latin typeface="思源黑体 CN Bold" pitchFamily="34" charset="-122"/>
                <a:ea typeface="思源黑体 CN Bold" pitchFamily="34" charset="-122"/>
              </a:rPr>
              <a:t>1</a:t>
            </a:r>
            <a:r>
              <a:rPr lang="zh-CN" altLang="en-US" sz="2000" b="1" dirty="0">
                <a:solidFill>
                  <a:srgbClr val="002060"/>
                </a:solidFill>
                <a:latin typeface="思源黑体 CN Bold" pitchFamily="34" charset="-122"/>
                <a:ea typeface="思源黑体 CN Bold" pitchFamily="34" charset="-122"/>
              </a:rPr>
              <a:t>（掌握）</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5</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DMA2D</a:t>
            </a:r>
            <a:r>
              <a:rPr lang="zh-CN" altLang="en-US" sz="2000" b="1" dirty="0">
                <a:solidFill>
                  <a:srgbClr val="002060"/>
                </a:solidFill>
                <a:latin typeface="思源黑体 CN Bold" pitchFamily="34" charset="-122"/>
                <a:ea typeface="思源黑体 CN Bold" pitchFamily="34" charset="-122"/>
              </a:rPr>
              <a:t>介绍（熟悉）</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6</a:t>
            </a:r>
            <a:r>
              <a:rPr lang="zh-CN" altLang="en-US" sz="2000" b="1" dirty="0">
                <a:solidFill>
                  <a:srgbClr val="002060"/>
                </a:solidFill>
                <a:latin typeface="思源黑体 CN Bold" pitchFamily="34" charset="-122"/>
                <a:ea typeface="思源黑体 CN Bold" pitchFamily="34" charset="-122"/>
              </a:rPr>
              <a:t>，</a:t>
            </a:r>
            <a:r>
              <a:rPr lang="en-US" altLang="zh-CN" sz="2000" b="1" dirty="0">
                <a:solidFill>
                  <a:srgbClr val="002060"/>
                </a:solidFill>
                <a:latin typeface="思源黑体 CN Bold" pitchFamily="34" charset="-122"/>
                <a:ea typeface="思源黑体 CN Bold" pitchFamily="34" charset="-122"/>
              </a:rPr>
              <a:t>DMA2D</a:t>
            </a:r>
            <a:r>
              <a:rPr lang="zh-CN" altLang="en-US" sz="2000" b="1" dirty="0">
                <a:solidFill>
                  <a:srgbClr val="002060"/>
                </a:solidFill>
                <a:latin typeface="思源黑体 CN Bold" pitchFamily="34" charset="-122"/>
                <a:ea typeface="思源黑体 CN Bold" pitchFamily="34" charset="-122"/>
              </a:rPr>
              <a:t>颜色填充的具体步骤（掌握）</a:t>
            </a:r>
            <a:endParaRPr lang="en-US" altLang="zh-CN" sz="2000" b="1" dirty="0">
              <a:solidFill>
                <a:srgbClr val="002060"/>
              </a:solidFill>
              <a:latin typeface="思源黑体 CN Bold" pitchFamily="34" charset="-122"/>
              <a:ea typeface="思源黑体 CN Bold" pitchFamily="34" charset="-122"/>
            </a:endParaRPr>
          </a:p>
          <a:p>
            <a:pPr>
              <a:lnSpc>
                <a:spcPct val="150000"/>
              </a:lnSpc>
              <a:defRPr/>
            </a:pPr>
            <a:r>
              <a:rPr lang="en-US" altLang="zh-CN" sz="2000" b="1" dirty="0">
                <a:solidFill>
                  <a:srgbClr val="002060"/>
                </a:solidFill>
                <a:latin typeface="思源黑体 CN Bold" pitchFamily="34" charset="-122"/>
                <a:ea typeface="思源黑体 CN Bold" pitchFamily="34" charset="-122"/>
              </a:rPr>
              <a:t>7</a:t>
            </a:r>
            <a:r>
              <a:rPr lang="zh-CN" altLang="en-US" sz="2000" b="1" dirty="0">
                <a:solidFill>
                  <a:srgbClr val="002060"/>
                </a:solidFill>
                <a:latin typeface="思源黑体 CN Bold" pitchFamily="34" charset="-122"/>
                <a:ea typeface="思源黑体 CN Bold" pitchFamily="34" charset="-122"/>
              </a:rPr>
              <a:t>，编程实战</a:t>
            </a:r>
            <a:r>
              <a:rPr lang="en-US" altLang="zh-CN" sz="2000" b="1" dirty="0">
                <a:solidFill>
                  <a:srgbClr val="002060"/>
                </a:solidFill>
                <a:latin typeface="思源黑体 CN Bold" pitchFamily="34" charset="-122"/>
                <a:ea typeface="思源黑体 CN Bold" pitchFamily="34" charset="-122"/>
              </a:rPr>
              <a:t>2</a:t>
            </a:r>
            <a:r>
              <a:rPr lang="zh-CN" altLang="en-US" sz="2000" b="1" dirty="0">
                <a:solidFill>
                  <a:srgbClr val="002060"/>
                </a:solidFill>
                <a:latin typeface="思源黑体 CN Bold" pitchFamily="34" charset="-122"/>
                <a:ea typeface="思源黑体 CN Bold" pitchFamily="34" charset="-122"/>
              </a:rPr>
              <a:t>（掌握）</a:t>
            </a:r>
            <a:endParaRPr lang="en-US" altLang="zh-CN" sz="2000" b="1" dirty="0">
              <a:solidFill>
                <a:srgbClr val="002060"/>
              </a:solidFill>
              <a:latin typeface="思源黑体 CN Bold" pitchFamily="34" charset="-122"/>
              <a:ea typeface="思源黑体 CN Bold" pitchFamily="34" charset="-122"/>
            </a:endParaRPr>
          </a:p>
          <a:p>
            <a:pPr eaLnBrk="1" hangingPunct="1">
              <a:lnSpc>
                <a:spcPct val="150000"/>
              </a:lnSpc>
              <a:defRPr/>
            </a:pPr>
            <a:r>
              <a:rPr lang="en-US" altLang="zh-CN" sz="2000" b="1" dirty="0">
                <a:solidFill>
                  <a:srgbClr val="FF0000"/>
                </a:solidFill>
                <a:latin typeface="思源黑体 CN Bold" pitchFamily="34" charset="-122"/>
                <a:ea typeface="思源黑体 CN Bold" pitchFamily="34" charset="-122"/>
              </a:rPr>
              <a:t>8</a:t>
            </a:r>
            <a:r>
              <a:rPr lang="zh-CN" altLang="en-US" sz="2000" b="1" dirty="0">
                <a:solidFill>
                  <a:srgbClr val="FF0000"/>
                </a:solidFill>
                <a:latin typeface="思源黑体 CN Bold" pitchFamily="34" charset="-122"/>
                <a:ea typeface="思源黑体 CN Bold" pitchFamily="34" charset="-122"/>
              </a:rPr>
              <a:t>，课堂总结</a:t>
            </a:r>
            <a:endParaRPr lang="en-US" altLang="zh-CN" sz="2000" b="1" dirty="0">
              <a:solidFill>
                <a:srgbClr val="FF0000"/>
              </a:solidFill>
              <a:latin typeface="思源黑体 CN Bold" pitchFamily="34" charset="-122"/>
              <a:ea typeface="思源黑体 CN Bold" pitchFamily="34" charset="-122"/>
            </a:endParaRPr>
          </a:p>
        </p:txBody>
      </p:sp>
      <p:sp>
        <p:nvSpPr>
          <p:cNvPr id="10" name="Rectangle 2">
            <a:extLst>
              <a:ext uri="{FF2B5EF4-FFF2-40B4-BE49-F238E27FC236}">
                <a16:creationId xmlns:a16="http://schemas.microsoft.com/office/drawing/2014/main" id="{CE5B2D90-811C-42F4-B8BF-9A68131D8EED}"/>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Tree>
    <p:extLst>
      <p:ext uri="{BB962C8B-B14F-4D97-AF65-F5344CB8AC3E}">
        <p14:creationId xmlns:p14="http://schemas.microsoft.com/office/powerpoint/2010/main" val="69538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6" name="Rectangle 2">
            <a:extLst>
              <a:ext uri="{FF2B5EF4-FFF2-40B4-BE49-F238E27FC236}">
                <a16:creationId xmlns:a16="http://schemas.microsoft.com/office/drawing/2014/main" id="{939CFE44-7AF1-44DB-88D2-FF6649CFF5B5}"/>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0" name="矩形 39">
            <a:extLst>
              <a:ext uri="{FF2B5EF4-FFF2-40B4-BE49-F238E27FC236}">
                <a16:creationId xmlns:a16="http://schemas.microsoft.com/office/drawing/2014/main" id="{ED185B15-22B4-48D0-8684-98075B4F44CC}"/>
              </a:ext>
            </a:extLst>
          </p:cNvPr>
          <p:cNvSpPr>
            <a:spLocks noChangeArrowheads="1"/>
          </p:cNvSpPr>
          <p:nvPr/>
        </p:nvSpPr>
        <p:spPr bwMode="auto">
          <a:xfrm>
            <a:off x="402998" y="699550"/>
            <a:ext cx="3463290" cy="45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defRPr/>
            </a:pPr>
            <a:r>
              <a:rPr lang="en-US" altLang="zh-CN" sz="2000" b="1" dirty="0">
                <a:solidFill>
                  <a:srgbClr val="002060"/>
                </a:solidFill>
                <a:latin typeface="思源黑体 CN Bold" pitchFamily="34" charset="-122"/>
                <a:ea typeface="思源黑体 CN Bold" pitchFamily="34" charset="-122"/>
              </a:rPr>
              <a:t>8</a:t>
            </a:r>
            <a:r>
              <a:rPr lang="zh-CN" altLang="en-US" sz="2000" b="1" dirty="0">
                <a:solidFill>
                  <a:srgbClr val="002060"/>
                </a:solidFill>
                <a:latin typeface="思源黑体 CN Bold" pitchFamily="34" charset="-122"/>
                <a:ea typeface="思源黑体 CN Bold" pitchFamily="34" charset="-122"/>
              </a:rPr>
              <a:t>，课堂总结（掌握）</a:t>
            </a:r>
            <a:endParaRPr lang="en-US" altLang="zh-CN" sz="2000" b="1" dirty="0">
              <a:solidFill>
                <a:srgbClr val="002060"/>
              </a:solidFill>
              <a:latin typeface="思源黑体 CN Bold" pitchFamily="34" charset="-122"/>
              <a:ea typeface="思源黑体 CN Bold" pitchFamily="34" charset="-122"/>
            </a:endParaRPr>
          </a:p>
        </p:txBody>
      </p:sp>
      <p:sp>
        <p:nvSpPr>
          <p:cNvPr id="2" name="文本框 1">
            <a:extLst>
              <a:ext uri="{FF2B5EF4-FFF2-40B4-BE49-F238E27FC236}">
                <a16:creationId xmlns:a16="http://schemas.microsoft.com/office/drawing/2014/main" id="{82EF2FDD-8885-4E5C-9489-E27DB35366B2}"/>
              </a:ext>
            </a:extLst>
          </p:cNvPr>
          <p:cNvSpPr txBox="1"/>
          <p:nvPr/>
        </p:nvSpPr>
        <p:spPr>
          <a:xfrm>
            <a:off x="2134643" y="2300033"/>
            <a:ext cx="4945382" cy="464807"/>
          </a:xfrm>
          <a:prstGeom prst="rect">
            <a:avLst/>
          </a:prstGeom>
          <a:noFill/>
        </p:spPr>
        <p:txBody>
          <a:bodyPr wrap="square" rtlCol="0">
            <a:spAutoFit/>
          </a:bodyPr>
          <a:lstStyle/>
          <a:p>
            <a:pPr algn="ctr">
              <a:lnSpc>
                <a:spcPct val="150000"/>
              </a:lnSpc>
            </a:pPr>
            <a:r>
              <a:rPr lang="en-US" altLang="zh-CN" dirty="0">
                <a:solidFill>
                  <a:srgbClr val="002060"/>
                </a:solidFill>
                <a:latin typeface="思源黑体 CN Normal" panose="020B0400000000000000" pitchFamily="34" charset="-122"/>
                <a:ea typeface="思源黑体 CN Normal" panose="020B0400000000000000" pitchFamily="34" charset="-122"/>
              </a:rPr>
              <a:t>LTDC LCD(RGB</a:t>
            </a:r>
            <a:r>
              <a:rPr lang="zh-CN" altLang="en-US" dirty="0">
                <a:solidFill>
                  <a:srgbClr val="002060"/>
                </a:solidFill>
                <a:latin typeface="思源黑体 CN Normal" panose="020B0400000000000000" pitchFamily="34" charset="-122"/>
                <a:ea typeface="思源黑体 CN Normal" panose="020B0400000000000000" pitchFamily="34" charset="-122"/>
              </a:rPr>
              <a:t>屏</a:t>
            </a:r>
            <a:r>
              <a:rPr lang="en-US" altLang="zh-CN" dirty="0">
                <a:solidFill>
                  <a:srgbClr val="002060"/>
                </a:solidFill>
                <a:latin typeface="思源黑体 CN Normal" panose="020B0400000000000000" pitchFamily="34" charset="-122"/>
                <a:ea typeface="思源黑体 CN Normal" panose="020B0400000000000000" pitchFamily="34" charset="-122"/>
              </a:rPr>
              <a:t>)</a:t>
            </a:r>
            <a:r>
              <a:rPr lang="zh-CN" altLang="en-US" dirty="0">
                <a:solidFill>
                  <a:srgbClr val="002060"/>
                </a:solidFill>
                <a:latin typeface="思源黑体 CN Normal" panose="020B0400000000000000" pitchFamily="34" charset="-122"/>
                <a:ea typeface="思源黑体 CN Normal" panose="020B0400000000000000" pitchFamily="34" charset="-122"/>
              </a:rPr>
              <a:t>实验（课堂总结）</a:t>
            </a:r>
            <a:r>
              <a:rPr lang="en-US" altLang="zh-CN" dirty="0">
                <a:solidFill>
                  <a:srgbClr val="002060"/>
                </a:solidFill>
                <a:latin typeface="思源黑体 CN Normal" panose="020B0400000000000000" pitchFamily="34" charset="-122"/>
                <a:ea typeface="思源黑体 CN Normal" panose="020B0400000000000000" pitchFamily="34" charset="-122"/>
              </a:rPr>
              <a:t>.pdf</a:t>
            </a:r>
            <a:r>
              <a:rPr lang="zh-CN" altLang="en-US" dirty="0">
                <a:solidFill>
                  <a:srgbClr val="002060"/>
                </a:solidFill>
                <a:latin typeface="思源黑体 CN Normal" panose="020B0400000000000000" pitchFamily="34" charset="-122"/>
                <a:ea typeface="思源黑体 CN Normal" panose="020B0400000000000000" pitchFamily="34" charset="-122"/>
              </a:rPr>
              <a:t>（脑图）</a:t>
            </a:r>
          </a:p>
        </p:txBody>
      </p:sp>
    </p:spTree>
    <p:extLst>
      <p:ext uri="{BB962C8B-B14F-4D97-AF65-F5344CB8AC3E}">
        <p14:creationId xmlns:p14="http://schemas.microsoft.com/office/powerpoint/2010/main" val="131879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2B2163-C5BF-4100-A074-731DCA3B9665}"/>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a:extLst>
              <a:ext uri="{FF2B5EF4-FFF2-40B4-BE49-F238E27FC236}">
                <a16:creationId xmlns:a16="http://schemas.microsoft.com/office/drawing/2014/main" id="{4C71B1A1-A6C1-4C20-8D5C-5EC7D5ECACB1}"/>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sp>
        <p:nvSpPr>
          <p:cNvPr id="11" name="文本框 10">
            <a:extLst>
              <a:ext uri="{FF2B5EF4-FFF2-40B4-BE49-F238E27FC236}">
                <a16:creationId xmlns:a16="http://schemas.microsoft.com/office/drawing/2014/main" id="{F5F594FC-8607-4ACE-8D95-D9AEBCAC40FF}"/>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06D7E88C-2CE1-4357-BBF3-28BCEDC81D82}"/>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pic>
        <p:nvPicPr>
          <p:cNvPr id="9" name="图片 8">
            <a:extLst>
              <a:ext uri="{FF2B5EF4-FFF2-40B4-BE49-F238E27FC236}">
                <a16:creationId xmlns:a16="http://schemas.microsoft.com/office/drawing/2014/main" id="{36F66B72-88D5-4EB6-BB2C-99C7DDC67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pic>
        <p:nvPicPr>
          <p:cNvPr id="10" name="Picture 2">
            <a:extLst>
              <a:ext uri="{FF2B5EF4-FFF2-40B4-BE49-F238E27FC236}">
                <a16:creationId xmlns:a16="http://schemas.microsoft.com/office/drawing/2014/main" id="{812969C5-AE61-47D1-8859-6D3AA39BA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9870" y="1475704"/>
            <a:ext cx="4264259" cy="2101525"/>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文本框 12">
            <a:extLst>
              <a:ext uri="{FF2B5EF4-FFF2-40B4-BE49-F238E27FC236}">
                <a16:creationId xmlns:a16="http://schemas.microsoft.com/office/drawing/2014/main" id="{12A94CA9-9750-4E7B-B0E2-4DBA6C49E315}"/>
              </a:ext>
            </a:extLst>
          </p:cNvPr>
          <p:cNvSpPr txBox="1"/>
          <p:nvPr/>
        </p:nvSpPr>
        <p:spPr>
          <a:xfrm>
            <a:off x="1985008" y="3773924"/>
            <a:ext cx="5627372" cy="646331"/>
          </a:xfrm>
          <a:prstGeom prst="rect">
            <a:avLst/>
          </a:prstGeom>
          <a:noFill/>
        </p:spPr>
        <p:txBody>
          <a:bodyPr wrap="square">
            <a:spAutoFit/>
          </a:bodyPr>
          <a:lstStyle/>
          <a:p>
            <a:pPr eaLnBrk="1" hangingPunct="1">
              <a:defRPr/>
            </a:pPr>
            <a:r>
              <a:rPr lang="zh-CN" altLang="en-US" sz="1800" b="1" spc="50" dirty="0">
                <a:solidFill>
                  <a:srgbClr val="002060"/>
                </a:solidFill>
                <a:latin typeface="思源黑体 CN Regular" panose="020B0500000000000000" pitchFamily="34" charset="-122"/>
                <a:ea typeface="思源黑体 CN Regular" panose="020B0500000000000000" pitchFamily="34" charset="-122"/>
              </a:rPr>
              <a:t>版权所有：广州市星翼电子科技有限公司</a:t>
            </a:r>
            <a:endParaRPr lang="en-US" altLang="zh-CN" sz="1800" b="1" spc="50" dirty="0">
              <a:solidFill>
                <a:srgbClr val="002060"/>
              </a:solidFill>
              <a:latin typeface="思源黑体 CN Regular" panose="020B0500000000000000" pitchFamily="34" charset="-122"/>
              <a:ea typeface="思源黑体 CN Regular" panose="020B0500000000000000" pitchFamily="34" charset="-122"/>
            </a:endParaRPr>
          </a:p>
          <a:p>
            <a:pPr eaLnBrk="1" hangingPunct="1">
              <a:defRPr/>
            </a:pPr>
            <a:r>
              <a:rPr lang="zh-CN" altLang="en-US" b="1" spc="50" dirty="0">
                <a:solidFill>
                  <a:srgbClr val="002060"/>
                </a:solidFill>
                <a:latin typeface="思源黑体 CN Regular" panose="020B0500000000000000" pitchFamily="34" charset="-122"/>
                <a:ea typeface="思源黑体 CN Regular" panose="020B0500000000000000" pitchFamily="34" charset="-122"/>
              </a:rPr>
              <a:t>天猫店铺：</a:t>
            </a:r>
            <a:r>
              <a:rPr lang="en-US" altLang="zh-CN" b="1" spc="50" dirty="0">
                <a:solidFill>
                  <a:srgbClr val="002060"/>
                </a:solidFill>
                <a:latin typeface="思源黑体 CN Regular" panose="020B0500000000000000" pitchFamily="34" charset="-122"/>
                <a:ea typeface="思源黑体 CN Regular" panose="020B0500000000000000" pitchFamily="34" charset="-122"/>
              </a:rPr>
              <a:t>https://zhengdianyuanzi.tmall.com</a:t>
            </a:r>
            <a:endParaRPr lang="en-US" altLang="zh-CN" sz="1800" b="1" spc="50" dirty="0">
              <a:solidFill>
                <a:srgbClr val="002060"/>
              </a:solidFill>
              <a:latin typeface="思源黑体 CN Regular" panose="020B0500000000000000" pitchFamily="34" charset="-122"/>
              <a:ea typeface="思源黑体 CN Regular" panose="020B0500000000000000" pitchFamily="34" charset="-122"/>
            </a:endParaRPr>
          </a:p>
        </p:txBody>
      </p:sp>
      <p:sp>
        <p:nvSpPr>
          <p:cNvPr id="14" name="Rectangle 2">
            <a:extLst>
              <a:ext uri="{FF2B5EF4-FFF2-40B4-BE49-F238E27FC236}">
                <a16:creationId xmlns:a16="http://schemas.microsoft.com/office/drawing/2014/main" id="{381FECE4-2CE8-4FA3-B84C-C0A1EC7E10D1}"/>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Tree>
    <p:extLst>
      <p:ext uri="{BB962C8B-B14F-4D97-AF65-F5344CB8AC3E}">
        <p14:creationId xmlns:p14="http://schemas.microsoft.com/office/powerpoint/2010/main" val="1690863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1C374CB-C974-C2C5-3B4D-CEB43B8C4CE3}"/>
              </a:ext>
            </a:extLst>
          </p:cNvPr>
          <p:cNvSpPr/>
          <p:nvPr/>
        </p:nvSpPr>
        <p:spPr>
          <a:xfrm>
            <a:off x="4961457" y="4857706"/>
            <a:ext cx="1006057" cy="1599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5E148E09-5595-83E4-141A-75393419F79B}"/>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pic>
        <p:nvPicPr>
          <p:cNvPr id="23" name="图片 22">
            <a:extLst>
              <a:ext uri="{FF2B5EF4-FFF2-40B4-BE49-F238E27FC236}">
                <a16:creationId xmlns:a16="http://schemas.microsoft.com/office/drawing/2014/main" id="{8274E41D-D7FC-086A-339A-1BBABBAB2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24" name="Rectangle 2">
            <a:extLst>
              <a:ext uri="{FF2B5EF4-FFF2-40B4-BE49-F238E27FC236}">
                <a16:creationId xmlns:a16="http://schemas.microsoft.com/office/drawing/2014/main" id="{31E6D621-EA82-F6FB-D128-1D4192A3ABB3}"/>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25" name="矩形 24">
            <a:extLst>
              <a:ext uri="{FF2B5EF4-FFF2-40B4-BE49-F238E27FC236}">
                <a16:creationId xmlns:a16="http://schemas.microsoft.com/office/drawing/2014/main" id="{E98D472B-3572-71C4-71E8-2D360AFA6DDA}"/>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6" name="文本框 25">
            <a:extLst>
              <a:ext uri="{FF2B5EF4-FFF2-40B4-BE49-F238E27FC236}">
                <a16:creationId xmlns:a16="http://schemas.microsoft.com/office/drawing/2014/main" id="{3323C9DF-0D07-581B-6D5F-8F464351896D}"/>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27" name="文本框 26">
            <a:extLst>
              <a:ext uri="{FF2B5EF4-FFF2-40B4-BE49-F238E27FC236}">
                <a16:creationId xmlns:a16="http://schemas.microsoft.com/office/drawing/2014/main" id="{FBD2F224-10F6-0FE9-6DEA-D8A078F45A3B}"/>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20" name="矩形: 圆角 19">
            <a:extLst>
              <a:ext uri="{FF2B5EF4-FFF2-40B4-BE49-F238E27FC236}">
                <a16:creationId xmlns:a16="http://schemas.microsoft.com/office/drawing/2014/main" id="{4C9F606F-C891-11EB-F7F3-CC46239A02AB}"/>
              </a:ext>
            </a:extLst>
          </p:cNvPr>
          <p:cNvSpPr/>
          <p:nvPr/>
        </p:nvSpPr>
        <p:spPr>
          <a:xfrm>
            <a:off x="151094" y="3774969"/>
            <a:ext cx="934942" cy="307778"/>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err="1">
                <a:latin typeface="思源黑体 CN Normal" panose="020B0400000000000000" pitchFamily="34" charset="-122"/>
                <a:ea typeface="思源黑体 CN Normal" panose="020B0400000000000000" pitchFamily="34" charset="-122"/>
              </a:rPr>
              <a:t>t</a:t>
            </a:r>
            <a:r>
              <a:rPr lang="en-US" altLang="zh-CN" sz="1600" baseline="-25000" dirty="0" err="1">
                <a:latin typeface="思源黑体 CN Normal" panose="020B0400000000000000" pitchFamily="34" charset="-122"/>
                <a:ea typeface="思源黑体 CN Normal" panose="020B0400000000000000" pitchFamily="34" charset="-122"/>
              </a:rPr>
              <a:t>hpw</a:t>
            </a:r>
            <a:endParaRPr lang="zh-CN" altLang="en-US" sz="1600" baseline="-25000" dirty="0">
              <a:latin typeface="思源黑体 CN Normal" panose="020B0400000000000000" pitchFamily="34" charset="-122"/>
              <a:ea typeface="思源黑体 CN Normal" panose="020B0400000000000000" pitchFamily="34" charset="-122"/>
            </a:endParaRPr>
          </a:p>
        </p:txBody>
      </p:sp>
      <p:sp>
        <p:nvSpPr>
          <p:cNvPr id="31" name="矩形: 圆角 30">
            <a:extLst>
              <a:ext uri="{FF2B5EF4-FFF2-40B4-BE49-F238E27FC236}">
                <a16:creationId xmlns:a16="http://schemas.microsoft.com/office/drawing/2014/main" id="{80261E7E-C2F4-DF30-5A80-66B0EFCD9722}"/>
              </a:ext>
            </a:extLst>
          </p:cNvPr>
          <p:cNvSpPr/>
          <p:nvPr/>
        </p:nvSpPr>
        <p:spPr>
          <a:xfrm>
            <a:off x="151094" y="4134749"/>
            <a:ext cx="934942" cy="307778"/>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err="1">
                <a:latin typeface="思源黑体 CN Normal" panose="020B0400000000000000" pitchFamily="34" charset="-122"/>
                <a:ea typeface="思源黑体 CN Normal" panose="020B0400000000000000" pitchFamily="34" charset="-122"/>
              </a:rPr>
              <a:t>t</a:t>
            </a:r>
            <a:r>
              <a:rPr lang="en-US" altLang="zh-CN" sz="1600" baseline="-25000" dirty="0" err="1">
                <a:latin typeface="思源黑体 CN Normal" panose="020B0400000000000000" pitchFamily="34" charset="-122"/>
                <a:ea typeface="思源黑体 CN Normal" panose="020B0400000000000000" pitchFamily="34" charset="-122"/>
              </a:rPr>
              <a:t>hb</a:t>
            </a:r>
            <a:endParaRPr lang="zh-CN" altLang="en-US" sz="1600" baseline="-25000" dirty="0">
              <a:latin typeface="思源黑体 CN Normal" panose="020B0400000000000000" pitchFamily="34" charset="-122"/>
              <a:ea typeface="思源黑体 CN Normal" panose="020B0400000000000000" pitchFamily="34" charset="-122"/>
            </a:endParaRPr>
          </a:p>
        </p:txBody>
      </p:sp>
      <p:sp>
        <p:nvSpPr>
          <p:cNvPr id="32" name="矩形: 圆角 31">
            <a:extLst>
              <a:ext uri="{FF2B5EF4-FFF2-40B4-BE49-F238E27FC236}">
                <a16:creationId xmlns:a16="http://schemas.microsoft.com/office/drawing/2014/main" id="{AB8AFB07-F1AB-6F11-413F-401DA29C5EDD}"/>
              </a:ext>
            </a:extLst>
          </p:cNvPr>
          <p:cNvSpPr/>
          <p:nvPr/>
        </p:nvSpPr>
        <p:spPr>
          <a:xfrm>
            <a:off x="151094" y="4494529"/>
            <a:ext cx="934942" cy="307778"/>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err="1">
                <a:latin typeface="思源黑体 CN Normal" panose="020B0400000000000000" pitchFamily="34" charset="-122"/>
                <a:ea typeface="思源黑体 CN Normal" panose="020B0400000000000000" pitchFamily="34" charset="-122"/>
              </a:rPr>
              <a:t>t</a:t>
            </a:r>
            <a:r>
              <a:rPr lang="en-US" altLang="zh-CN" sz="1600" baseline="-25000" dirty="0" err="1">
                <a:latin typeface="思源黑体 CN Normal" panose="020B0400000000000000" pitchFamily="34" charset="-122"/>
                <a:ea typeface="思源黑体 CN Normal" panose="020B0400000000000000" pitchFamily="34" charset="-122"/>
              </a:rPr>
              <a:t>hfp</a:t>
            </a:r>
            <a:endParaRPr lang="zh-CN" altLang="en-US" sz="1600" baseline="-25000" dirty="0">
              <a:latin typeface="思源黑体 CN Normal" panose="020B0400000000000000" pitchFamily="34" charset="-122"/>
              <a:ea typeface="思源黑体 CN Normal" panose="020B0400000000000000" pitchFamily="34" charset="-122"/>
            </a:endParaRPr>
          </a:p>
        </p:txBody>
      </p:sp>
      <p:sp>
        <p:nvSpPr>
          <p:cNvPr id="33" name="矩形 32">
            <a:extLst>
              <a:ext uri="{FF2B5EF4-FFF2-40B4-BE49-F238E27FC236}">
                <a16:creationId xmlns:a16="http://schemas.microsoft.com/office/drawing/2014/main" id="{0A25FCAD-4145-C1C8-084B-2E977F60B095}"/>
              </a:ext>
            </a:extLst>
          </p:cNvPr>
          <p:cNvSpPr/>
          <p:nvPr/>
        </p:nvSpPr>
        <p:spPr>
          <a:xfrm>
            <a:off x="1086036" y="3762775"/>
            <a:ext cx="4881478" cy="338554"/>
          </a:xfrm>
          <a:prstGeom prst="rect">
            <a:avLst/>
          </a:prstGeom>
        </p:spPr>
        <p:txBody>
          <a:bodyPr wrap="square">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水平同步有效信号脉宽，用于表示一行数据的开始</a:t>
            </a:r>
          </a:p>
        </p:txBody>
      </p:sp>
      <p:sp>
        <p:nvSpPr>
          <p:cNvPr id="34" name="矩形 33">
            <a:extLst>
              <a:ext uri="{FF2B5EF4-FFF2-40B4-BE49-F238E27FC236}">
                <a16:creationId xmlns:a16="http://schemas.microsoft.com/office/drawing/2014/main" id="{48BA114A-BE70-E49F-5768-11FA87BB8858}"/>
              </a:ext>
            </a:extLst>
          </p:cNvPr>
          <p:cNvSpPr/>
          <p:nvPr/>
        </p:nvSpPr>
        <p:spPr>
          <a:xfrm>
            <a:off x="1086036" y="4114586"/>
            <a:ext cx="7059744" cy="338554"/>
          </a:xfrm>
          <a:prstGeom prst="rect">
            <a:avLst/>
          </a:prstGeom>
        </p:spPr>
        <p:txBody>
          <a:bodyPr wrap="square">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水平后廊，表示从水平有效信号开始，到有效数据输出之间的像素时钟个数</a:t>
            </a:r>
          </a:p>
        </p:txBody>
      </p:sp>
      <p:sp>
        <p:nvSpPr>
          <p:cNvPr id="35" name="矩形 34">
            <a:extLst>
              <a:ext uri="{FF2B5EF4-FFF2-40B4-BE49-F238E27FC236}">
                <a16:creationId xmlns:a16="http://schemas.microsoft.com/office/drawing/2014/main" id="{EDD92F1D-2C00-E213-E267-CC0A16B2D291}"/>
              </a:ext>
            </a:extLst>
          </p:cNvPr>
          <p:cNvSpPr/>
          <p:nvPr/>
        </p:nvSpPr>
        <p:spPr>
          <a:xfrm>
            <a:off x="1086036" y="4479141"/>
            <a:ext cx="7906870" cy="338554"/>
          </a:xfrm>
          <a:prstGeom prst="rect">
            <a:avLst/>
          </a:prstGeom>
        </p:spPr>
        <p:txBody>
          <a:bodyPr wrap="square">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水平前廊，表示一行数据结束后，到下一个水平同步信号开始之前的像素时钟个数</a:t>
            </a:r>
          </a:p>
        </p:txBody>
      </p:sp>
      <p:pic>
        <p:nvPicPr>
          <p:cNvPr id="3" name="图片 2">
            <a:extLst>
              <a:ext uri="{FF2B5EF4-FFF2-40B4-BE49-F238E27FC236}">
                <a16:creationId xmlns:a16="http://schemas.microsoft.com/office/drawing/2014/main" id="{896D293B-7591-1382-7244-1166CAA8762A}"/>
              </a:ext>
            </a:extLst>
          </p:cNvPr>
          <p:cNvPicPr>
            <a:picLocks noChangeAspect="1"/>
          </p:cNvPicPr>
          <p:nvPr/>
        </p:nvPicPr>
        <p:blipFill>
          <a:blip r:embed="rId3"/>
          <a:stretch>
            <a:fillRect/>
          </a:stretch>
        </p:blipFill>
        <p:spPr>
          <a:xfrm>
            <a:off x="1390614" y="461849"/>
            <a:ext cx="6261340" cy="3320892"/>
          </a:xfrm>
          <a:prstGeom prst="rect">
            <a:avLst/>
          </a:prstGeom>
        </p:spPr>
      </p:pic>
    </p:spTree>
    <p:extLst>
      <p:ext uri="{BB962C8B-B14F-4D97-AF65-F5344CB8AC3E}">
        <p14:creationId xmlns:p14="http://schemas.microsoft.com/office/powerpoint/2010/main" val="343824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1" grpId="0" animBg="1"/>
      <p:bldP spid="32" grpId="0" animBg="1"/>
      <p:bldP spid="33" grpId="0"/>
      <p:bldP spid="34"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4DDA32D-AB57-5477-5870-E47D517AF44F}"/>
              </a:ext>
            </a:extLst>
          </p:cNvPr>
          <p:cNvSpPr txBox="1"/>
          <p:nvPr/>
        </p:nvSpPr>
        <p:spPr>
          <a:xfrm>
            <a:off x="217321" y="463651"/>
            <a:ext cx="1867402" cy="369332"/>
          </a:xfrm>
          <a:prstGeom prst="rect">
            <a:avLst/>
          </a:prstGeom>
          <a:noFill/>
        </p:spPr>
        <p:txBody>
          <a:bodyPr wrap="square" rtlCol="0">
            <a:spAutoFit/>
          </a:bodyPr>
          <a:lstStyle/>
          <a:p>
            <a:r>
              <a:rPr lang="zh-CN" altLang="en-US" b="1" dirty="0">
                <a:solidFill>
                  <a:srgbClr val="002060"/>
                </a:solidFill>
                <a:latin typeface="思源黑体 CN Normal" panose="020B0400000000000000" pitchFamily="34" charset="-122"/>
                <a:ea typeface="思源黑体 CN Normal" panose="020B0400000000000000" pitchFamily="34" charset="-122"/>
              </a:rPr>
              <a:t>垂直扫描时序</a:t>
            </a:r>
            <a:endParaRPr lang="en-US" altLang="zh-CN" b="1" dirty="0">
              <a:solidFill>
                <a:srgbClr val="002060"/>
              </a:solidFill>
              <a:latin typeface="思源黑体 CN Normal" panose="020B0400000000000000" pitchFamily="34" charset="-122"/>
              <a:ea typeface="思源黑体 CN Normal" panose="020B0400000000000000" pitchFamily="34" charset="-122"/>
            </a:endParaRPr>
          </a:p>
        </p:txBody>
      </p:sp>
      <p:pic>
        <p:nvPicPr>
          <p:cNvPr id="4" name="图片 3">
            <a:extLst>
              <a:ext uri="{FF2B5EF4-FFF2-40B4-BE49-F238E27FC236}">
                <a16:creationId xmlns:a16="http://schemas.microsoft.com/office/drawing/2014/main" id="{530B6A05-85CB-B8B9-0230-345FAC69CB99}"/>
              </a:ext>
            </a:extLst>
          </p:cNvPr>
          <p:cNvPicPr>
            <a:picLocks noChangeAspect="1"/>
          </p:cNvPicPr>
          <p:nvPr/>
        </p:nvPicPr>
        <p:blipFill>
          <a:blip r:embed="rId2"/>
          <a:stretch>
            <a:fillRect/>
          </a:stretch>
        </p:blipFill>
        <p:spPr>
          <a:xfrm>
            <a:off x="560365" y="786819"/>
            <a:ext cx="7951175" cy="2767027"/>
          </a:xfrm>
          <a:prstGeom prst="rect">
            <a:avLst/>
          </a:prstGeom>
        </p:spPr>
      </p:pic>
      <p:sp>
        <p:nvSpPr>
          <p:cNvPr id="10" name="矩形 9">
            <a:extLst>
              <a:ext uri="{FF2B5EF4-FFF2-40B4-BE49-F238E27FC236}">
                <a16:creationId xmlns:a16="http://schemas.microsoft.com/office/drawing/2014/main" id="{3A4234C1-B604-3876-C1DA-5D8C1048E91C}"/>
              </a:ext>
            </a:extLst>
          </p:cNvPr>
          <p:cNvSpPr/>
          <p:nvPr/>
        </p:nvSpPr>
        <p:spPr>
          <a:xfrm>
            <a:off x="0" y="0"/>
            <a:ext cx="9144000" cy="4557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endParaRPr lang="zh-CN" altLang="en-US" sz="1013" dirty="0"/>
          </a:p>
        </p:txBody>
      </p:sp>
      <p:pic>
        <p:nvPicPr>
          <p:cNvPr id="11" name="图片 10">
            <a:extLst>
              <a:ext uri="{FF2B5EF4-FFF2-40B4-BE49-F238E27FC236}">
                <a16:creationId xmlns:a16="http://schemas.microsoft.com/office/drawing/2014/main" id="{EC8C2934-0E02-B742-8064-35AA3E6A8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8964" y="62581"/>
            <a:ext cx="1323116" cy="315237"/>
          </a:xfrm>
          <a:prstGeom prst="rect">
            <a:avLst/>
          </a:prstGeom>
        </p:spPr>
      </p:pic>
      <p:sp>
        <p:nvSpPr>
          <p:cNvPr id="12" name="Rectangle 2">
            <a:extLst>
              <a:ext uri="{FF2B5EF4-FFF2-40B4-BE49-F238E27FC236}">
                <a16:creationId xmlns:a16="http://schemas.microsoft.com/office/drawing/2014/main" id="{4E67A184-B429-6B87-92C9-C734EDAFF49C}"/>
              </a:ext>
            </a:extLst>
          </p:cNvPr>
          <p:cNvSpPr txBox="1">
            <a:spLocks noChangeArrowheads="1"/>
          </p:cNvSpPr>
          <p:nvPr/>
        </p:nvSpPr>
        <p:spPr>
          <a:xfrm>
            <a:off x="0" y="0"/>
            <a:ext cx="5895331" cy="4557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defRPr/>
            </a:pPr>
            <a:r>
              <a:rPr lang="zh-CN" altLang="en-US"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手把手教你学</a:t>
            </a:r>
            <a:r>
              <a:rPr lang="en-US" altLang="zh-CN" sz="2000" b="1" dirty="0">
                <a:solidFill>
                  <a:schemeClr val="bg1"/>
                </a:solidFill>
                <a:effectLst>
                  <a:outerShdw blurRad="38100" dist="38100" dir="2700000" algn="tl">
                    <a:srgbClr val="000000">
                      <a:alpha val="43137"/>
                    </a:srgbClr>
                  </a:outerShdw>
                </a:effectLst>
                <a:latin typeface="思源黑体 CN Bold" pitchFamily="34" charset="-122"/>
                <a:ea typeface="思源黑体 CN Bold" pitchFamily="34" charset="-122"/>
              </a:rPr>
              <a:t>STM32</a:t>
            </a:r>
          </a:p>
        </p:txBody>
      </p:sp>
      <p:sp>
        <p:nvSpPr>
          <p:cNvPr id="13" name="矩形 12">
            <a:extLst>
              <a:ext uri="{FF2B5EF4-FFF2-40B4-BE49-F238E27FC236}">
                <a16:creationId xmlns:a16="http://schemas.microsoft.com/office/drawing/2014/main" id="{C0DF2696-4FC2-AFFE-382E-9FE0DBC0C3F3}"/>
              </a:ext>
            </a:extLst>
          </p:cNvPr>
          <p:cNvSpPr/>
          <p:nvPr/>
        </p:nvSpPr>
        <p:spPr>
          <a:xfrm>
            <a:off x="0" y="4835727"/>
            <a:ext cx="9144000" cy="3077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5" name="文本框 14">
            <a:extLst>
              <a:ext uri="{FF2B5EF4-FFF2-40B4-BE49-F238E27FC236}">
                <a16:creationId xmlns:a16="http://schemas.microsoft.com/office/drawing/2014/main" id="{BEA37C11-E61E-EE44-8603-A6C1221CBD66}"/>
              </a:ext>
            </a:extLst>
          </p:cNvPr>
          <p:cNvSpPr txBox="1"/>
          <p:nvPr/>
        </p:nvSpPr>
        <p:spPr>
          <a:xfrm>
            <a:off x="0" y="4835727"/>
            <a:ext cx="5379716" cy="307777"/>
          </a:xfrm>
          <a:prstGeom prst="rect">
            <a:avLst/>
          </a:prstGeom>
          <a:no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“原子哥”在线教学平台：</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www.yuanzige.com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9" name="文本框 18">
            <a:extLst>
              <a:ext uri="{FF2B5EF4-FFF2-40B4-BE49-F238E27FC236}">
                <a16:creationId xmlns:a16="http://schemas.microsoft.com/office/drawing/2014/main" id="{038091A1-CE12-B579-737B-A04E71F4D4B9}"/>
              </a:ext>
            </a:extLst>
          </p:cNvPr>
          <p:cNvSpPr txBox="1"/>
          <p:nvPr/>
        </p:nvSpPr>
        <p:spPr>
          <a:xfrm>
            <a:off x="5895639" y="4835727"/>
            <a:ext cx="3126441" cy="307777"/>
          </a:xfrm>
          <a:prstGeom prst="rect">
            <a:avLst/>
          </a:prstGeom>
          <a:noFill/>
        </p:spPr>
        <p:txBody>
          <a:bodyPr wrap="square">
            <a:spAutoFit/>
          </a:bodyPr>
          <a:lstStyle/>
          <a:p>
            <a:pPr algn="r"/>
            <a:r>
              <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技术支持论坛：</a:t>
            </a:r>
            <a:r>
              <a:rPr lang="en-US" altLang="zh-CN"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www.openedv.com</a:t>
            </a:r>
            <a:endParaRPr lang="zh-CN" altLang="en-US" sz="1400" b="1" dirty="0">
              <a:solidFill>
                <a:schemeClr val="bg1"/>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sp>
        <p:nvSpPr>
          <p:cNvPr id="18" name="矩形 17">
            <a:extLst>
              <a:ext uri="{FF2B5EF4-FFF2-40B4-BE49-F238E27FC236}">
                <a16:creationId xmlns:a16="http://schemas.microsoft.com/office/drawing/2014/main" id="{E9C830BD-37D9-D7F1-C8A1-76700CD1D3A5}"/>
              </a:ext>
            </a:extLst>
          </p:cNvPr>
          <p:cNvSpPr/>
          <p:nvPr/>
        </p:nvSpPr>
        <p:spPr>
          <a:xfrm>
            <a:off x="1262552" y="875926"/>
            <a:ext cx="491764" cy="179444"/>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842932D-612C-2A86-7814-28BE0DB07813}"/>
              </a:ext>
            </a:extLst>
          </p:cNvPr>
          <p:cNvSpPr/>
          <p:nvPr/>
        </p:nvSpPr>
        <p:spPr>
          <a:xfrm>
            <a:off x="2084722" y="3009817"/>
            <a:ext cx="491764" cy="179444"/>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8D46A2C-532B-9811-6654-68F8433398A2}"/>
              </a:ext>
            </a:extLst>
          </p:cNvPr>
          <p:cNvSpPr/>
          <p:nvPr/>
        </p:nvSpPr>
        <p:spPr>
          <a:xfrm>
            <a:off x="4067298" y="3095252"/>
            <a:ext cx="491764" cy="179444"/>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D7A0D133-36C4-4A73-E099-38CE5DE6644C}"/>
              </a:ext>
            </a:extLst>
          </p:cNvPr>
          <p:cNvSpPr/>
          <p:nvPr/>
        </p:nvSpPr>
        <p:spPr>
          <a:xfrm>
            <a:off x="4067298" y="3361952"/>
            <a:ext cx="491764" cy="179444"/>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12C79A1-C6CF-ABF8-A751-E4263D1B8990}"/>
              </a:ext>
            </a:extLst>
          </p:cNvPr>
          <p:cNvSpPr/>
          <p:nvPr/>
        </p:nvSpPr>
        <p:spPr>
          <a:xfrm>
            <a:off x="6271864" y="2947294"/>
            <a:ext cx="491764" cy="236283"/>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A55CA496-2F22-4A65-E8E0-1958CAF91D75}"/>
              </a:ext>
            </a:extLst>
          </p:cNvPr>
          <p:cNvSpPr/>
          <p:nvPr/>
        </p:nvSpPr>
        <p:spPr>
          <a:xfrm>
            <a:off x="353501" y="3667387"/>
            <a:ext cx="934942" cy="307778"/>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err="1">
                <a:latin typeface="思源黑体 CN Normal" panose="020B0400000000000000" pitchFamily="34" charset="-122"/>
                <a:ea typeface="思源黑体 CN Normal" panose="020B0400000000000000" pitchFamily="34" charset="-122"/>
              </a:rPr>
              <a:t>t</a:t>
            </a:r>
            <a:r>
              <a:rPr lang="en-US" altLang="zh-CN" sz="1600" baseline="-25000" dirty="0" err="1">
                <a:latin typeface="思源黑体 CN Normal" panose="020B0400000000000000" pitchFamily="34" charset="-122"/>
                <a:ea typeface="思源黑体 CN Normal" panose="020B0400000000000000" pitchFamily="34" charset="-122"/>
              </a:rPr>
              <a:t>vpw</a:t>
            </a:r>
            <a:endParaRPr lang="zh-CN" altLang="en-US" sz="1600" baseline="-25000" dirty="0">
              <a:latin typeface="思源黑体 CN Normal" panose="020B0400000000000000" pitchFamily="34" charset="-122"/>
              <a:ea typeface="思源黑体 CN Normal" panose="020B0400000000000000" pitchFamily="34" charset="-122"/>
            </a:endParaRPr>
          </a:p>
        </p:txBody>
      </p:sp>
      <p:sp>
        <p:nvSpPr>
          <p:cNvPr id="33" name="矩形 32">
            <a:extLst>
              <a:ext uri="{FF2B5EF4-FFF2-40B4-BE49-F238E27FC236}">
                <a16:creationId xmlns:a16="http://schemas.microsoft.com/office/drawing/2014/main" id="{9647AEDB-EC28-FFDE-C120-ED88C79258C5}"/>
              </a:ext>
            </a:extLst>
          </p:cNvPr>
          <p:cNvSpPr/>
          <p:nvPr/>
        </p:nvSpPr>
        <p:spPr>
          <a:xfrm>
            <a:off x="1288443" y="3662813"/>
            <a:ext cx="4881478" cy="338554"/>
          </a:xfrm>
          <a:prstGeom prst="rect">
            <a:avLst/>
          </a:prstGeom>
        </p:spPr>
        <p:txBody>
          <a:bodyPr wrap="square">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垂直同步有效信号脉宽，用于表示一帧数据的开始</a:t>
            </a:r>
          </a:p>
        </p:txBody>
      </p:sp>
      <p:sp>
        <p:nvSpPr>
          <p:cNvPr id="34" name="矩形: 圆角 33">
            <a:extLst>
              <a:ext uri="{FF2B5EF4-FFF2-40B4-BE49-F238E27FC236}">
                <a16:creationId xmlns:a16="http://schemas.microsoft.com/office/drawing/2014/main" id="{3342455B-842D-A7F6-65E8-091D7524AD49}"/>
              </a:ext>
            </a:extLst>
          </p:cNvPr>
          <p:cNvSpPr/>
          <p:nvPr/>
        </p:nvSpPr>
        <p:spPr>
          <a:xfrm>
            <a:off x="353501" y="4044338"/>
            <a:ext cx="934942" cy="307778"/>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err="1">
                <a:latin typeface="思源黑体 CN Normal" panose="020B0400000000000000" pitchFamily="34" charset="-122"/>
                <a:ea typeface="思源黑体 CN Normal" panose="020B0400000000000000" pitchFamily="34" charset="-122"/>
              </a:rPr>
              <a:t>t</a:t>
            </a:r>
            <a:r>
              <a:rPr lang="en-US" altLang="zh-CN" sz="1600" baseline="-25000" dirty="0" err="1">
                <a:latin typeface="思源黑体 CN Normal" panose="020B0400000000000000" pitchFamily="34" charset="-122"/>
                <a:ea typeface="思源黑体 CN Normal" panose="020B0400000000000000" pitchFamily="34" charset="-122"/>
              </a:rPr>
              <a:t>vb</a:t>
            </a:r>
            <a:endParaRPr lang="zh-CN" altLang="en-US" sz="1600" baseline="-25000" dirty="0">
              <a:latin typeface="思源黑体 CN Normal" panose="020B0400000000000000" pitchFamily="34" charset="-122"/>
              <a:ea typeface="思源黑体 CN Normal" panose="020B0400000000000000" pitchFamily="34" charset="-122"/>
            </a:endParaRPr>
          </a:p>
        </p:txBody>
      </p:sp>
      <p:sp>
        <p:nvSpPr>
          <p:cNvPr id="35" name="矩形 34">
            <a:extLst>
              <a:ext uri="{FF2B5EF4-FFF2-40B4-BE49-F238E27FC236}">
                <a16:creationId xmlns:a16="http://schemas.microsoft.com/office/drawing/2014/main" id="{30F4F7FA-55CE-C0B3-56F0-701C5A25E19E}"/>
              </a:ext>
            </a:extLst>
          </p:cNvPr>
          <p:cNvSpPr/>
          <p:nvPr/>
        </p:nvSpPr>
        <p:spPr>
          <a:xfrm>
            <a:off x="1288443" y="4035989"/>
            <a:ext cx="4881478" cy="338554"/>
          </a:xfrm>
          <a:prstGeom prst="rect">
            <a:avLst/>
          </a:prstGeom>
        </p:spPr>
        <p:txBody>
          <a:bodyPr wrap="square">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垂直后廊，表示垂直同步信号以后的无效行数</a:t>
            </a:r>
          </a:p>
        </p:txBody>
      </p:sp>
      <p:sp>
        <p:nvSpPr>
          <p:cNvPr id="36" name="矩形: 圆角 35">
            <a:extLst>
              <a:ext uri="{FF2B5EF4-FFF2-40B4-BE49-F238E27FC236}">
                <a16:creationId xmlns:a16="http://schemas.microsoft.com/office/drawing/2014/main" id="{0C0D79F0-11BD-C974-24BC-8FFEE40BBC7E}"/>
              </a:ext>
            </a:extLst>
          </p:cNvPr>
          <p:cNvSpPr/>
          <p:nvPr/>
        </p:nvSpPr>
        <p:spPr>
          <a:xfrm>
            <a:off x="353501" y="4421288"/>
            <a:ext cx="934942" cy="307778"/>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err="1">
                <a:latin typeface="思源黑体 CN Normal" panose="020B0400000000000000" pitchFamily="34" charset="-122"/>
                <a:ea typeface="思源黑体 CN Normal" panose="020B0400000000000000" pitchFamily="34" charset="-122"/>
              </a:rPr>
              <a:t>t</a:t>
            </a:r>
            <a:r>
              <a:rPr lang="en-US" altLang="zh-CN" sz="1600" baseline="-25000" dirty="0" err="1">
                <a:latin typeface="思源黑体 CN Normal" panose="020B0400000000000000" pitchFamily="34" charset="-122"/>
                <a:ea typeface="思源黑体 CN Normal" panose="020B0400000000000000" pitchFamily="34" charset="-122"/>
              </a:rPr>
              <a:t>vfp</a:t>
            </a:r>
            <a:endParaRPr lang="zh-CN" altLang="en-US" sz="1600" baseline="-25000" dirty="0">
              <a:latin typeface="思源黑体 CN Normal" panose="020B0400000000000000" pitchFamily="34" charset="-122"/>
              <a:ea typeface="思源黑体 CN Normal" panose="020B0400000000000000" pitchFamily="34" charset="-122"/>
            </a:endParaRPr>
          </a:p>
        </p:txBody>
      </p:sp>
      <p:sp>
        <p:nvSpPr>
          <p:cNvPr id="37" name="矩形 36">
            <a:extLst>
              <a:ext uri="{FF2B5EF4-FFF2-40B4-BE49-F238E27FC236}">
                <a16:creationId xmlns:a16="http://schemas.microsoft.com/office/drawing/2014/main" id="{64AC8B2E-E5FB-83D6-85AC-50098C18745D}"/>
              </a:ext>
            </a:extLst>
          </p:cNvPr>
          <p:cNvSpPr/>
          <p:nvPr/>
        </p:nvSpPr>
        <p:spPr>
          <a:xfrm>
            <a:off x="1286263" y="4416850"/>
            <a:ext cx="7728198" cy="338554"/>
          </a:xfrm>
          <a:prstGeom prst="rect">
            <a:avLst/>
          </a:prstGeom>
        </p:spPr>
        <p:txBody>
          <a:bodyPr wrap="square">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垂直前廊，表示一帧数据输出结束后，到下一个垂直同步信号开始之前的无效行数</a:t>
            </a:r>
          </a:p>
        </p:txBody>
      </p:sp>
    </p:spTree>
    <p:extLst>
      <p:ext uri="{BB962C8B-B14F-4D97-AF65-F5344CB8AC3E}">
        <p14:creationId xmlns:p14="http://schemas.microsoft.com/office/powerpoint/2010/main" val="5772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3" grpId="0" animBg="1"/>
      <p:bldP spid="29" grpId="0" animBg="1"/>
      <p:bldP spid="31" grpId="0" animBg="1"/>
      <p:bldP spid="32" grpId="0" animBg="1"/>
      <p:bldP spid="33" grpId="0"/>
      <p:bldP spid="34" grpId="0" animBg="1"/>
      <p:bldP spid="35" grpId="0"/>
      <p:bldP spid="36" grpId="0" animBg="1"/>
      <p:bldP spid="37"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67399</TotalTime>
  <Words>7227</Words>
  <Application>Microsoft Office PowerPoint</Application>
  <PresentationFormat>全屏显示(16:9)</PresentationFormat>
  <Paragraphs>1346</Paragraphs>
  <Slides>77</Slides>
  <Notes>24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77</vt:i4>
      </vt:variant>
    </vt:vector>
  </HeadingPairs>
  <TitlesOfParts>
    <vt:vector size="87" baseType="lpstr">
      <vt:lpstr>等线</vt:lpstr>
      <vt:lpstr>等线 Light</vt:lpstr>
      <vt:lpstr>思源黑体 CN Bold</vt:lpstr>
      <vt:lpstr>思源黑体 CN Normal</vt:lpstr>
      <vt:lpstr>思源黑体 CN Regular</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fae login</cp:lastModifiedBy>
  <cp:revision>555</cp:revision>
  <dcterms:created xsi:type="dcterms:W3CDTF">2021-03-21T09:45:45Z</dcterms:created>
  <dcterms:modified xsi:type="dcterms:W3CDTF">2022-09-23T15:11:33Z</dcterms:modified>
</cp:coreProperties>
</file>